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026" y="13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3/20/2017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mailto:susankraber1@gmail.com"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85" y="0"/>
            <a:ext cx="7772400" cy="609600"/>
          </a:xfrm>
          <a:solidFill>
            <a:schemeClr val="tx2">
              <a:lumMod val="75000"/>
            </a:schemeClr>
          </a:solidFill>
        </p:spPr>
        <p:txBody>
          <a:bodyPr anchor="b">
            <a:noAutofit/>
          </a:bodyPr>
          <a:lstStyle/>
          <a:p>
            <a:r>
              <a:rPr lang="en-US" sz="3400" b="1" i="1" dirty="0">
                <a:solidFill>
                  <a:schemeClr val="bg1"/>
                </a:solidFill>
                <a:effectLst>
                  <a:innerShdw blurRad="63500" dist="50800" dir="13500000">
                    <a:prstClr val="black">
                      <a:alpha val="50000"/>
                    </a:prstClr>
                  </a:innerShdw>
                </a:effectLst>
                <a:latin typeface="Cambria" panose="02040503050406030204" pitchFamily="18" charset="0"/>
              </a:rPr>
              <a:t>ALL THE BELLS AND WHISTLES!</a:t>
            </a:r>
          </a:p>
        </p:txBody>
      </p:sp>
      <p:sp>
        <p:nvSpPr>
          <p:cNvPr id="3" name="Subtitle 2"/>
          <p:cNvSpPr>
            <a:spLocks noGrp="1"/>
          </p:cNvSpPr>
          <p:nvPr>
            <p:ph type="subTitle" idx="1"/>
          </p:nvPr>
        </p:nvSpPr>
        <p:spPr>
          <a:xfrm>
            <a:off x="115351" y="5449907"/>
            <a:ext cx="7538728" cy="2261237"/>
          </a:xfrm>
        </p:spPr>
        <p:txBody>
          <a:bodyPr anchor="ctr">
            <a:noAutofit/>
          </a:bodyPr>
          <a:lstStyle/>
          <a:p>
            <a:r>
              <a:rPr lang="en-US" sz="1500" dirty="0">
                <a:solidFill>
                  <a:schemeClr val="tx2">
                    <a:lumMod val="75000"/>
                  </a:schemeClr>
                </a:solidFill>
                <a:latin typeface="Cambria" panose="02040503050406030204" pitchFamily="18" charset="0"/>
              </a:rPr>
              <a:t>Beautiful double front porches make this house a summertime delight! Walk into the hall from the front porch; to the left is a study/bedroom with a full bath. Down the hall you come into the great room with lots of windows, a huge pantry and island, with doors that take you into the fully fenced private backyard. You can sit out on the porch or putter in your garden. Both front and back yards are large enough to enjoy without a lot of yard work. Quartz countertops, stainless appliances, gas stove, </a:t>
            </a:r>
            <a:r>
              <a:rPr lang="en-US" sz="1500" dirty="0" err="1">
                <a:solidFill>
                  <a:schemeClr val="tx2">
                    <a:lumMod val="75000"/>
                  </a:schemeClr>
                </a:solidFill>
                <a:latin typeface="Cambria" panose="02040503050406030204" pitchFamily="18" charset="0"/>
              </a:rPr>
              <a:t>tankless</a:t>
            </a:r>
            <a:r>
              <a:rPr lang="en-US" sz="1500" dirty="0">
                <a:solidFill>
                  <a:schemeClr val="tx2">
                    <a:lumMod val="75000"/>
                  </a:schemeClr>
                </a:solidFill>
                <a:latin typeface="Cambria" panose="02040503050406030204" pitchFamily="18" charset="0"/>
              </a:rPr>
              <a:t> water heater, wide plank engineered hardwoods throughout. Head upstairs to the three bedrooms and two full baths. Washer/dryer upstairs. Master has front porch across the whole front of the house. Please see documents for </a:t>
            </a:r>
            <a:r>
              <a:rPr lang="en-US" sz="1500" dirty="0" err="1">
                <a:solidFill>
                  <a:schemeClr val="tx2">
                    <a:lumMod val="75000"/>
                  </a:schemeClr>
                </a:solidFill>
                <a:latin typeface="Cambria" panose="02040503050406030204" pitchFamily="18" charset="0"/>
              </a:rPr>
              <a:t>add'l</a:t>
            </a:r>
            <a:r>
              <a:rPr lang="en-US" sz="1500" dirty="0">
                <a:solidFill>
                  <a:schemeClr val="tx2">
                    <a:lumMod val="75000"/>
                  </a:schemeClr>
                </a:solidFill>
                <a:latin typeface="Cambria" panose="02040503050406030204" pitchFamily="18" charset="0"/>
              </a:rPr>
              <a:t> information.</a:t>
            </a:r>
            <a:endParaRPr lang="en-US" sz="1500" i="1" dirty="0">
              <a:solidFill>
                <a:schemeClr val="tx2">
                  <a:lumMod val="75000"/>
                </a:schemeClr>
              </a:solidFill>
              <a:latin typeface="Cambria" panose="02040503050406030204" pitchFamily="18" charset="0"/>
            </a:endParaRPr>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560157" y="9006478"/>
            <a:ext cx="787661" cy="8091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1485" y="9057106"/>
            <a:ext cx="7772400" cy="707886"/>
          </a:xfrm>
          <a:prstGeom prst="rect">
            <a:avLst/>
          </a:prstGeom>
        </p:spPr>
        <p:txBody>
          <a:bodyPr wrap="square">
            <a:spAutoFit/>
          </a:bodyPr>
          <a:lstStyle/>
          <a:p>
            <a:pPr algn="ctr"/>
            <a:r>
              <a:rPr lang="en-US" sz="1600" b="1" dirty="0">
                <a:latin typeface="Cambria" panose="02040503050406030204" pitchFamily="18" charset="0"/>
              </a:rPr>
              <a:t>Susan Woodworth </a:t>
            </a:r>
            <a:r>
              <a:rPr lang="en-US" sz="1600" b="1" dirty="0" err="1">
                <a:latin typeface="Cambria" panose="02040503050406030204" pitchFamily="18" charset="0"/>
              </a:rPr>
              <a:t>Kraber</a:t>
            </a:r>
            <a:endParaRPr lang="en-US" sz="1600" b="1" dirty="0">
              <a:latin typeface="Cambria" panose="02040503050406030204" pitchFamily="18" charset="0"/>
            </a:endParaRPr>
          </a:p>
          <a:p>
            <a:pPr algn="ctr"/>
            <a:r>
              <a:rPr lang="en-US" sz="1200" dirty="0">
                <a:latin typeface="Cambria" panose="02040503050406030204" pitchFamily="18" charset="0"/>
              </a:rPr>
              <a:t>Mobile - (843) 779-9655</a:t>
            </a:r>
          </a:p>
          <a:p>
            <a:pPr algn="ctr"/>
            <a:r>
              <a:rPr lang="en-US" sz="1200" dirty="0">
                <a:latin typeface="Cambria" panose="02040503050406030204" pitchFamily="18" charset="0"/>
                <a:hlinkClick r:id="rId3"/>
              </a:rPr>
              <a:t>susankraber1@gmail.com</a:t>
            </a:r>
            <a:r>
              <a:rPr lang="en-US" sz="1200" dirty="0">
                <a:latin typeface="Cambria" panose="02040503050406030204" pitchFamily="18" charset="0"/>
              </a:rPr>
              <a:t> </a:t>
            </a:r>
            <a:endParaRPr lang="en-US" sz="1200" dirty="0">
              <a:solidFill>
                <a:schemeClr val="accent1">
                  <a:lumMod val="75000"/>
                </a:schemeClr>
              </a:solidFill>
              <a:latin typeface="Cambria" panose="02040503050406030204" pitchFamily="18" charset="0"/>
            </a:endParaRPr>
          </a:p>
        </p:txBody>
      </p:sp>
      <p:sp>
        <p:nvSpPr>
          <p:cNvPr id="6" name="Rectangle 5"/>
          <p:cNvSpPr/>
          <p:nvPr/>
        </p:nvSpPr>
        <p:spPr>
          <a:xfrm>
            <a:off x="-1485" y="9827010"/>
            <a:ext cx="7772400" cy="230832"/>
          </a:xfrm>
          <a:prstGeom prst="rect">
            <a:avLst/>
          </a:prstGeom>
        </p:spPr>
        <p:txBody>
          <a:bodyPr wrap="square">
            <a:spAutoFit/>
          </a:bodyPr>
          <a:lstStyle/>
          <a:p>
            <a:pPr algn="ctr"/>
            <a:r>
              <a:rPr lang="en-US" sz="900" dirty="0">
                <a:latin typeface="Cambria" panose="02040503050406030204" pitchFamily="18" charset="0"/>
              </a:rPr>
              <a:t>ERA Wilder Realty, 125-F </a:t>
            </a:r>
            <a:r>
              <a:rPr lang="en-US" sz="900" dirty="0" err="1">
                <a:latin typeface="Cambria" panose="02040503050406030204" pitchFamily="18" charset="0"/>
              </a:rPr>
              <a:t>Wappoo</a:t>
            </a:r>
            <a:r>
              <a:rPr lang="en-US" sz="900" dirty="0">
                <a:latin typeface="Cambria" panose="02040503050406030204" pitchFamily="18" charset="0"/>
              </a:rPr>
              <a:t> Creek Dr, Charleston, SC 29412</a:t>
            </a:r>
          </a:p>
        </p:txBody>
      </p:sp>
      <p:sp>
        <p:nvSpPr>
          <p:cNvPr id="8" name="Rectangle 7"/>
          <p:cNvSpPr/>
          <p:nvPr/>
        </p:nvSpPr>
        <p:spPr>
          <a:xfrm>
            <a:off x="-1485" y="4485382"/>
            <a:ext cx="7772400" cy="1077218"/>
          </a:xfrm>
          <a:prstGeom prst="rect">
            <a:avLst/>
          </a:prstGeom>
        </p:spPr>
        <p:txBody>
          <a:bodyPr wrap="square">
            <a:spAutoFit/>
          </a:bodyPr>
          <a:lstStyle/>
          <a:p>
            <a:pPr algn="ctr"/>
            <a:r>
              <a:rPr lang="en-US" sz="2800" b="1" dirty="0">
                <a:solidFill>
                  <a:schemeClr val="tx2"/>
                </a:solidFill>
                <a:latin typeface="Cambria" panose="02040503050406030204" pitchFamily="18" charset="0"/>
              </a:rPr>
              <a:t>54 Shem Drive</a:t>
            </a:r>
          </a:p>
          <a:p>
            <a:pPr algn="ctr"/>
            <a:r>
              <a:rPr lang="en-US" sz="1800" b="1" dirty="0" err="1">
                <a:solidFill>
                  <a:schemeClr val="accent1">
                    <a:lumMod val="75000"/>
                  </a:schemeClr>
                </a:solidFill>
                <a:latin typeface="Cambria" panose="02040503050406030204" pitchFamily="18" charset="0"/>
              </a:rPr>
              <a:t>Brookgreen</a:t>
            </a:r>
            <a:r>
              <a:rPr lang="en-US" sz="1800" b="1" dirty="0">
                <a:solidFill>
                  <a:schemeClr val="accent1">
                    <a:lumMod val="75000"/>
                  </a:schemeClr>
                </a:solidFill>
                <a:latin typeface="Cambria" panose="02040503050406030204" pitchFamily="18" charset="0"/>
              </a:rPr>
              <a:t> Meadows ~ Mount Pleasant</a:t>
            </a:r>
          </a:p>
          <a:p>
            <a:pPr algn="ctr"/>
            <a:r>
              <a:rPr lang="en-US" sz="1800" b="1" dirty="0">
                <a:solidFill>
                  <a:schemeClr val="accent1">
                    <a:lumMod val="75000"/>
                  </a:schemeClr>
                </a:solidFill>
                <a:latin typeface="Cambria" panose="02040503050406030204" pitchFamily="18" charset="0"/>
              </a:rPr>
              <a:t>MLS# 17002175 ~ $575,000</a:t>
            </a:r>
          </a:p>
        </p:txBody>
      </p:sp>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840632" y="9058363"/>
            <a:ext cx="703168" cy="705372"/>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4572000" y="609600"/>
            <a:ext cx="4242209" cy="523220"/>
          </a:xfrm>
          <a:prstGeom prst="rect">
            <a:avLst/>
          </a:prstGeom>
          <a:noFill/>
        </p:spPr>
        <p:txBody>
          <a:bodyPr wrap="square" lIns="91440" tIns="45720" rIns="91440" bIns="45720" anchor="ctr">
            <a:spAutoFit/>
          </a:bodyPr>
          <a:lstStyle/>
          <a:p>
            <a:pPr algn="ctr"/>
            <a:r>
              <a:rPr lang="en-US" sz="2800" b="1" i="1" dirty="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rPr>
              <a:t>$50 Gas Card Drawing</a:t>
            </a:r>
          </a:p>
        </p:txBody>
      </p:sp>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969611" y="732765"/>
            <a:ext cx="3830208" cy="3721659"/>
          </a:xfrm>
          <a:prstGeom prst="rect">
            <a:avLst/>
          </a:prstGeom>
          <a:ln w="12700" cap="sq">
            <a:noFill/>
            <a:miter lim="800000"/>
          </a:ln>
          <a:effectLst/>
        </p:spPr>
      </p:pic>
      <p:pic>
        <p:nvPicPr>
          <p:cNvPr id="29" name="Picture 2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059472" y="7712402"/>
            <a:ext cx="1637248" cy="1083207"/>
          </a:xfrm>
          <a:prstGeom prst="rect">
            <a:avLst/>
          </a:prstGeom>
          <a:ln w="12700" cap="sq">
            <a:noFill/>
            <a:miter lim="800000"/>
          </a:ln>
          <a:effectLst/>
        </p:spPr>
      </p:pic>
      <p:pic>
        <p:nvPicPr>
          <p:cNvPr id="31" name="Picture 3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096937" y="7712402"/>
            <a:ext cx="1637248" cy="1083207"/>
          </a:xfrm>
          <a:prstGeom prst="rect">
            <a:avLst/>
          </a:prstGeom>
          <a:ln w="12700" cap="sq">
            <a:noFill/>
            <a:miter lim="800000"/>
          </a:ln>
          <a:effectLst/>
        </p:spPr>
      </p:pic>
      <p:grpSp>
        <p:nvGrpSpPr>
          <p:cNvPr id="9" name="Group 8"/>
          <p:cNvGrpSpPr/>
          <p:nvPr/>
        </p:nvGrpSpPr>
        <p:grpSpPr>
          <a:xfrm>
            <a:off x="122768" y="732766"/>
            <a:ext cx="7523894" cy="3721658"/>
            <a:chOff x="135362" y="732766"/>
            <a:chExt cx="7523894" cy="3721658"/>
          </a:xfrm>
        </p:grpSpPr>
        <p:pic>
          <p:nvPicPr>
            <p:cNvPr id="21" name="Picture 2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5362" y="732766"/>
              <a:ext cx="1637250" cy="1083207"/>
            </a:xfrm>
            <a:prstGeom prst="rect">
              <a:avLst/>
            </a:prstGeom>
            <a:ln w="12700" cap="sq">
              <a:noFill/>
              <a:miter lim="800000"/>
            </a:ln>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35363" y="2051991"/>
              <a:ext cx="1637248" cy="1083207"/>
            </a:xfrm>
            <a:prstGeom prst="rect">
              <a:avLst/>
            </a:prstGeom>
            <a:ln w="12700" cap="sq">
              <a:noFill/>
              <a:miter lim="800000"/>
            </a:ln>
            <a:effectLst/>
          </p:spPr>
        </p:pic>
        <p:pic>
          <p:nvPicPr>
            <p:cNvPr id="27" name="Picture 2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35363" y="3371217"/>
              <a:ext cx="1637248" cy="1083207"/>
            </a:xfrm>
            <a:prstGeom prst="rect">
              <a:avLst/>
            </a:prstGeom>
            <a:ln w="12700" cap="sq">
              <a:noFill/>
              <a:miter lim="800000"/>
            </a:ln>
            <a:effectLst/>
          </p:spPr>
        </p:pic>
        <p:pic>
          <p:nvPicPr>
            <p:cNvPr id="28" name="Picture 2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022008" y="732766"/>
              <a:ext cx="1637248" cy="1083207"/>
            </a:xfrm>
            <a:prstGeom prst="rect">
              <a:avLst/>
            </a:prstGeom>
            <a:ln w="12700" cap="sq">
              <a:noFill/>
              <a:miter lim="800000"/>
            </a:ln>
            <a:effectLst/>
          </p:spPr>
        </p:pic>
        <p:pic>
          <p:nvPicPr>
            <p:cNvPr id="32" name="Picture 3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022008" y="2051992"/>
              <a:ext cx="1637248" cy="1083207"/>
            </a:xfrm>
            <a:prstGeom prst="rect">
              <a:avLst/>
            </a:prstGeom>
            <a:ln w="12700" cap="sq">
              <a:noFill/>
              <a:miter lim="800000"/>
            </a:ln>
            <a:effectLst/>
          </p:spPr>
        </p:pic>
        <p:pic>
          <p:nvPicPr>
            <p:cNvPr id="33" name="Picture 3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016831" y="3371218"/>
              <a:ext cx="1637248" cy="1083206"/>
            </a:xfrm>
            <a:prstGeom prst="rect">
              <a:avLst/>
            </a:prstGeom>
            <a:ln w="12700" cap="sq">
              <a:noFill/>
              <a:miter lim="800000"/>
            </a:ln>
            <a:effectLst/>
          </p:spPr>
        </p:pic>
      </p:grpSp>
      <p:pic>
        <p:nvPicPr>
          <p:cNvPr id="34" name="Picture 3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34402" y="7712402"/>
            <a:ext cx="1637248" cy="1083206"/>
          </a:xfrm>
          <a:prstGeom prst="rect">
            <a:avLst/>
          </a:prstGeom>
          <a:ln w="12700" cap="sq">
            <a:noFill/>
            <a:miter lim="800000"/>
          </a:ln>
          <a:effectLst/>
        </p:spPr>
      </p:pic>
      <p:pic>
        <p:nvPicPr>
          <p:cNvPr id="35" name="Picture 34"/>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022008" y="7712402"/>
            <a:ext cx="1637248" cy="1083206"/>
          </a:xfrm>
          <a:prstGeom prst="rect">
            <a:avLst/>
          </a:prstGeom>
          <a:ln w="12700" cap="sq">
            <a:noFill/>
            <a:miter lim="800000"/>
          </a:ln>
          <a:effectLst/>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306</TotalTime>
  <Words>193</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ALL THE BELLS AND WHISTLES!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41</cp:revision>
  <dcterms:created xsi:type="dcterms:W3CDTF">2006-08-16T00:00:00Z</dcterms:created>
  <dcterms:modified xsi:type="dcterms:W3CDTF">2017-03-20T12:22:41Z</dcterms:modified>
</cp:coreProperties>
</file>