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2801600"/>
  <p:notesSz cx="6858000" cy="9144000"/>
  <p:defaultTextStyle>
    <a:defPPr>
      <a:defRPr lang="en-US"/>
    </a:defPPr>
    <a:lvl1pPr marL="0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1pPr>
    <a:lvl2pPr marL="587822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2pPr>
    <a:lvl3pPr marL="1175644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3pPr>
    <a:lvl4pPr marL="1763466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4pPr>
    <a:lvl5pPr marL="2351288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5pPr>
    <a:lvl6pPr marL="2939110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6pPr>
    <a:lvl7pPr marL="3526932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7pPr>
    <a:lvl8pPr marL="4114754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8pPr>
    <a:lvl9pPr marL="4702576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032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75" d="100"/>
          <a:sy n="75" d="100"/>
        </p:scale>
        <p:origin x="1584" y="-2880"/>
      </p:cViewPr>
      <p:guideLst>
        <p:guide orient="horz" pos="4032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976796"/>
            <a:ext cx="6606540" cy="274404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7254240"/>
            <a:ext cx="5440680" cy="327152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8782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17564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7634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3512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9391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5269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114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7025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512660"/>
            <a:ext cx="1748790" cy="1092284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512660"/>
            <a:ext cx="5116830" cy="1092284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8226214"/>
            <a:ext cx="6606540" cy="2542540"/>
          </a:xfrm>
        </p:spPr>
        <p:txBody>
          <a:bodyPr anchor="t"/>
          <a:lstStyle>
            <a:lvl1pPr algn="l">
              <a:defRPr sz="51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5425866"/>
            <a:ext cx="6606540" cy="2800349"/>
          </a:xfrm>
        </p:spPr>
        <p:txBody>
          <a:bodyPr anchor="b"/>
          <a:lstStyle>
            <a:lvl1pPr marL="0" indent="0">
              <a:buNone/>
              <a:defRPr sz="2600">
                <a:solidFill>
                  <a:schemeClr val="tx1">
                    <a:tint val="75000"/>
                  </a:schemeClr>
                </a:solidFill>
              </a:defRPr>
            </a:lvl1pPr>
            <a:lvl2pPr marL="587822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2pPr>
            <a:lvl3pPr marL="1175644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3pPr>
            <a:lvl4pPr marL="176346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4pPr>
            <a:lvl5pPr marL="2351288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5pPr>
            <a:lvl6pPr marL="293911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6pPr>
            <a:lvl7pPr marL="3526932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7pPr>
            <a:lvl8pPr marL="411475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8pPr>
            <a:lvl9pPr marL="470257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987042"/>
            <a:ext cx="3432810" cy="8448464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6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987042"/>
            <a:ext cx="3432810" cy="8448464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6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865544"/>
            <a:ext cx="3434160" cy="1194222"/>
          </a:xfrm>
        </p:spPr>
        <p:txBody>
          <a:bodyPr anchor="b"/>
          <a:lstStyle>
            <a:lvl1pPr marL="0" indent="0">
              <a:buNone/>
              <a:defRPr sz="3100" b="1"/>
            </a:lvl1pPr>
            <a:lvl2pPr marL="587822" indent="0">
              <a:buNone/>
              <a:defRPr sz="2600" b="1"/>
            </a:lvl2pPr>
            <a:lvl3pPr marL="1175644" indent="0">
              <a:buNone/>
              <a:defRPr sz="2300" b="1"/>
            </a:lvl3pPr>
            <a:lvl4pPr marL="1763466" indent="0">
              <a:buNone/>
              <a:defRPr sz="2100" b="1"/>
            </a:lvl4pPr>
            <a:lvl5pPr marL="2351288" indent="0">
              <a:buNone/>
              <a:defRPr sz="2100" b="1"/>
            </a:lvl5pPr>
            <a:lvl6pPr marL="2939110" indent="0">
              <a:buNone/>
              <a:defRPr sz="2100" b="1"/>
            </a:lvl6pPr>
            <a:lvl7pPr marL="3526932" indent="0">
              <a:buNone/>
              <a:defRPr sz="2100" b="1"/>
            </a:lvl7pPr>
            <a:lvl8pPr marL="4114754" indent="0">
              <a:buNone/>
              <a:defRPr sz="2100" b="1"/>
            </a:lvl8pPr>
            <a:lvl9pPr marL="4702576" indent="0">
              <a:buNone/>
              <a:defRPr sz="21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4059766"/>
            <a:ext cx="3434160" cy="7375738"/>
          </a:xfrm>
        </p:spPr>
        <p:txBody>
          <a:bodyPr/>
          <a:lstStyle>
            <a:lvl1pPr>
              <a:defRPr sz="3100"/>
            </a:lvl1pPr>
            <a:lvl2pPr>
              <a:defRPr sz="26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865544"/>
            <a:ext cx="3435508" cy="1194222"/>
          </a:xfrm>
        </p:spPr>
        <p:txBody>
          <a:bodyPr anchor="b"/>
          <a:lstStyle>
            <a:lvl1pPr marL="0" indent="0">
              <a:buNone/>
              <a:defRPr sz="3100" b="1"/>
            </a:lvl1pPr>
            <a:lvl2pPr marL="587822" indent="0">
              <a:buNone/>
              <a:defRPr sz="2600" b="1"/>
            </a:lvl2pPr>
            <a:lvl3pPr marL="1175644" indent="0">
              <a:buNone/>
              <a:defRPr sz="2300" b="1"/>
            </a:lvl3pPr>
            <a:lvl4pPr marL="1763466" indent="0">
              <a:buNone/>
              <a:defRPr sz="2100" b="1"/>
            </a:lvl4pPr>
            <a:lvl5pPr marL="2351288" indent="0">
              <a:buNone/>
              <a:defRPr sz="2100" b="1"/>
            </a:lvl5pPr>
            <a:lvl6pPr marL="2939110" indent="0">
              <a:buNone/>
              <a:defRPr sz="2100" b="1"/>
            </a:lvl6pPr>
            <a:lvl7pPr marL="3526932" indent="0">
              <a:buNone/>
              <a:defRPr sz="2100" b="1"/>
            </a:lvl7pPr>
            <a:lvl8pPr marL="4114754" indent="0">
              <a:buNone/>
              <a:defRPr sz="2100" b="1"/>
            </a:lvl8pPr>
            <a:lvl9pPr marL="4702576" indent="0">
              <a:buNone/>
              <a:defRPr sz="21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4059766"/>
            <a:ext cx="3435508" cy="7375738"/>
          </a:xfrm>
        </p:spPr>
        <p:txBody>
          <a:bodyPr/>
          <a:lstStyle>
            <a:lvl1pPr>
              <a:defRPr sz="3100"/>
            </a:lvl1pPr>
            <a:lvl2pPr>
              <a:defRPr sz="26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8/18/2017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8/18/2017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8/18/2017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509694"/>
            <a:ext cx="2557066" cy="2169160"/>
          </a:xfrm>
        </p:spPr>
        <p:txBody>
          <a:bodyPr anchor="b"/>
          <a:lstStyle>
            <a:lvl1pPr algn="l">
              <a:defRPr sz="26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509695"/>
            <a:ext cx="4344988" cy="10925811"/>
          </a:xfrm>
        </p:spPr>
        <p:txBody>
          <a:bodyPr/>
          <a:lstStyle>
            <a:lvl1pPr>
              <a:defRPr sz="4100"/>
            </a:lvl1pPr>
            <a:lvl2pPr>
              <a:defRPr sz="3600"/>
            </a:lvl2pPr>
            <a:lvl3pPr>
              <a:defRPr sz="3100"/>
            </a:lvl3pPr>
            <a:lvl4pPr>
              <a:defRPr sz="2600"/>
            </a:lvl4pPr>
            <a:lvl5pPr>
              <a:defRPr sz="2600"/>
            </a:lvl5pPr>
            <a:lvl6pPr>
              <a:defRPr sz="2600"/>
            </a:lvl6pPr>
            <a:lvl7pPr>
              <a:defRPr sz="2600"/>
            </a:lvl7pPr>
            <a:lvl8pPr>
              <a:defRPr sz="2600"/>
            </a:lvl8pPr>
            <a:lvl9pPr>
              <a:defRPr sz="2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678855"/>
            <a:ext cx="2557066" cy="8756651"/>
          </a:xfrm>
        </p:spPr>
        <p:txBody>
          <a:bodyPr/>
          <a:lstStyle>
            <a:lvl1pPr marL="0" indent="0">
              <a:buNone/>
              <a:defRPr sz="1800"/>
            </a:lvl1pPr>
            <a:lvl2pPr marL="587822" indent="0">
              <a:buNone/>
              <a:defRPr sz="1500"/>
            </a:lvl2pPr>
            <a:lvl3pPr marL="1175644" indent="0">
              <a:buNone/>
              <a:defRPr sz="1300"/>
            </a:lvl3pPr>
            <a:lvl4pPr marL="1763466" indent="0">
              <a:buNone/>
              <a:defRPr sz="1200"/>
            </a:lvl4pPr>
            <a:lvl5pPr marL="2351288" indent="0">
              <a:buNone/>
              <a:defRPr sz="1200"/>
            </a:lvl5pPr>
            <a:lvl6pPr marL="2939110" indent="0">
              <a:buNone/>
              <a:defRPr sz="1200"/>
            </a:lvl6pPr>
            <a:lvl7pPr marL="3526932" indent="0">
              <a:buNone/>
              <a:defRPr sz="1200"/>
            </a:lvl7pPr>
            <a:lvl8pPr marL="4114754" indent="0">
              <a:buNone/>
              <a:defRPr sz="1200"/>
            </a:lvl8pPr>
            <a:lvl9pPr marL="4702576" indent="0">
              <a:buNone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8961121"/>
            <a:ext cx="4663440" cy="1057911"/>
          </a:xfrm>
        </p:spPr>
        <p:txBody>
          <a:bodyPr anchor="b"/>
          <a:lstStyle>
            <a:lvl1pPr algn="l">
              <a:defRPr sz="26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1143846"/>
            <a:ext cx="4663440" cy="7680960"/>
          </a:xfrm>
        </p:spPr>
        <p:txBody>
          <a:bodyPr/>
          <a:lstStyle>
            <a:lvl1pPr marL="0" indent="0">
              <a:buNone/>
              <a:defRPr sz="4100"/>
            </a:lvl1pPr>
            <a:lvl2pPr marL="587822" indent="0">
              <a:buNone/>
              <a:defRPr sz="3600"/>
            </a:lvl2pPr>
            <a:lvl3pPr marL="1175644" indent="0">
              <a:buNone/>
              <a:defRPr sz="3100"/>
            </a:lvl3pPr>
            <a:lvl4pPr marL="1763466" indent="0">
              <a:buNone/>
              <a:defRPr sz="2600"/>
            </a:lvl4pPr>
            <a:lvl5pPr marL="2351288" indent="0">
              <a:buNone/>
              <a:defRPr sz="2600"/>
            </a:lvl5pPr>
            <a:lvl6pPr marL="2939110" indent="0">
              <a:buNone/>
              <a:defRPr sz="2600"/>
            </a:lvl6pPr>
            <a:lvl7pPr marL="3526932" indent="0">
              <a:buNone/>
              <a:defRPr sz="2600"/>
            </a:lvl7pPr>
            <a:lvl8pPr marL="4114754" indent="0">
              <a:buNone/>
              <a:defRPr sz="2600"/>
            </a:lvl8pPr>
            <a:lvl9pPr marL="4702576" indent="0">
              <a:buNone/>
              <a:defRPr sz="26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10019032"/>
            <a:ext cx="4663440" cy="1502409"/>
          </a:xfrm>
        </p:spPr>
        <p:txBody>
          <a:bodyPr/>
          <a:lstStyle>
            <a:lvl1pPr marL="0" indent="0">
              <a:buNone/>
              <a:defRPr sz="1800"/>
            </a:lvl1pPr>
            <a:lvl2pPr marL="587822" indent="0">
              <a:buNone/>
              <a:defRPr sz="1500"/>
            </a:lvl2pPr>
            <a:lvl3pPr marL="1175644" indent="0">
              <a:buNone/>
              <a:defRPr sz="1300"/>
            </a:lvl3pPr>
            <a:lvl4pPr marL="1763466" indent="0">
              <a:buNone/>
              <a:defRPr sz="1200"/>
            </a:lvl4pPr>
            <a:lvl5pPr marL="2351288" indent="0">
              <a:buNone/>
              <a:defRPr sz="1200"/>
            </a:lvl5pPr>
            <a:lvl6pPr marL="2939110" indent="0">
              <a:buNone/>
              <a:defRPr sz="1200"/>
            </a:lvl6pPr>
            <a:lvl7pPr marL="3526932" indent="0">
              <a:buNone/>
              <a:defRPr sz="1200"/>
            </a:lvl7pPr>
            <a:lvl8pPr marL="4114754" indent="0">
              <a:buNone/>
              <a:defRPr sz="1200"/>
            </a:lvl8pPr>
            <a:lvl9pPr marL="4702576" indent="0">
              <a:buNone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512658"/>
            <a:ext cx="6995160" cy="2133600"/>
          </a:xfrm>
          <a:prstGeom prst="rect">
            <a:avLst/>
          </a:prstGeom>
        </p:spPr>
        <p:txBody>
          <a:bodyPr vert="horz" lIns="117564" tIns="58782" rIns="117564" bIns="58782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987042"/>
            <a:ext cx="6995160" cy="8448464"/>
          </a:xfrm>
          <a:prstGeom prst="rect">
            <a:avLst/>
          </a:prstGeom>
        </p:spPr>
        <p:txBody>
          <a:bodyPr vert="horz" lIns="117564" tIns="58782" rIns="117564" bIns="58782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11865188"/>
            <a:ext cx="1813560" cy="681566"/>
          </a:xfrm>
          <a:prstGeom prst="rect">
            <a:avLst/>
          </a:prstGeom>
        </p:spPr>
        <p:txBody>
          <a:bodyPr vert="horz" lIns="117564" tIns="58782" rIns="117564" bIns="58782" rtlCol="0" anchor="ctr"/>
          <a:lstStyle>
            <a:lvl1pPr algn="l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11865188"/>
            <a:ext cx="2461260" cy="681566"/>
          </a:xfrm>
          <a:prstGeom prst="rect">
            <a:avLst/>
          </a:prstGeom>
        </p:spPr>
        <p:txBody>
          <a:bodyPr vert="horz" lIns="117564" tIns="58782" rIns="117564" bIns="58782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11865188"/>
            <a:ext cx="1813560" cy="681566"/>
          </a:xfrm>
          <a:prstGeom prst="rect">
            <a:avLst/>
          </a:prstGeom>
        </p:spPr>
        <p:txBody>
          <a:bodyPr vert="horz" lIns="117564" tIns="58782" rIns="117564" bIns="58782" rtlCol="0" anchor="ctr"/>
          <a:lstStyle>
            <a:lvl1pPr algn="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175644" rtl="0" eaLnBrk="1" latinLnBrk="0" hangingPunct="1">
        <a:spcBef>
          <a:spcPct val="0"/>
        </a:spcBef>
        <a:buNone/>
        <a:defRPr sz="57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40867" indent="-440867" algn="l" defTabSz="1175644" rtl="0" eaLnBrk="1" latinLnBrk="0" hangingPunct="1">
        <a:spcBef>
          <a:spcPct val="20000"/>
        </a:spcBef>
        <a:buFont typeface="Arial" pitchFamily="34" charset="0"/>
        <a:buChar char="•"/>
        <a:defRPr sz="4100" kern="1200">
          <a:solidFill>
            <a:schemeClr val="tx1"/>
          </a:solidFill>
          <a:latin typeface="+mn-lt"/>
          <a:ea typeface="+mn-ea"/>
          <a:cs typeface="+mn-cs"/>
        </a:defRPr>
      </a:lvl1pPr>
      <a:lvl2pPr marL="955211" indent="-367389" algn="l" defTabSz="1175644" rtl="0" eaLnBrk="1" latinLnBrk="0" hangingPunct="1">
        <a:spcBef>
          <a:spcPct val="20000"/>
        </a:spcBef>
        <a:buFont typeface="Arial" pitchFamily="34" charset="0"/>
        <a:buChar char="–"/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469555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3100" kern="1200">
          <a:solidFill>
            <a:schemeClr val="tx1"/>
          </a:solidFill>
          <a:latin typeface="+mn-lt"/>
          <a:ea typeface="+mn-ea"/>
          <a:cs typeface="+mn-cs"/>
        </a:defRPr>
      </a:lvl3pPr>
      <a:lvl4pPr marL="2057377" indent="-293911" algn="l" defTabSz="1175644" rtl="0" eaLnBrk="1" latinLnBrk="0" hangingPunct="1">
        <a:spcBef>
          <a:spcPct val="20000"/>
        </a:spcBef>
        <a:buFont typeface="Arial" pitchFamily="34" charset="0"/>
        <a:buChar char="–"/>
        <a:defRPr sz="2600" kern="1200">
          <a:solidFill>
            <a:schemeClr val="tx1"/>
          </a:solidFill>
          <a:latin typeface="+mn-lt"/>
          <a:ea typeface="+mn-ea"/>
          <a:cs typeface="+mn-cs"/>
        </a:defRPr>
      </a:lvl4pPr>
      <a:lvl5pPr marL="2645199" indent="-293911" algn="l" defTabSz="1175644" rtl="0" eaLnBrk="1" latinLnBrk="0" hangingPunct="1">
        <a:spcBef>
          <a:spcPct val="20000"/>
        </a:spcBef>
        <a:buFont typeface="Arial" pitchFamily="34" charset="0"/>
        <a:buChar char="»"/>
        <a:defRPr sz="2600" kern="1200">
          <a:solidFill>
            <a:schemeClr val="tx1"/>
          </a:solidFill>
          <a:latin typeface="+mn-lt"/>
          <a:ea typeface="+mn-ea"/>
          <a:cs typeface="+mn-cs"/>
        </a:defRPr>
      </a:lvl5pPr>
      <a:lvl6pPr marL="3233021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6pPr>
      <a:lvl7pPr marL="3820843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7pPr>
      <a:lvl8pPr marL="4408665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8pPr>
      <a:lvl9pPr marL="4996487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1pPr>
      <a:lvl2pPr marL="587822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1175644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763466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51288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939110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526932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4114754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702576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3" Type="http://schemas.openxmlformats.org/officeDocument/2006/relationships/hyperlink" Target="mailto:tyler@mattoneillteam.com" TargetMode="External"/><Relationship Id="rId7" Type="http://schemas.openxmlformats.org/officeDocument/2006/relationships/image" Target="../media/image5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11" Type="http://schemas.openxmlformats.org/officeDocument/2006/relationships/image" Target="../media/image9.jpeg"/><Relationship Id="rId5" Type="http://schemas.openxmlformats.org/officeDocument/2006/relationships/image" Target="../media/image3.jpeg"/><Relationship Id="rId10" Type="http://schemas.openxmlformats.org/officeDocument/2006/relationships/image" Target="../media/image8.jpeg"/><Relationship Id="rId4" Type="http://schemas.openxmlformats.org/officeDocument/2006/relationships/image" Target="../media/image2.jpeg"/><Relationship Id="rId9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1531" y="7177"/>
            <a:ext cx="7729338" cy="5167246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0" y="4343400"/>
            <a:ext cx="7772400" cy="838200"/>
          </a:xfrm>
          <a:prstGeom prst="rect">
            <a:avLst/>
          </a:prstGeom>
          <a:gradFill>
            <a:gsLst>
              <a:gs pos="0">
                <a:schemeClr val="bg1">
                  <a:alpha val="0"/>
                </a:schemeClr>
              </a:gs>
              <a:gs pos="23000">
                <a:schemeClr val="bg1">
                  <a:alpha val="96000"/>
                </a:schemeClr>
              </a:gs>
              <a:gs pos="100000">
                <a:schemeClr val="bg1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bg2">
                    <a:lumMod val="50000"/>
                  </a:schemeClr>
                </a:solidFill>
                <a:latin typeface="Palatino Linotype" panose="02040502050505030304" pitchFamily="18" charset="0"/>
              </a:rPr>
              <a:t>54 Still Shadow Drive</a:t>
            </a:r>
            <a:br>
              <a:rPr lang="en-US" sz="2400" dirty="0">
                <a:solidFill>
                  <a:schemeClr val="bg2">
                    <a:lumMod val="50000"/>
                  </a:schemeClr>
                </a:solidFill>
                <a:latin typeface="Palatino Linotype" panose="02040502050505030304" pitchFamily="18" charset="0"/>
              </a:rPr>
            </a:br>
            <a:r>
              <a:rPr lang="en-US" sz="1800" dirty="0">
                <a:solidFill>
                  <a:schemeClr val="bg2">
                    <a:lumMod val="50000"/>
                  </a:schemeClr>
                </a:solidFill>
                <a:latin typeface="Palatino Linotype" panose="02040502050505030304" pitchFamily="18" charset="0"/>
              </a:rPr>
              <a:t>Shadowmoss ~ Charleston ~ MLS# 17023021 ~ $469,000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162580"/>
            <a:ext cx="77724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i="1" dirty="0">
                <a:ln w="3175">
                  <a:noFill/>
                </a:ln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Palatino Linotype" panose="02040502050505030304" pitchFamily="18" charset="0"/>
                <a:cs typeface="Times New Roman" panose="02020603050405020304" pitchFamily="18" charset="0"/>
              </a:rPr>
              <a:t>Don’t Miss Your Chance!</a:t>
            </a:r>
            <a:endParaRPr lang="en-US" sz="1800" b="1" i="1" dirty="0">
              <a:ln w="3175">
                <a:noFill/>
              </a:ln>
              <a:solidFill>
                <a:schemeClr val="bg1"/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Palatino Linotype" panose="02040502050505030304" pitchFamily="18" charset="0"/>
            </a:endParaRPr>
          </a:p>
        </p:txBody>
      </p:sp>
      <p:sp>
        <p:nvSpPr>
          <p:cNvPr id="7" name="Right Brace 6"/>
          <p:cNvSpPr/>
          <p:nvPr/>
        </p:nvSpPr>
        <p:spPr>
          <a:xfrm rot="16200000">
            <a:off x="10906627" y="1771445"/>
            <a:ext cx="228599" cy="3601453"/>
          </a:xfrm>
          <a:prstGeom prst="rightBrace">
            <a:avLst>
              <a:gd name="adj1" fmla="val 37151"/>
              <a:gd name="adj2" fmla="val 50000"/>
            </a:avLst>
          </a:prstGeom>
          <a:ln>
            <a:solidFill>
              <a:schemeClr val="bg2">
                <a:lumMod val="9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12435840"/>
            <a:ext cx="7772400" cy="36576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Palatino Linotype" panose="02040502050505030304" pitchFamily="18" charset="0"/>
              </a:rPr>
              <a:t>Tyler Hawkins     </a:t>
            </a:r>
            <a:r>
              <a:rPr lang="en-US" sz="1600" dirty="0">
                <a:solidFill>
                  <a:schemeClr val="tx1"/>
                </a:solidFill>
                <a:latin typeface="Palatino Linotype" panose="02040502050505030304" pitchFamily="18" charset="0"/>
                <a:hlinkClick r:id="rId3"/>
              </a:rPr>
              <a:t>tyler@mattoneillteam.com</a:t>
            </a:r>
            <a:r>
              <a:rPr lang="en-US" sz="1600" dirty="0">
                <a:solidFill>
                  <a:schemeClr val="tx1"/>
                </a:solidFill>
                <a:latin typeface="Palatino Linotype" panose="02040502050505030304" pitchFamily="18" charset="0"/>
              </a:rPr>
              <a:t>    (843) 908-2734</a:t>
            </a:r>
            <a:endParaRPr lang="en-US" sz="1600" u="sng" dirty="0">
              <a:solidFill>
                <a:schemeClr val="tx1"/>
              </a:solidFill>
              <a:latin typeface="Palatino Linotype" panose="02040502050505030304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8326581" y="2216894"/>
            <a:ext cx="229742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i="1" dirty="0">
                <a:ln>
                  <a:solidFill>
                    <a:srgbClr val="FFFF00"/>
                  </a:solidFill>
                </a:ln>
                <a:solidFill>
                  <a:schemeClr val="bg2">
                    <a:lumMod val="50000"/>
                  </a:schemeClr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  <a:reflection blurRad="6350" stA="60000" endA="900" endPos="60000" dist="29997" dir="5400000" sy="-100000" algn="bl" rotWithShape="0"/>
                </a:effectLst>
                <a:latin typeface="Palatino Linotype" panose="02040502050505030304" pitchFamily="18" charset="0"/>
                <a:cs typeface="Times New Roman" panose="02020603050405020304" pitchFamily="18" charset="0"/>
              </a:rPr>
              <a:t>Reduced $200k!</a:t>
            </a:r>
            <a:endParaRPr lang="en-US" sz="2400" b="1" i="1" dirty="0">
              <a:ln>
                <a:solidFill>
                  <a:srgbClr val="FFFF00"/>
                </a:solidFill>
              </a:ln>
              <a:solidFill>
                <a:schemeClr val="bg2">
                  <a:lumMod val="50000"/>
                </a:schemeClr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  <a:reflection blurRad="6350" stA="60000" endA="900" endPos="60000" dist="29997" dir="5400000" sy="-100000" algn="bl" rotWithShape="0"/>
              </a:effectLst>
              <a:latin typeface="Palatino Linotype" panose="02040502050505030304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6603355"/>
            <a:ext cx="7772400" cy="2693045"/>
          </a:xfrm>
          <a:prstGeom prst="rect">
            <a:avLst/>
          </a:prstGeom>
        </p:spPr>
        <p:txBody>
          <a:bodyPr wrap="square" numCol="1" anchor="ctr">
            <a:spAutoFit/>
          </a:bodyPr>
          <a:lstStyle/>
          <a:p>
            <a:pPr algn="ctr"/>
            <a:r>
              <a:rPr lang="en-US" sz="13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What do you get when you combine a sparkling in-ground pool with a classic low country front porch and a gorgeous custom home that backs to the fairway in Shadowmoss Plantation? You get this amazing home in this desirable West Ashley location that simply won’t last! </a:t>
            </a:r>
          </a:p>
          <a:p>
            <a:pPr algn="ctr"/>
            <a:endParaRPr lang="en-US" sz="1300" dirty="0">
              <a:solidFill>
                <a:schemeClr val="bg2">
                  <a:lumMod val="25000"/>
                </a:schemeClr>
              </a:solidFill>
              <a:latin typeface="Palatino Linotype" panose="0204050205050503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3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This home is set to impress on all fronts, when you walk in you’ve got gleaming hardwood floors, chair rail molding in the dining room, a living room that great for entertaining, an enormous eat-in kitchen with a granite center island and built-in desk area and a family room with a cozy brick fireplace. A bedroom and full bath on the first floor make for great guest accommodations or an office. The owner’s retreat features a walk-in closet and huge </a:t>
            </a:r>
            <a:r>
              <a:rPr lang="en-US" sz="1300" dirty="0" err="1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en</a:t>
            </a:r>
            <a:r>
              <a:rPr lang="en-US" sz="13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-suite bath with dual vanity, jetted tub and walk-in shower. </a:t>
            </a:r>
          </a:p>
          <a:p>
            <a:pPr algn="ctr"/>
            <a:endParaRPr lang="en-US" sz="1300" dirty="0">
              <a:solidFill>
                <a:schemeClr val="bg2">
                  <a:lumMod val="25000"/>
                </a:schemeClr>
              </a:solidFill>
              <a:latin typeface="Palatino Linotype" panose="0204050205050503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300" b="1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Come by today!</a:t>
            </a:r>
          </a:p>
          <a:p>
            <a:pPr algn="ctr"/>
            <a:endParaRPr lang="en-US" sz="1300" i="1" dirty="0">
              <a:solidFill>
                <a:schemeClr val="bg2">
                  <a:lumMod val="25000"/>
                </a:schemeClr>
              </a:solidFill>
              <a:latin typeface="Palatino Linotype" panose="0204050205050503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300" i="1" u="sng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Additional features include:</a:t>
            </a:r>
          </a:p>
        </p:txBody>
      </p:sp>
      <p:pic>
        <p:nvPicPr>
          <p:cNvPr id="15" name="Picture 14"/>
          <p:cNvPicPr>
            <a:picLocks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0" y="5349957"/>
            <a:ext cx="1828800" cy="1216152"/>
          </a:xfrm>
          <a:prstGeom prst="rect">
            <a:avLst/>
          </a:prstGeom>
        </p:spPr>
      </p:pic>
      <p:pic>
        <p:nvPicPr>
          <p:cNvPr id="16" name="Picture 15"/>
          <p:cNvPicPr>
            <a:picLocks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62824" y="5349957"/>
            <a:ext cx="1828800" cy="1216152"/>
          </a:xfrm>
          <a:prstGeom prst="rect">
            <a:avLst/>
          </a:prstGeom>
        </p:spPr>
      </p:pic>
      <p:pic>
        <p:nvPicPr>
          <p:cNvPr id="17" name="Picture 16"/>
          <p:cNvPicPr>
            <a:picLocks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82047" y="11116443"/>
            <a:ext cx="1828800" cy="1216152"/>
          </a:xfrm>
          <a:prstGeom prst="rect">
            <a:avLst/>
          </a:prstGeom>
        </p:spPr>
      </p:pic>
      <p:pic>
        <p:nvPicPr>
          <p:cNvPr id="18" name="Picture 17"/>
          <p:cNvPicPr>
            <a:picLocks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62824" y="11116443"/>
            <a:ext cx="1828800" cy="1216152"/>
          </a:xfrm>
          <a:prstGeom prst="rect">
            <a:avLst/>
          </a:prstGeom>
        </p:spPr>
      </p:pic>
      <p:pic>
        <p:nvPicPr>
          <p:cNvPr id="13" name="Picture 12"/>
          <p:cNvPicPr>
            <a:picLocks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82047" y="5349957"/>
            <a:ext cx="1828800" cy="1216152"/>
          </a:xfrm>
          <a:prstGeom prst="rect">
            <a:avLst/>
          </a:prstGeom>
        </p:spPr>
      </p:pic>
      <p:pic>
        <p:nvPicPr>
          <p:cNvPr id="14" name="Picture 13"/>
          <p:cNvPicPr>
            <a:picLocks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3600" y="11116443"/>
            <a:ext cx="1828800" cy="1216152"/>
          </a:xfrm>
          <a:prstGeom prst="rect">
            <a:avLst/>
          </a:prstGeom>
        </p:spPr>
      </p:pic>
      <p:pic>
        <p:nvPicPr>
          <p:cNvPr id="19" name="Picture 18"/>
          <p:cNvPicPr>
            <a:picLocks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3600" y="5349957"/>
            <a:ext cx="1828800" cy="1216152"/>
          </a:xfrm>
          <a:prstGeom prst="rect">
            <a:avLst/>
          </a:prstGeom>
        </p:spPr>
      </p:pic>
      <p:pic>
        <p:nvPicPr>
          <p:cNvPr id="20" name="Picture 19"/>
          <p:cNvPicPr>
            <a:picLocks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0" y="11116443"/>
            <a:ext cx="1828800" cy="1216152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-846" y="9372600"/>
            <a:ext cx="7773246" cy="1627910"/>
          </a:xfrm>
          <a:prstGeom prst="rect">
            <a:avLst/>
          </a:prstGeom>
        </p:spPr>
        <p:txBody>
          <a:bodyPr wrap="square" numCol="2" anchor="ctr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Rinnai gas water heater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Newer HVAC units on both floors – </a:t>
            </a:r>
            <a:br>
              <a:rPr lang="en-US" sz="12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</a:br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2014 (first floor) and 2015 (second floor)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New outside lighting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New fence in 2015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New pool pump in 2016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New paint and carpet in 2016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Roof replaced in 2010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Kitchen includes lots of counter and cabinet space, natural light, and a new dishwasher in 2017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Screened breezeway with tile flooring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Four bedrooms and a room over the kitchen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Great location! Close to shopping, dining, school, and I-526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Shadowmoss Plantation offers optional golf and pool memberships</a:t>
            </a:r>
            <a:endParaRPr lang="en-US" sz="1200" i="1" dirty="0">
              <a:solidFill>
                <a:schemeClr val="bg2">
                  <a:lumMod val="25000"/>
                </a:schemeClr>
              </a:solidFill>
              <a:latin typeface="Palatino Linotype" panose="0204050205050503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880552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312</TotalTime>
  <Words>185</Words>
  <Application>Microsoft Office PowerPoint</Application>
  <PresentationFormat>Custom</PresentationFormat>
  <Paragraphs>23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Palatino Linotype</vt:lpstr>
      <vt:lpstr>Times New Roman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41</cp:revision>
  <dcterms:created xsi:type="dcterms:W3CDTF">2006-08-16T00:00:00Z</dcterms:created>
  <dcterms:modified xsi:type="dcterms:W3CDTF">2017-08-19T01:30:53Z</dcterms:modified>
</cp:coreProperties>
</file>