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9D5"/>
    <a:srgbClr val="0075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g"/><Relationship Id="rId3" Type="http://schemas.openxmlformats.org/officeDocument/2006/relationships/hyperlink" Target="http://www.lifetreerealestate.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hyperlink" Target="mailto:jessica@lifetreerealestate.com" TargetMode="External"/><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eg"/><Relationship Id="rId5" Type="http://schemas.openxmlformats.org/officeDocument/2006/relationships/image" Target="../media/image2.jpg"/><Relationship Id="rId10" Type="http://schemas.openxmlformats.org/officeDocument/2006/relationships/image" Target="../media/image7.jpeg"/><Relationship Id="rId4" Type="http://schemas.openxmlformats.org/officeDocument/2006/relationships/image" Target="../media/image1.pn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4461207"/>
            <a:ext cx="9144001" cy="1396667"/>
          </a:xfrm>
        </p:spPr>
        <p:txBody>
          <a:bodyPr>
            <a:noAutofit/>
          </a:bodyPr>
          <a:lstStyle/>
          <a:p>
            <a:r>
              <a:rPr lang="en-US" sz="1200" dirty="0"/>
              <a:t>Beautiful traditional 3 bed 2 1/2 bath home in Whitehall Plantation in desirable Dorchester District 2 school district. Covered full front porch and large screened-in porch in the back. Mature trees and a wooded back yard give you extra privacy. Fresh, neutral Sherwin Williams paint throughout the inside and outside of home. New ceramic tile in bathrooms and hardwoods throughout the first and second floor. The lovely master bedroom is conveniently located on the first floor. Upstairs you will find 2 oversized bedrooms with gleaming hardwoods and a Jack and Jill bathroom to share. The lovely upgraded kitchen comes complete with stainless steel appliances, upgraded countertops and has a large eat-in area perfect for a dining room table. The separate laundry room is located off the kitchen. All of this plus an oversized, attached 2-car garage. Schedule your private visit to this lovely home today.</a:t>
            </a:r>
          </a:p>
        </p:txBody>
      </p:sp>
      <p:sp>
        <p:nvSpPr>
          <p:cNvPr id="14" name="Rectangle 13"/>
          <p:cNvSpPr/>
          <p:nvPr/>
        </p:nvSpPr>
        <p:spPr>
          <a:xfrm>
            <a:off x="0" y="5857726"/>
            <a:ext cx="9144000" cy="1000274"/>
          </a:xfrm>
          <a:prstGeom prst="rect">
            <a:avLst/>
          </a:prstGeom>
          <a:noFill/>
        </p:spPr>
        <p:txBody>
          <a:bodyPr wrap="square">
            <a:spAutoFit/>
          </a:bodyPr>
          <a:lstStyle/>
          <a:p>
            <a:pPr algn="ctr"/>
            <a:r>
              <a:rPr lang="it-IT" sz="1600" b="1" dirty="0" smtClean="0"/>
              <a:t>Jessica Nieper</a:t>
            </a:r>
          </a:p>
          <a:p>
            <a:pPr algn="ctr"/>
            <a:r>
              <a:rPr lang="it-IT" sz="1600" dirty="0"/>
              <a:t>(843) 226-2077 </a:t>
            </a:r>
            <a:r>
              <a:rPr lang="it-IT" sz="1600" dirty="0" smtClean="0"/>
              <a:t>- </a:t>
            </a:r>
            <a:r>
              <a:rPr lang="it-IT" sz="1600" dirty="0" smtClean="0">
                <a:hlinkClick r:id="rId2"/>
              </a:rPr>
              <a:t>jessica@lifetreerealestate.com</a:t>
            </a:r>
            <a:r>
              <a:rPr lang="it-IT" sz="1600" dirty="0"/>
              <a:t/>
            </a:r>
            <a:br>
              <a:rPr lang="it-IT" sz="1600" dirty="0"/>
            </a:br>
            <a:endParaRPr lang="it-IT" sz="1600" dirty="0" smtClean="0"/>
          </a:p>
          <a:p>
            <a:pPr algn="ctr"/>
            <a:r>
              <a:rPr lang="en-US" sz="1100" dirty="0" err="1" smtClean="0"/>
              <a:t>LifeTree</a:t>
            </a:r>
            <a:r>
              <a:rPr lang="en-US" sz="1100" dirty="0" smtClean="0"/>
              <a:t> </a:t>
            </a:r>
            <a:r>
              <a:rPr lang="en-US" sz="1100" dirty="0"/>
              <a:t>Real Estate, LLC | 3094 Hwy 17 North | Mt. Pleasant, SC 29466 | (843) </a:t>
            </a:r>
            <a:r>
              <a:rPr lang="en-US" sz="1100" dirty="0" smtClean="0"/>
              <a:t>375-5900 | </a:t>
            </a:r>
            <a:r>
              <a:rPr lang="it-IT" sz="1100" dirty="0" smtClean="0">
                <a:hlinkClick r:id="rId3"/>
              </a:rPr>
              <a:t>www.lifetreerealestate.com</a:t>
            </a:r>
            <a:r>
              <a:rPr lang="it-IT" sz="1100" dirty="0" smtClean="0"/>
              <a:t> </a:t>
            </a:r>
            <a:endParaRPr lang="en-US" sz="1100" dirty="0"/>
          </a:p>
        </p:txBody>
      </p:sp>
      <p:pic>
        <p:nvPicPr>
          <p:cNvPr id="1026" name="Picture 2" descr="G:\All Web Sites\CVH\flyers\1149PegnailCornerOH_030115\565.png"/>
          <p:cNvPicPr>
            <a:picLocks noChangeAspect="1" noChangeArrowheads="1"/>
          </p:cNvPicPr>
          <p:nvPr/>
        </p:nvPicPr>
        <p:blipFill rotWithShape="1">
          <a:blip r:embed="rId4">
            <a:extLst>
              <a:ext uri="{28A0092B-C50C-407E-A947-70E740481C1C}">
                <a14:useLocalDpi xmlns:a14="http://schemas.microsoft.com/office/drawing/2010/main" val="0"/>
              </a:ext>
            </a:extLst>
          </a:blip>
          <a:srcRect l="18095" r="9867"/>
          <a:stretch/>
        </p:blipFill>
        <p:spPr bwMode="auto">
          <a:xfrm>
            <a:off x="7970366" y="5952497"/>
            <a:ext cx="1173633" cy="81073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92849" y="5874341"/>
            <a:ext cx="711745" cy="967044"/>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 y="632936"/>
            <a:ext cx="9144001" cy="738664"/>
          </a:xfrm>
          <a:prstGeom prst="rect">
            <a:avLst/>
          </a:prstGeom>
        </p:spPr>
        <p:txBody>
          <a:bodyPr wrap="square">
            <a:spAutoFit/>
          </a:bodyPr>
          <a:lstStyle/>
          <a:p>
            <a:pPr algn="ctr"/>
            <a:r>
              <a:rPr lang="en-US" sz="2400" dirty="0">
                <a:ln>
                  <a:solidFill>
                    <a:srgbClr val="0075B6"/>
                  </a:solidFill>
                </a:ln>
                <a:solidFill>
                  <a:srgbClr val="00A9D5"/>
                </a:solidFill>
                <a:latin typeface="Arial" panose="020B0604020202020204" pitchFamily="34" charset="0"/>
                <a:cs typeface="Arial" panose="020B0604020202020204" pitchFamily="34" charset="0"/>
              </a:rPr>
              <a:t>5516 Gallatin Lane</a:t>
            </a:r>
          </a:p>
          <a:p>
            <a:pPr algn="ctr"/>
            <a:r>
              <a:rPr lang="en-US" dirty="0">
                <a:ln>
                  <a:solidFill>
                    <a:srgbClr val="0075B6"/>
                  </a:solidFill>
                </a:ln>
                <a:solidFill>
                  <a:srgbClr val="00A9D5"/>
                </a:solidFill>
                <a:latin typeface="Arial" panose="020B0604020202020204" pitchFamily="34" charset="0"/>
                <a:cs typeface="Arial" panose="020B0604020202020204" pitchFamily="34" charset="0"/>
              </a:rPr>
              <a:t>Whitehall ~ North Charleston ~ MLS# 15022084 ~ $</a:t>
            </a:r>
            <a:r>
              <a:rPr lang="en-US" dirty="0" smtClean="0">
                <a:ln>
                  <a:solidFill>
                    <a:srgbClr val="0075B6"/>
                  </a:solidFill>
                </a:ln>
                <a:solidFill>
                  <a:srgbClr val="00A9D5"/>
                </a:solidFill>
                <a:latin typeface="Arial" panose="020B0604020202020204" pitchFamily="34" charset="0"/>
                <a:cs typeface="Arial" panose="020B0604020202020204" pitchFamily="34" charset="0"/>
              </a:rPr>
              <a:t>240,000</a:t>
            </a:r>
            <a:endParaRPr lang="en-US" sz="1400" dirty="0">
              <a:ln>
                <a:solidFill>
                  <a:srgbClr val="0075B6"/>
                </a:solidFill>
              </a:ln>
              <a:solidFill>
                <a:srgbClr val="00A9D5"/>
              </a:solidFill>
              <a:latin typeface="Arial" panose="020B0604020202020204" pitchFamily="34" charset="0"/>
              <a:cs typeface="Arial" panose="020B0604020202020204" pitchFamily="34" charset="0"/>
            </a:endParaRPr>
          </a:p>
        </p:txBody>
      </p:sp>
      <p:grpSp>
        <p:nvGrpSpPr>
          <p:cNvPr id="4" name="Group 3"/>
          <p:cNvGrpSpPr/>
          <p:nvPr/>
        </p:nvGrpSpPr>
        <p:grpSpPr>
          <a:xfrm>
            <a:off x="87370" y="1347155"/>
            <a:ext cx="8969259" cy="3072445"/>
            <a:chOff x="81610" y="1194756"/>
            <a:chExt cx="8969259" cy="3072445"/>
          </a:xfrm>
        </p:grpSpPr>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1610" y="1194757"/>
              <a:ext cx="3072444" cy="3072444"/>
            </a:xfrm>
            <a:prstGeom prst="rect">
              <a:avLst/>
            </a:prstGeom>
            <a:ln>
              <a:no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95488" y="1194756"/>
              <a:ext cx="1333755" cy="884257"/>
            </a:xfrm>
            <a:prstGeom prst="rect">
              <a:avLst/>
            </a:prstGeom>
            <a:ln w="38100" cap="sq">
              <a:noFill/>
              <a:prstDash val="solid"/>
              <a:miter lim="800000"/>
            </a:ln>
            <a:effectLst>
              <a:outerShdw blurRad="63500" sx="102000" sy="102000" algn="ctr" rotWithShape="0">
                <a:prstClr val="black">
                  <a:alpha val="40000"/>
                </a:prst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295488" y="2288850"/>
              <a:ext cx="1333755" cy="884257"/>
            </a:xfrm>
            <a:prstGeom prst="rect">
              <a:avLst/>
            </a:prstGeom>
            <a:ln w="38100" cap="sq">
              <a:noFill/>
              <a:prstDash val="solid"/>
              <a:miter lim="800000"/>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95488" y="3382944"/>
              <a:ext cx="1333755" cy="884257"/>
            </a:xfrm>
            <a:prstGeom prst="rect">
              <a:avLst/>
            </a:prstGeom>
            <a:ln w="38100" cap="sq">
              <a:noFill/>
              <a:prstDash val="solid"/>
              <a:miter lim="800000"/>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770677" y="1194756"/>
              <a:ext cx="1333755" cy="884257"/>
            </a:xfrm>
            <a:prstGeom prst="rect">
              <a:avLst/>
            </a:prstGeom>
            <a:ln w="38100" cap="sq">
              <a:noFill/>
              <a:prstDash val="solid"/>
              <a:miter lim="800000"/>
            </a:ln>
            <a:effectLst>
              <a:outerShdw blurRad="63500" sx="102000" sy="102000" algn="ctr" rotWithShape="0">
                <a:prstClr val="black">
                  <a:alpha val="40000"/>
                </a:prstClr>
              </a:outerShdw>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770677" y="2288850"/>
              <a:ext cx="1333755" cy="884257"/>
            </a:xfrm>
            <a:prstGeom prst="rect">
              <a:avLst/>
            </a:prstGeom>
            <a:ln w="38100" cap="sq">
              <a:noFill/>
              <a:prstDash val="solid"/>
              <a:miter lim="800000"/>
            </a:ln>
            <a:effectLst>
              <a:outerShdw blurRad="63500" sx="102000" sy="102000" algn="ctr" rotWithShape="0">
                <a:prstClr val="black">
                  <a:alpha val="40000"/>
                </a:prstClr>
              </a:outerShdw>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770677" y="3382944"/>
              <a:ext cx="1333755" cy="884257"/>
            </a:xfrm>
            <a:prstGeom prst="rect">
              <a:avLst/>
            </a:prstGeom>
            <a:ln w="38100" cap="sq">
              <a:noFill/>
              <a:prstDash val="solid"/>
              <a:miter lim="800000"/>
            </a:ln>
            <a:effectLst>
              <a:outerShdw blurRad="63500" sx="102000" sy="102000" algn="ctr" rotWithShape="0">
                <a:prstClr val="black">
                  <a:alpha val="40000"/>
                </a:prstClr>
              </a:outerShdw>
            </a:effectLst>
          </p:spPr>
        </p:pic>
        <p:pic>
          <p:nvPicPr>
            <p:cNvPr id="19" name="Picture 18"/>
            <p:cNvPicPr>
              <a:picLocks noChangeAspect="1"/>
            </p:cNvPicPr>
            <p:nvPr/>
          </p:nvPicPr>
          <p:blipFill rotWithShape="1">
            <a:blip r:embed="rId13">
              <a:extLst>
                <a:ext uri="{28A0092B-C50C-407E-A947-70E740481C1C}">
                  <a14:useLocalDpi xmlns:a14="http://schemas.microsoft.com/office/drawing/2010/main" val="0"/>
                </a:ext>
              </a:extLst>
            </a:blip>
            <a:srcRect l="4617" r="4088"/>
            <a:stretch/>
          </p:blipFill>
          <p:spPr>
            <a:xfrm>
              <a:off x="6245867" y="1194756"/>
              <a:ext cx="2805002" cy="3072445"/>
            </a:xfrm>
            <a:prstGeom prst="rect">
              <a:avLst/>
            </a:prstGeom>
            <a:ln>
              <a:noFill/>
            </a:ln>
            <a:effectLst>
              <a:outerShdw blurRad="63500" sx="102000" sy="102000" algn="ctr" rotWithShape="0">
                <a:prstClr val="black">
                  <a:alpha val="40000"/>
                </a:prstClr>
              </a:outerShdw>
            </a:effectLst>
          </p:spPr>
        </p:pic>
      </p:grpSp>
      <p:sp>
        <p:nvSpPr>
          <p:cNvPr id="6" name="Rectangle 5"/>
          <p:cNvSpPr/>
          <p:nvPr/>
        </p:nvSpPr>
        <p:spPr>
          <a:xfrm>
            <a:off x="500884" y="42446"/>
            <a:ext cx="8142230" cy="584775"/>
          </a:xfrm>
          <a:prstGeom prst="rect">
            <a:avLst/>
          </a:prstGeom>
          <a:gradFill flip="none" rotWithShape="1">
            <a:gsLst>
              <a:gs pos="0">
                <a:srgbClr val="FFFF00"/>
              </a:gs>
              <a:gs pos="100000">
                <a:srgbClr val="FFFF00">
                  <a:shade val="100000"/>
                  <a:satMod val="115000"/>
                </a:srgbClr>
              </a:gs>
            </a:gsLst>
            <a:path path="circle">
              <a:fillToRect l="50000" t="50000" r="50000" b="50000"/>
            </a:path>
            <a:tileRect/>
          </a:gradFill>
          <a:effectLst>
            <a:outerShdw blurRad="50800" dist="38100" dir="5400000" algn="t" rotWithShape="0">
              <a:prstClr val="black">
                <a:alpha val="40000"/>
              </a:prstClr>
            </a:outerShdw>
          </a:effectLst>
        </p:spPr>
        <p:txBody>
          <a:bodyPr wrap="square">
            <a:spAutoFit/>
          </a:bodyPr>
          <a:lstStyle/>
          <a:p>
            <a:pPr algn="ctr"/>
            <a:r>
              <a:rPr lang="en-US" sz="1600" b="1" i="1" dirty="0" smtClean="0">
                <a:solidFill>
                  <a:srgbClr val="FF0000"/>
                </a:solidFill>
                <a:latin typeface="Arial" panose="020B0604020202020204" pitchFamily="34" charset="0"/>
                <a:cs typeface="Arial" panose="020B0604020202020204" pitchFamily="34" charset="0"/>
              </a:rPr>
              <a:t>$1,000 Buyer Agent </a:t>
            </a:r>
            <a:r>
              <a:rPr lang="en-US" sz="1600" b="1" i="1" dirty="0" smtClean="0">
                <a:solidFill>
                  <a:srgbClr val="FF0000"/>
                </a:solidFill>
                <a:latin typeface="Arial" panose="020B0604020202020204" pitchFamily="34" charset="0"/>
                <a:cs typeface="Arial" panose="020B0604020202020204" pitchFamily="34" charset="0"/>
              </a:rPr>
              <a:t>Bonus with Ratified Contract by September 30</a:t>
            </a:r>
            <a:r>
              <a:rPr lang="en-US" sz="1600" b="1" i="1" baseline="30000" dirty="0" smtClean="0">
                <a:solidFill>
                  <a:srgbClr val="FF0000"/>
                </a:solidFill>
                <a:latin typeface="Arial" panose="020B0604020202020204" pitchFamily="34" charset="0"/>
                <a:cs typeface="Arial" panose="020B0604020202020204" pitchFamily="34" charset="0"/>
              </a:rPr>
              <a:t>th</a:t>
            </a:r>
            <a:r>
              <a:rPr lang="en-US" sz="1600" b="1" i="1" dirty="0" smtClean="0">
                <a:solidFill>
                  <a:srgbClr val="FF0000"/>
                </a:solidFill>
                <a:latin typeface="Arial" panose="020B0604020202020204" pitchFamily="34" charset="0"/>
                <a:cs typeface="Arial" panose="020B0604020202020204" pitchFamily="34" charset="0"/>
              </a:rPr>
              <a:t/>
            </a:r>
            <a:br>
              <a:rPr lang="en-US" sz="1600" b="1" i="1" dirty="0" smtClean="0">
                <a:solidFill>
                  <a:srgbClr val="FF0000"/>
                </a:solidFill>
                <a:latin typeface="Arial" panose="020B0604020202020204" pitchFamily="34" charset="0"/>
                <a:cs typeface="Arial" panose="020B0604020202020204" pitchFamily="34" charset="0"/>
              </a:rPr>
            </a:br>
            <a:r>
              <a:rPr lang="en-US" sz="1600" b="1" i="1" dirty="0" smtClean="0">
                <a:solidFill>
                  <a:srgbClr val="FF0000"/>
                </a:solidFill>
                <a:latin typeface="Arial" panose="020B0604020202020204" pitchFamily="34" charset="0"/>
                <a:cs typeface="Arial" panose="020B0604020202020204" pitchFamily="34" charset="0"/>
              </a:rPr>
              <a:t>Home </a:t>
            </a:r>
            <a:r>
              <a:rPr lang="en-US" sz="1600" b="1" i="1" dirty="0" smtClean="0">
                <a:solidFill>
                  <a:srgbClr val="FF0000"/>
                </a:solidFill>
                <a:latin typeface="Arial" panose="020B0604020202020204" pitchFamily="34" charset="0"/>
                <a:cs typeface="Arial" panose="020B0604020202020204" pitchFamily="34" charset="0"/>
              </a:rPr>
              <a:t>Warranty </a:t>
            </a:r>
            <a:r>
              <a:rPr lang="en-US" sz="1600" b="1" i="1" dirty="0" smtClean="0">
                <a:solidFill>
                  <a:srgbClr val="FF0000"/>
                </a:solidFill>
                <a:latin typeface="Arial" panose="020B0604020202020204" pitchFamily="34" charset="0"/>
                <a:cs typeface="Arial" panose="020B0604020202020204" pitchFamily="34" charset="0"/>
              </a:rPr>
              <a:t>Included </a:t>
            </a:r>
            <a:r>
              <a:rPr lang="en-US" sz="1600" b="1" i="1" dirty="0">
                <a:solidFill>
                  <a:srgbClr val="FF0000"/>
                </a:solidFill>
                <a:latin typeface="Arial" panose="020B0604020202020204" pitchFamily="34" charset="0"/>
                <a:cs typeface="Arial" panose="020B0604020202020204" pitchFamily="34" charset="0"/>
              </a:rPr>
              <a:t>¤ </a:t>
            </a:r>
            <a:r>
              <a:rPr lang="en-US" sz="1600" b="1" i="1" dirty="0" smtClean="0">
                <a:solidFill>
                  <a:srgbClr val="FF0000"/>
                </a:solidFill>
                <a:latin typeface="Arial" panose="020B0604020202020204" pitchFamily="34" charset="0"/>
                <a:cs typeface="Arial" panose="020B0604020202020204" pitchFamily="34" charset="0"/>
              </a:rPr>
              <a:t>Pre-listing Inspection Complete</a:t>
            </a:r>
            <a:endParaRPr lang="en-US" sz="1600" b="1" i="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337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192</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Beautiful traditional 3 bed 2 1/2 bath home in Whitehall Plantation in desirable Dorchester District 2 school district. Covered full front porch and large screened-in porch in the back. Mature trees and a wooded back yard give you extra privacy. Fresh, neutral Sherwin Williams paint throughout the inside and outside of home. New ceramic tile in bathrooms and hardwoods throughout the first and second floor. The lovely master bedroom is conveniently located on the first floor. Upstairs you will find 2 oversized bedrooms with gleaming hardwoods and a Jack and Jill bathroom to share. The lovely upgraded kitchen comes complete with stainless steel appliances, upgraded countertops and has a large eat-in area perfect for a dining room table. The separate laundry room is located off the kitchen. All of this plus an oversized, attached 2-car garage. Schedule your private visit to this lovely home today.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cp:lastModifiedBy>
  <cp:revision>14</cp:revision>
  <dcterms:created xsi:type="dcterms:W3CDTF">2006-08-16T00:00:00Z</dcterms:created>
  <dcterms:modified xsi:type="dcterms:W3CDTF">2015-09-11T17:57:05Z</dcterms:modified>
</cp:coreProperties>
</file>