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63D"/>
    <a:srgbClr val="CC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199" y="-40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48544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387968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1363222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48302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tint val="82000"/>
                  </a:schemeClr>
                </a:solidFill>
              </a:defRPr>
            </a:lvl1pPr>
            <a:lvl2pPr marL="365760" indent="0">
              <a:buNone/>
              <a:defRPr sz="1600">
                <a:solidFill>
                  <a:schemeClr val="tx1">
                    <a:tint val="82000"/>
                  </a:schemeClr>
                </a:solidFill>
              </a:defRPr>
            </a:lvl2pPr>
            <a:lvl3pPr marL="731520" indent="0">
              <a:buNone/>
              <a:defRPr sz="1440">
                <a:solidFill>
                  <a:schemeClr val="tx1">
                    <a:tint val="82000"/>
                  </a:schemeClr>
                </a:solidFill>
              </a:defRPr>
            </a:lvl3pPr>
            <a:lvl4pPr marL="1097280" indent="0">
              <a:buNone/>
              <a:defRPr sz="1280">
                <a:solidFill>
                  <a:schemeClr val="tx1">
                    <a:tint val="82000"/>
                  </a:schemeClr>
                </a:solidFill>
              </a:defRPr>
            </a:lvl4pPr>
            <a:lvl5pPr marL="1463040" indent="0">
              <a:buNone/>
              <a:defRPr sz="1280">
                <a:solidFill>
                  <a:schemeClr val="tx1">
                    <a:tint val="82000"/>
                  </a:schemeClr>
                </a:solidFill>
              </a:defRPr>
            </a:lvl5pPr>
            <a:lvl6pPr marL="1828800" indent="0">
              <a:buNone/>
              <a:defRPr sz="1280">
                <a:solidFill>
                  <a:schemeClr val="tx1">
                    <a:tint val="82000"/>
                  </a:schemeClr>
                </a:solidFill>
              </a:defRPr>
            </a:lvl6pPr>
            <a:lvl7pPr marL="2194560" indent="0">
              <a:buNone/>
              <a:defRPr sz="1280">
                <a:solidFill>
                  <a:schemeClr val="tx1">
                    <a:tint val="82000"/>
                  </a:schemeClr>
                </a:solidFill>
              </a:defRPr>
            </a:lvl7pPr>
            <a:lvl8pPr marL="2560320" indent="0">
              <a:buNone/>
              <a:defRPr sz="1280">
                <a:solidFill>
                  <a:schemeClr val="tx1">
                    <a:tint val="82000"/>
                  </a:schemeClr>
                </a:solidFill>
              </a:defRPr>
            </a:lvl8pPr>
            <a:lvl9pPr marL="2926080" indent="0">
              <a:buNone/>
              <a:defRPr sz="12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1C283F-8929-4D88-8DEE-5571E7D1577E}"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412892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1C283F-8929-4D88-8DEE-5571E7D1577E}"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112032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1C283F-8929-4D88-8DEE-5571E7D1577E}" type="datetimeFigureOut">
              <a:rPr lang="en-US" smtClean="0"/>
              <a:t>7/11/2024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51162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1C283F-8929-4D88-8DEE-5571E7D1577E}" type="datetimeFigureOut">
              <a:rPr lang="en-US" smtClean="0"/>
              <a:t>7/11/2024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324448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C283F-8929-4D88-8DEE-5571E7D1577E}" type="datetimeFigureOut">
              <a:rPr lang="en-US" smtClean="0"/>
              <a:t>7/11/2024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144688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701C283F-8929-4D88-8DEE-5571E7D1577E}"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38964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701C283F-8929-4D88-8DEE-5571E7D1577E}"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69065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82000"/>
                  </a:schemeClr>
                </a:solidFill>
              </a:defRPr>
            </a:lvl1pPr>
          </a:lstStyle>
          <a:p>
            <a:fld id="{701C283F-8929-4D88-8DEE-5571E7D1577E}" type="datetimeFigureOut">
              <a:rPr lang="en-US" smtClean="0"/>
              <a:t>7/11/2024</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82000"/>
                  </a:schemeClr>
                </a:solidFill>
              </a:defRPr>
            </a:lvl1pPr>
          </a:lstStyle>
          <a:p>
            <a:fld id="{C1D6D46E-844A-4A35-B721-8B4C688B01C1}" type="slidenum">
              <a:rPr lang="en-US" smtClean="0"/>
              <a:t>‹#›</a:t>
            </a:fld>
            <a:endParaRPr lang="en-US"/>
          </a:p>
        </p:txBody>
      </p:sp>
    </p:spTree>
    <p:extLst>
      <p:ext uri="{BB962C8B-B14F-4D97-AF65-F5344CB8AC3E}">
        <p14:creationId xmlns:p14="http://schemas.microsoft.com/office/powerpoint/2010/main" val="1135505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svg"/><Relationship Id="rId18" Type="http://schemas.openxmlformats.org/officeDocument/2006/relationships/image" Target="../media/image16.png"/><Relationship Id="rId26" Type="http://schemas.openxmlformats.org/officeDocument/2006/relationships/image" Target="../media/image23.svg"/><Relationship Id="rId3" Type="http://schemas.microsoft.com/office/2007/relationships/hdphoto" Target="../media/hdphoto1.wdp"/><Relationship Id="rId21" Type="http://schemas.openxmlformats.org/officeDocument/2006/relationships/image" Target="../media/image19.svg"/><Relationship Id="rId7" Type="http://schemas.openxmlformats.org/officeDocument/2006/relationships/image" Target="../media/image5.jpg"/><Relationship Id="rId12" Type="http://schemas.openxmlformats.org/officeDocument/2006/relationships/image" Target="../media/image10.png"/><Relationship Id="rId17" Type="http://schemas.openxmlformats.org/officeDocument/2006/relationships/image" Target="../media/image15.svg"/><Relationship Id="rId25" Type="http://schemas.openxmlformats.org/officeDocument/2006/relationships/image" Target="../media/image22.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24" Type="http://schemas.openxmlformats.org/officeDocument/2006/relationships/hyperlink" Target="https://maps.app.goo.gl/TxZ6nohpi9q2gdty5" TargetMode="External"/><Relationship Id="rId5" Type="http://schemas.openxmlformats.org/officeDocument/2006/relationships/image" Target="../media/image3.jpg"/><Relationship Id="rId15" Type="http://schemas.openxmlformats.org/officeDocument/2006/relationships/image" Target="../media/image13.svg"/><Relationship Id="rId23" Type="http://schemas.openxmlformats.org/officeDocument/2006/relationships/image" Target="../media/image21.svg"/><Relationship Id="rId10" Type="http://schemas.openxmlformats.org/officeDocument/2006/relationships/image" Target="../media/image8.jpg"/><Relationship Id="rId19" Type="http://schemas.openxmlformats.org/officeDocument/2006/relationships/image" Target="../media/image17.sv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DEE222-7BCD-1FA1-AB5C-B6BA4D3E2864}"/>
              </a:ext>
            </a:extLst>
          </p:cNvPr>
          <p:cNvSpPr/>
          <p:nvPr/>
        </p:nvSpPr>
        <p:spPr>
          <a:xfrm>
            <a:off x="0" y="7911829"/>
            <a:ext cx="7315200" cy="1232170"/>
          </a:xfrm>
          <a:prstGeom prst="rect">
            <a:avLst/>
          </a:prstGeom>
          <a:solidFill>
            <a:srgbClr val="0026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D8199F8-AF59-E979-3A29-DFD83FDE3C23}"/>
              </a:ext>
            </a:extLst>
          </p:cNvPr>
          <p:cNvSpPr/>
          <p:nvPr/>
        </p:nvSpPr>
        <p:spPr>
          <a:xfrm>
            <a:off x="0" y="5242560"/>
            <a:ext cx="7315200" cy="2573426"/>
          </a:xfrm>
          <a:prstGeom prst="rect">
            <a:avLst/>
          </a:prstGeom>
          <a:solidFill>
            <a:srgbClr val="00263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01FED40-F3DB-7D66-BEA2-7286649B749E}"/>
              </a:ext>
            </a:extLst>
          </p:cNvPr>
          <p:cNvSpPr/>
          <p:nvPr/>
        </p:nvSpPr>
        <p:spPr>
          <a:xfrm>
            <a:off x="0" y="0"/>
            <a:ext cx="7315200" cy="1232170"/>
          </a:xfrm>
          <a:prstGeom prst="rect">
            <a:avLst/>
          </a:prstGeom>
          <a:solidFill>
            <a:srgbClr val="0026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FFBF4C9-4C5E-9B44-883B-73FFFA55E8CA}"/>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p:blipFill>
        <p:spPr>
          <a:xfrm>
            <a:off x="4488869" y="348754"/>
            <a:ext cx="2334695" cy="534663"/>
          </a:xfrm>
          <a:prstGeom prst="rect">
            <a:avLst/>
          </a:prstGeom>
        </p:spPr>
      </p:pic>
      <p:pic>
        <p:nvPicPr>
          <p:cNvPr id="11" name="Picture 10" descr="A person in a white dress&#10;&#10;Description automatically generated">
            <a:extLst>
              <a:ext uri="{FF2B5EF4-FFF2-40B4-BE49-F238E27FC236}">
                <a16:creationId xmlns:a16="http://schemas.microsoft.com/office/drawing/2014/main" id="{2F6C7635-E6D3-85C4-1770-09DAC34F44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1928" y="7911829"/>
            <a:ext cx="983272" cy="1232171"/>
          </a:xfrm>
          <a:prstGeom prst="rect">
            <a:avLst/>
          </a:prstGeom>
        </p:spPr>
      </p:pic>
      <p:pic>
        <p:nvPicPr>
          <p:cNvPr id="13" name="Picture 12">
            <a:extLst>
              <a:ext uri="{FF2B5EF4-FFF2-40B4-BE49-F238E27FC236}">
                <a16:creationId xmlns:a16="http://schemas.microsoft.com/office/drawing/2014/main" id="{C4AF89E1-226F-E8E8-C323-9063A1959911}"/>
              </a:ext>
            </a:extLst>
          </p:cNvPr>
          <p:cNvPicPr>
            <a:picLocks noChangeAspect="1"/>
          </p:cNvPicPr>
          <p:nvPr/>
        </p:nvPicPr>
        <p:blipFill>
          <a:blip r:embed="rId5">
            <a:extLst>
              <a:ext uri="{28A0092B-C50C-407E-A947-70E740481C1C}">
                <a14:useLocalDpi xmlns:a14="http://schemas.microsoft.com/office/drawing/2010/main" val="0"/>
              </a:ext>
            </a:extLst>
          </a:blip>
          <a:srcRect t="8451" b="8451"/>
          <a:stretch/>
        </p:blipFill>
        <p:spPr>
          <a:xfrm>
            <a:off x="1971466" y="7282471"/>
            <a:ext cx="1766073" cy="1179576"/>
          </a:xfrm>
          <a:prstGeom prst="rect">
            <a:avLst/>
          </a:prstGeom>
        </p:spPr>
      </p:pic>
      <p:pic>
        <p:nvPicPr>
          <p:cNvPr id="15" name="Picture 14">
            <a:extLst>
              <a:ext uri="{FF2B5EF4-FFF2-40B4-BE49-F238E27FC236}">
                <a16:creationId xmlns:a16="http://schemas.microsoft.com/office/drawing/2014/main" id="{AC5D6A6D-7588-37F5-A309-CEEF324CC75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8955" y="2235704"/>
            <a:ext cx="3638584" cy="2281635"/>
          </a:xfrm>
          <a:prstGeom prst="rect">
            <a:avLst/>
          </a:prstGeom>
        </p:spPr>
      </p:pic>
      <p:pic>
        <p:nvPicPr>
          <p:cNvPr id="17" name="Picture 16">
            <a:extLst>
              <a:ext uri="{FF2B5EF4-FFF2-40B4-BE49-F238E27FC236}">
                <a16:creationId xmlns:a16="http://schemas.microsoft.com/office/drawing/2014/main" id="{DCF76205-CE07-4E17-A736-144BB9767480}"/>
              </a:ext>
            </a:extLst>
          </p:cNvPr>
          <p:cNvPicPr>
            <a:picLocks noChangeAspect="1"/>
          </p:cNvPicPr>
          <p:nvPr/>
        </p:nvPicPr>
        <p:blipFill>
          <a:blip r:embed="rId7">
            <a:extLst>
              <a:ext uri="{28A0092B-C50C-407E-A947-70E740481C1C}">
                <a14:useLocalDpi xmlns:a14="http://schemas.microsoft.com/office/drawing/2010/main" val="0"/>
              </a:ext>
            </a:extLst>
          </a:blip>
          <a:srcRect t="1725" b="1725"/>
          <a:stretch/>
        </p:blipFill>
        <p:spPr>
          <a:xfrm>
            <a:off x="1971466" y="5968299"/>
            <a:ext cx="1766073" cy="1177382"/>
          </a:xfrm>
          <a:prstGeom prst="rect">
            <a:avLst/>
          </a:prstGeom>
        </p:spPr>
      </p:pic>
      <p:pic>
        <p:nvPicPr>
          <p:cNvPr id="19" name="Picture 18">
            <a:extLst>
              <a:ext uri="{FF2B5EF4-FFF2-40B4-BE49-F238E27FC236}">
                <a16:creationId xmlns:a16="http://schemas.microsoft.com/office/drawing/2014/main" id="{1A2B0290-5659-3711-7D8E-F0DE20A8233C}"/>
              </a:ext>
            </a:extLst>
          </p:cNvPr>
          <p:cNvPicPr>
            <a:picLocks noChangeAspect="1"/>
          </p:cNvPicPr>
          <p:nvPr/>
        </p:nvPicPr>
        <p:blipFill>
          <a:blip r:embed="rId8">
            <a:extLst>
              <a:ext uri="{28A0092B-C50C-407E-A947-70E740481C1C}">
                <a14:useLocalDpi xmlns:a14="http://schemas.microsoft.com/office/drawing/2010/main" val="0"/>
              </a:ext>
            </a:extLst>
          </a:blip>
          <a:srcRect l="4340" r="4340"/>
          <a:stretch/>
        </p:blipFill>
        <p:spPr>
          <a:xfrm>
            <a:off x="98955" y="7284665"/>
            <a:ext cx="1766073" cy="1177382"/>
          </a:xfrm>
          <a:prstGeom prst="rect">
            <a:avLst/>
          </a:prstGeom>
        </p:spPr>
      </p:pic>
      <p:pic>
        <p:nvPicPr>
          <p:cNvPr id="21" name="Picture 20">
            <a:extLst>
              <a:ext uri="{FF2B5EF4-FFF2-40B4-BE49-F238E27FC236}">
                <a16:creationId xmlns:a16="http://schemas.microsoft.com/office/drawing/2014/main" id="{225F5535-37C3-6733-C3EC-70FD4CC8A3D1}"/>
              </a:ext>
            </a:extLst>
          </p:cNvPr>
          <p:cNvPicPr>
            <a:picLocks noChangeAspect="1"/>
          </p:cNvPicPr>
          <p:nvPr/>
        </p:nvPicPr>
        <p:blipFill>
          <a:blip r:embed="rId9">
            <a:extLst>
              <a:ext uri="{28A0092B-C50C-407E-A947-70E740481C1C}">
                <a14:useLocalDpi xmlns:a14="http://schemas.microsoft.com/office/drawing/2010/main" val="0"/>
              </a:ext>
            </a:extLst>
          </a:blip>
          <a:srcRect t="9952" b="9952"/>
          <a:stretch/>
        </p:blipFill>
        <p:spPr>
          <a:xfrm>
            <a:off x="98955" y="4654128"/>
            <a:ext cx="1766072" cy="1179576"/>
          </a:xfrm>
          <a:prstGeom prst="rect">
            <a:avLst/>
          </a:prstGeom>
        </p:spPr>
      </p:pic>
      <p:sp>
        <p:nvSpPr>
          <p:cNvPr id="22" name="TextBox 21">
            <a:extLst>
              <a:ext uri="{FF2B5EF4-FFF2-40B4-BE49-F238E27FC236}">
                <a16:creationId xmlns:a16="http://schemas.microsoft.com/office/drawing/2014/main" id="{DD3984DD-B405-6644-46AA-DD336C02AB92}"/>
              </a:ext>
            </a:extLst>
          </p:cNvPr>
          <p:cNvSpPr txBox="1"/>
          <p:nvPr/>
        </p:nvSpPr>
        <p:spPr>
          <a:xfrm>
            <a:off x="0" y="1410771"/>
            <a:ext cx="7315200" cy="646331"/>
          </a:xfrm>
          <a:prstGeom prst="rect">
            <a:avLst/>
          </a:prstGeom>
          <a:noFill/>
        </p:spPr>
        <p:txBody>
          <a:bodyPr wrap="square" rtlCol="0">
            <a:spAutoFit/>
          </a:bodyPr>
          <a:lstStyle/>
          <a:p>
            <a:pPr algn="ctr"/>
            <a:r>
              <a:rPr lang="en-US" sz="2000" b="1" dirty="0">
                <a:latin typeface="Bierstadt" panose="020B0004020202020204" pitchFamily="34" charset="0"/>
              </a:rPr>
              <a:t>5516 Alpine Drive</a:t>
            </a:r>
          </a:p>
          <a:p>
            <a:pPr algn="ctr"/>
            <a:r>
              <a:rPr lang="en-US" sz="1600">
                <a:latin typeface="Bierstadt" panose="020B0004020202020204" pitchFamily="34" charset="0"/>
              </a:rPr>
              <a:t>Summerville</a:t>
            </a:r>
            <a:r>
              <a:rPr lang="en-US" sz="1600" dirty="0">
                <a:latin typeface="Bierstadt" panose="020B0004020202020204" pitchFamily="34" charset="0"/>
              </a:rPr>
              <a:t>, SC 29483 | MLS# 24017264 | $825,000</a:t>
            </a:r>
          </a:p>
        </p:txBody>
      </p:sp>
      <p:sp>
        <p:nvSpPr>
          <p:cNvPr id="23" name="TextBox 22">
            <a:extLst>
              <a:ext uri="{FF2B5EF4-FFF2-40B4-BE49-F238E27FC236}">
                <a16:creationId xmlns:a16="http://schemas.microsoft.com/office/drawing/2014/main" id="{D8763015-FA08-8EBB-CDF8-FE512DFB20C6}"/>
              </a:ext>
            </a:extLst>
          </p:cNvPr>
          <p:cNvSpPr txBox="1"/>
          <p:nvPr/>
        </p:nvSpPr>
        <p:spPr>
          <a:xfrm>
            <a:off x="3764280" y="2235704"/>
            <a:ext cx="3520440" cy="3016210"/>
          </a:xfrm>
          <a:prstGeom prst="rect">
            <a:avLst/>
          </a:prstGeom>
          <a:noFill/>
        </p:spPr>
        <p:txBody>
          <a:bodyPr wrap="square" rtlCol="0">
            <a:spAutoFit/>
          </a:bodyPr>
          <a:lstStyle/>
          <a:p>
            <a:pPr algn="ctr"/>
            <a:r>
              <a:rPr lang="en-US" sz="1000" b="1" dirty="0">
                <a:latin typeface="Bierstadt" panose="020B0004020202020204" pitchFamily="34" charset="0"/>
              </a:rPr>
              <a:t>A $2500 Lender Credit is available!</a:t>
            </a:r>
          </a:p>
          <a:p>
            <a:pPr algn="ctr"/>
            <a:br>
              <a:rPr lang="en-US" sz="1000" dirty="0">
                <a:latin typeface="Bierstadt" panose="020B0004020202020204" pitchFamily="34" charset="0"/>
              </a:rPr>
            </a:br>
            <a:r>
              <a:rPr lang="en-US" sz="1000" dirty="0">
                <a:latin typeface="Bierstadt" panose="020B0004020202020204" pitchFamily="34" charset="0"/>
              </a:rPr>
              <a:t>Welcome to luxury living in the highly sought-after Summerville neighborhood of The Summit! Prepare to be impressed by this large upgraded and meticulously cared for home. The spacious layout is accentuated by great light, hardwood flooring on both the 1st and 2nd floor, wainscotting, shiplap and coffered ceilings. Perfect for multigenerational living or accommodating guests in style, this home proudly offers not one, but TWO primary suites, each with ensuite baths and generous closet space. The upstairs primary suite is bathed in natural light and boasts approximately 600 square feet including the enormous walk-in closet. The large gourmet kitchen features tons of cabinet space, a huge island with seating for 6 or more, a spacious pantry, KitchenAid Appliances, gas cooktop, and electric double ovens.</a:t>
            </a:r>
          </a:p>
          <a:p>
            <a:pPr algn="ctr"/>
            <a:r>
              <a:rPr lang="en-US" sz="1000" dirty="0">
                <a:latin typeface="Bierstadt" panose="020B0004020202020204" pitchFamily="34" charset="0"/>
              </a:rPr>
              <a:t>Relax and unwind by the gas fireplace in the family room, or retreat to the back porch to enjoy the outdoors. </a:t>
            </a:r>
          </a:p>
        </p:txBody>
      </p:sp>
      <p:sp>
        <p:nvSpPr>
          <p:cNvPr id="25" name="TextBox 24">
            <a:extLst>
              <a:ext uri="{FF2B5EF4-FFF2-40B4-BE49-F238E27FC236}">
                <a16:creationId xmlns:a16="http://schemas.microsoft.com/office/drawing/2014/main" id="{4B93CEEB-F0DC-1C83-3CED-8A3A27876AD4}"/>
              </a:ext>
            </a:extLst>
          </p:cNvPr>
          <p:cNvSpPr txBox="1"/>
          <p:nvPr/>
        </p:nvSpPr>
        <p:spPr>
          <a:xfrm>
            <a:off x="3732617" y="8081638"/>
            <a:ext cx="2599312" cy="892552"/>
          </a:xfrm>
          <a:prstGeom prst="rect">
            <a:avLst/>
          </a:prstGeom>
          <a:noFill/>
        </p:spPr>
        <p:txBody>
          <a:bodyPr wrap="square" rtlCol="0">
            <a:spAutoFit/>
          </a:bodyPr>
          <a:lstStyle/>
          <a:p>
            <a:pPr algn="r"/>
            <a:r>
              <a:rPr lang="en-US" sz="1600" dirty="0">
                <a:solidFill>
                  <a:schemeClr val="bg1"/>
                </a:solidFill>
                <a:latin typeface="Bierstadt" panose="020B0004020202020204" pitchFamily="34" charset="0"/>
              </a:rPr>
              <a:t>Kim Chambers</a:t>
            </a:r>
          </a:p>
          <a:p>
            <a:pPr algn="r"/>
            <a:r>
              <a:rPr lang="en-US" sz="1200" dirty="0">
                <a:solidFill>
                  <a:schemeClr val="bg1"/>
                </a:solidFill>
                <a:latin typeface="Bierstadt" panose="020B0004020202020204" pitchFamily="34" charset="0"/>
              </a:rPr>
              <a:t>843-371-9047</a:t>
            </a:r>
          </a:p>
          <a:p>
            <a:pPr algn="r"/>
            <a:r>
              <a:rPr lang="en-US" sz="1200" dirty="0">
                <a:solidFill>
                  <a:schemeClr val="bg1"/>
                </a:solidFill>
                <a:latin typeface="Bierstadt" panose="020B0004020202020204" pitchFamily="34" charset="0"/>
              </a:rPr>
              <a:t>kim.chambers@carolinaone.com</a:t>
            </a:r>
          </a:p>
          <a:p>
            <a:pPr algn="r"/>
            <a:r>
              <a:rPr lang="en-US" sz="1200" dirty="0">
                <a:solidFill>
                  <a:schemeClr val="bg1"/>
                </a:solidFill>
                <a:latin typeface="Bierstadt" panose="020B0004020202020204" pitchFamily="34" charset="0"/>
              </a:rPr>
              <a:t>www.carolinaone.com</a:t>
            </a:r>
          </a:p>
        </p:txBody>
      </p:sp>
      <p:sp>
        <p:nvSpPr>
          <p:cNvPr id="26" name="TextBox 25">
            <a:extLst>
              <a:ext uri="{FF2B5EF4-FFF2-40B4-BE49-F238E27FC236}">
                <a16:creationId xmlns:a16="http://schemas.microsoft.com/office/drawing/2014/main" id="{4B0F468A-3D8F-8ED4-217A-219D339E8E90}"/>
              </a:ext>
            </a:extLst>
          </p:cNvPr>
          <p:cNvSpPr txBox="1"/>
          <p:nvPr/>
        </p:nvSpPr>
        <p:spPr>
          <a:xfrm>
            <a:off x="100234" y="8758746"/>
            <a:ext cx="3632382" cy="215444"/>
          </a:xfrm>
          <a:prstGeom prst="rect">
            <a:avLst/>
          </a:prstGeom>
          <a:noFill/>
        </p:spPr>
        <p:txBody>
          <a:bodyPr wrap="square" rtlCol="0">
            <a:spAutoFit/>
          </a:bodyPr>
          <a:lstStyle/>
          <a:p>
            <a:pPr algn="ctr"/>
            <a:r>
              <a:rPr lang="en-US" sz="800" dirty="0">
                <a:solidFill>
                  <a:schemeClr val="bg1"/>
                </a:solidFill>
                <a:latin typeface="Bierstadt" panose="020B0004020202020204" pitchFamily="34" charset="0"/>
              </a:rPr>
              <a:t>Carolina One Real Estate | 191 Rutledge Ave | Charleston, SC 29403</a:t>
            </a:r>
          </a:p>
        </p:txBody>
      </p:sp>
      <p:pic>
        <p:nvPicPr>
          <p:cNvPr id="27" name="Picture 26">
            <a:extLst>
              <a:ext uri="{FF2B5EF4-FFF2-40B4-BE49-F238E27FC236}">
                <a16:creationId xmlns:a16="http://schemas.microsoft.com/office/drawing/2014/main" id="{717063DB-0852-D234-70DB-E6CE4C4E4A50}"/>
              </a:ext>
            </a:extLst>
          </p:cNvPr>
          <p:cNvPicPr>
            <a:picLocks noChangeAspect="1"/>
          </p:cNvPicPr>
          <p:nvPr/>
        </p:nvPicPr>
        <p:blipFill>
          <a:blip r:embed="rId10">
            <a:extLst>
              <a:ext uri="{28A0092B-C50C-407E-A947-70E740481C1C}">
                <a14:useLocalDpi xmlns:a14="http://schemas.microsoft.com/office/drawing/2010/main" val="0"/>
              </a:ext>
            </a:extLst>
          </a:blip>
          <a:srcRect t="163" b="163"/>
          <a:stretch/>
        </p:blipFill>
        <p:spPr>
          <a:xfrm>
            <a:off x="1971466" y="4654128"/>
            <a:ext cx="1766073" cy="1177382"/>
          </a:xfrm>
          <a:prstGeom prst="rect">
            <a:avLst/>
          </a:prstGeom>
        </p:spPr>
      </p:pic>
      <p:pic>
        <p:nvPicPr>
          <p:cNvPr id="28" name="Picture 27">
            <a:extLst>
              <a:ext uri="{FF2B5EF4-FFF2-40B4-BE49-F238E27FC236}">
                <a16:creationId xmlns:a16="http://schemas.microsoft.com/office/drawing/2014/main" id="{4D72965F-3F43-9527-8486-1D8B926170F8}"/>
              </a:ext>
            </a:extLst>
          </p:cNvPr>
          <p:cNvPicPr>
            <a:picLocks noChangeAspect="1"/>
          </p:cNvPicPr>
          <p:nvPr/>
        </p:nvPicPr>
        <p:blipFill rotWithShape="1">
          <a:blip r:embed="rId11">
            <a:extLst>
              <a:ext uri="{28A0092B-C50C-407E-A947-70E740481C1C}">
                <a14:useLocalDpi xmlns:a14="http://schemas.microsoft.com/office/drawing/2010/main" val="0"/>
              </a:ext>
            </a:extLst>
          </a:blip>
          <a:srcRect b="11096"/>
          <a:stretch/>
        </p:blipFill>
        <p:spPr>
          <a:xfrm>
            <a:off x="98955" y="5968665"/>
            <a:ext cx="1764792" cy="1177016"/>
          </a:xfrm>
          <a:prstGeom prst="rect">
            <a:avLst/>
          </a:prstGeom>
        </p:spPr>
      </p:pic>
      <p:pic>
        <p:nvPicPr>
          <p:cNvPr id="32" name="Graphic 31" descr="Bed with solid fill">
            <a:extLst>
              <a:ext uri="{FF2B5EF4-FFF2-40B4-BE49-F238E27FC236}">
                <a16:creationId xmlns:a16="http://schemas.microsoft.com/office/drawing/2014/main" id="{0F405FC2-2337-824D-C216-31C2CC7BA5D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47350" y="4295356"/>
            <a:ext cx="914400" cy="914400"/>
          </a:xfrm>
          <a:prstGeom prst="rect">
            <a:avLst/>
          </a:prstGeom>
        </p:spPr>
      </p:pic>
      <p:pic>
        <p:nvPicPr>
          <p:cNvPr id="34" name="Graphic 33" descr="Bathtub with solid fill">
            <a:extLst>
              <a:ext uri="{FF2B5EF4-FFF2-40B4-BE49-F238E27FC236}">
                <a16:creationId xmlns:a16="http://schemas.microsoft.com/office/drawing/2014/main" id="{8125C912-0F05-0C57-4515-1D9F40DCB00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447350" y="5645004"/>
            <a:ext cx="914400" cy="914400"/>
          </a:xfrm>
          <a:prstGeom prst="rect">
            <a:avLst/>
          </a:prstGeom>
        </p:spPr>
      </p:pic>
      <p:pic>
        <p:nvPicPr>
          <p:cNvPr id="38" name="Graphic 37" descr="House with solid fill">
            <a:extLst>
              <a:ext uri="{FF2B5EF4-FFF2-40B4-BE49-F238E27FC236}">
                <a16:creationId xmlns:a16="http://schemas.microsoft.com/office/drawing/2014/main" id="{5A06ABF5-A149-B847-69F1-48D9E6529D7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447350" y="6319828"/>
            <a:ext cx="914400" cy="914400"/>
          </a:xfrm>
          <a:prstGeom prst="rect">
            <a:avLst/>
          </a:prstGeom>
        </p:spPr>
      </p:pic>
      <p:pic>
        <p:nvPicPr>
          <p:cNvPr id="30" name="Graphic 29" descr="Bed outline">
            <a:extLst>
              <a:ext uri="{FF2B5EF4-FFF2-40B4-BE49-F238E27FC236}">
                <a16:creationId xmlns:a16="http://schemas.microsoft.com/office/drawing/2014/main" id="{2D592BF3-0054-425C-4C4C-5235A4021FA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179326" y="5308654"/>
            <a:ext cx="914400" cy="914400"/>
          </a:xfrm>
          <a:prstGeom prst="rect">
            <a:avLst/>
          </a:prstGeom>
        </p:spPr>
      </p:pic>
      <p:pic>
        <p:nvPicPr>
          <p:cNvPr id="36" name="Graphic 35" descr="Bathtub outline">
            <a:extLst>
              <a:ext uri="{FF2B5EF4-FFF2-40B4-BE49-F238E27FC236}">
                <a16:creationId xmlns:a16="http://schemas.microsoft.com/office/drawing/2014/main" id="{CC1CDCA4-8858-C016-714E-F0D7C66F7BF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916926" y="5308654"/>
            <a:ext cx="914400" cy="914400"/>
          </a:xfrm>
          <a:prstGeom prst="rect">
            <a:avLst/>
          </a:prstGeom>
        </p:spPr>
      </p:pic>
      <p:pic>
        <p:nvPicPr>
          <p:cNvPr id="40" name="Graphic 39" descr="House outline">
            <a:extLst>
              <a:ext uri="{FF2B5EF4-FFF2-40B4-BE49-F238E27FC236}">
                <a16:creationId xmlns:a16="http://schemas.microsoft.com/office/drawing/2014/main" id="{51899404-96FC-56B1-8E2E-0F815F995CB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179326" y="6605178"/>
            <a:ext cx="914400" cy="914400"/>
          </a:xfrm>
          <a:prstGeom prst="rect">
            <a:avLst/>
          </a:prstGeom>
        </p:spPr>
      </p:pic>
      <p:pic>
        <p:nvPicPr>
          <p:cNvPr id="42" name="Graphic 41" descr="Map with pin outline">
            <a:hlinkClick r:id="rId24"/>
            <a:extLst>
              <a:ext uri="{FF2B5EF4-FFF2-40B4-BE49-F238E27FC236}">
                <a16:creationId xmlns:a16="http://schemas.microsoft.com/office/drawing/2014/main" id="{9E93B68B-C1A9-9375-E0EB-E176261F4DA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916926" y="6605178"/>
            <a:ext cx="914400" cy="914400"/>
          </a:xfrm>
          <a:prstGeom prst="rect">
            <a:avLst/>
          </a:prstGeom>
        </p:spPr>
      </p:pic>
      <p:sp>
        <p:nvSpPr>
          <p:cNvPr id="43" name="TextBox 42">
            <a:extLst>
              <a:ext uri="{FF2B5EF4-FFF2-40B4-BE49-F238E27FC236}">
                <a16:creationId xmlns:a16="http://schemas.microsoft.com/office/drawing/2014/main" id="{D4C591AC-2438-E913-A825-77908D86B2CE}"/>
              </a:ext>
            </a:extLst>
          </p:cNvPr>
          <p:cNvSpPr txBox="1"/>
          <p:nvPr/>
        </p:nvSpPr>
        <p:spPr>
          <a:xfrm>
            <a:off x="4179326" y="6097998"/>
            <a:ext cx="914400" cy="276999"/>
          </a:xfrm>
          <a:prstGeom prst="rect">
            <a:avLst/>
          </a:prstGeom>
          <a:noFill/>
        </p:spPr>
        <p:txBody>
          <a:bodyPr wrap="square" rtlCol="0">
            <a:spAutoFit/>
          </a:bodyPr>
          <a:lstStyle/>
          <a:p>
            <a:pPr algn="ctr"/>
            <a:r>
              <a:rPr lang="en-US" sz="1200" dirty="0">
                <a:latin typeface="Bierstadt" panose="020B0004020202020204" pitchFamily="34" charset="0"/>
              </a:rPr>
              <a:t>5 Bedroom</a:t>
            </a:r>
          </a:p>
        </p:txBody>
      </p:sp>
      <p:sp>
        <p:nvSpPr>
          <p:cNvPr id="44" name="TextBox 43">
            <a:extLst>
              <a:ext uri="{FF2B5EF4-FFF2-40B4-BE49-F238E27FC236}">
                <a16:creationId xmlns:a16="http://schemas.microsoft.com/office/drawing/2014/main" id="{D12416FB-7A46-9EF9-5C4C-26BC10F06A45}"/>
              </a:ext>
            </a:extLst>
          </p:cNvPr>
          <p:cNvSpPr txBox="1"/>
          <p:nvPr/>
        </p:nvSpPr>
        <p:spPr>
          <a:xfrm>
            <a:off x="5916926" y="6097998"/>
            <a:ext cx="914400" cy="276999"/>
          </a:xfrm>
          <a:prstGeom prst="rect">
            <a:avLst/>
          </a:prstGeom>
          <a:noFill/>
        </p:spPr>
        <p:txBody>
          <a:bodyPr wrap="square" rtlCol="0">
            <a:spAutoFit/>
          </a:bodyPr>
          <a:lstStyle/>
          <a:p>
            <a:pPr algn="ctr"/>
            <a:r>
              <a:rPr lang="en-US" sz="1200" dirty="0">
                <a:latin typeface="Bierstadt" panose="020B0004020202020204" pitchFamily="34" charset="0"/>
              </a:rPr>
              <a:t>4½ Bath</a:t>
            </a:r>
          </a:p>
        </p:txBody>
      </p:sp>
      <p:sp>
        <p:nvSpPr>
          <p:cNvPr id="45" name="TextBox 44">
            <a:extLst>
              <a:ext uri="{FF2B5EF4-FFF2-40B4-BE49-F238E27FC236}">
                <a16:creationId xmlns:a16="http://schemas.microsoft.com/office/drawing/2014/main" id="{1893CBAC-0EC5-3381-B920-BC41A896BDF3}"/>
              </a:ext>
            </a:extLst>
          </p:cNvPr>
          <p:cNvSpPr txBox="1"/>
          <p:nvPr/>
        </p:nvSpPr>
        <p:spPr>
          <a:xfrm>
            <a:off x="4179326" y="7434793"/>
            <a:ext cx="914400" cy="276999"/>
          </a:xfrm>
          <a:prstGeom prst="rect">
            <a:avLst/>
          </a:prstGeom>
          <a:noFill/>
        </p:spPr>
        <p:txBody>
          <a:bodyPr wrap="square" rtlCol="0">
            <a:spAutoFit/>
          </a:bodyPr>
          <a:lstStyle/>
          <a:p>
            <a:pPr algn="ctr"/>
            <a:r>
              <a:rPr lang="en-US" sz="1200" dirty="0">
                <a:latin typeface="Bierstadt" panose="020B0004020202020204" pitchFamily="34" charset="0"/>
              </a:rPr>
              <a:t>3,649 sf</a:t>
            </a:r>
          </a:p>
        </p:txBody>
      </p:sp>
      <p:sp>
        <p:nvSpPr>
          <p:cNvPr id="46" name="TextBox 45">
            <a:extLst>
              <a:ext uri="{FF2B5EF4-FFF2-40B4-BE49-F238E27FC236}">
                <a16:creationId xmlns:a16="http://schemas.microsoft.com/office/drawing/2014/main" id="{F36D4C59-5529-8BD0-42E0-3B96BF45AEAF}"/>
              </a:ext>
            </a:extLst>
          </p:cNvPr>
          <p:cNvSpPr txBox="1"/>
          <p:nvPr/>
        </p:nvSpPr>
        <p:spPr>
          <a:xfrm>
            <a:off x="5760720" y="7434793"/>
            <a:ext cx="1226812" cy="276999"/>
          </a:xfrm>
          <a:prstGeom prst="rect">
            <a:avLst/>
          </a:prstGeom>
          <a:noFill/>
        </p:spPr>
        <p:txBody>
          <a:bodyPr wrap="square" rtlCol="0">
            <a:spAutoFit/>
          </a:bodyPr>
          <a:lstStyle/>
          <a:p>
            <a:pPr algn="ctr"/>
            <a:r>
              <a:rPr lang="en-US" sz="1200" dirty="0">
                <a:latin typeface="Bierstadt" panose="020B0004020202020204" pitchFamily="34" charset="0"/>
              </a:rPr>
              <a:t>The Summit</a:t>
            </a:r>
          </a:p>
        </p:txBody>
      </p:sp>
      <p:sp>
        <p:nvSpPr>
          <p:cNvPr id="48" name="Diagonal Stripe 47">
            <a:extLst>
              <a:ext uri="{FF2B5EF4-FFF2-40B4-BE49-F238E27FC236}">
                <a16:creationId xmlns:a16="http://schemas.microsoft.com/office/drawing/2014/main" id="{3C6295BC-1EBA-8562-112D-612FE6151E77}"/>
              </a:ext>
            </a:extLst>
          </p:cNvPr>
          <p:cNvSpPr/>
          <p:nvPr/>
        </p:nvSpPr>
        <p:spPr>
          <a:xfrm>
            <a:off x="0" y="0"/>
            <a:ext cx="1828800" cy="1828800"/>
          </a:xfrm>
          <a:prstGeom prst="diagStripe">
            <a:avLst/>
          </a:prstGeom>
          <a:solidFill>
            <a:srgbClr val="CCCC00"/>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TextBox 48">
            <a:extLst>
              <a:ext uri="{FF2B5EF4-FFF2-40B4-BE49-F238E27FC236}">
                <a16:creationId xmlns:a16="http://schemas.microsoft.com/office/drawing/2014/main" id="{3043A38B-2B39-FFEC-513D-CA379851ECAC}"/>
              </a:ext>
            </a:extLst>
          </p:cNvPr>
          <p:cNvSpPr txBox="1"/>
          <p:nvPr/>
        </p:nvSpPr>
        <p:spPr>
          <a:xfrm rot="18912800">
            <a:off x="-232649" y="354312"/>
            <a:ext cx="1915795" cy="584775"/>
          </a:xfrm>
          <a:prstGeom prst="rect">
            <a:avLst/>
          </a:prstGeom>
          <a:noFill/>
        </p:spPr>
        <p:txBody>
          <a:bodyPr wrap="square" rtlCol="0">
            <a:spAutoFit/>
          </a:bodyPr>
          <a:lstStyle/>
          <a:p>
            <a:pPr algn="ctr"/>
            <a:r>
              <a:rPr lang="en-US" sz="3200" dirty="0">
                <a:solidFill>
                  <a:srgbClr val="00263D"/>
                </a:solidFill>
                <a:latin typeface="Fave Script Bold Pro" pitchFamily="2" charset="0"/>
              </a:rPr>
              <a:t>New Listing</a:t>
            </a:r>
          </a:p>
        </p:txBody>
      </p:sp>
    </p:spTree>
    <p:extLst>
      <p:ext uri="{BB962C8B-B14F-4D97-AF65-F5344CB8AC3E}">
        <p14:creationId xmlns:p14="http://schemas.microsoft.com/office/powerpoint/2010/main" val="15384330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258</TotalTime>
  <Words>226</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Bierstadt</vt:lpstr>
      <vt:lpstr>Fave Script Bold Pro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8</cp:revision>
  <dcterms:created xsi:type="dcterms:W3CDTF">2024-01-16T15:36:01Z</dcterms:created>
  <dcterms:modified xsi:type="dcterms:W3CDTF">2024-07-11T18:01:54Z</dcterms:modified>
</cp:coreProperties>
</file>