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87F"/>
    <a:srgbClr val="3F5579"/>
    <a:srgbClr val="4A6492"/>
    <a:srgbClr val="5E7DA9"/>
    <a:srgbClr val="4A6594"/>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7/5/2017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crystaljcarlson@hotmail.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 y="0"/>
            <a:ext cx="7772400" cy="4363453"/>
          </a:xfrm>
          <a:prstGeom prst="rect">
            <a:avLst/>
          </a:prstGeom>
        </p:spPr>
      </p:pic>
      <p:sp>
        <p:nvSpPr>
          <p:cNvPr id="2" name="Title 1"/>
          <p:cNvSpPr>
            <a:spLocks noGrp="1"/>
          </p:cNvSpPr>
          <p:nvPr>
            <p:ph type="ctrTitle"/>
          </p:nvPr>
        </p:nvSpPr>
        <p:spPr>
          <a:xfrm>
            <a:off x="0" y="2971800"/>
            <a:ext cx="3996617" cy="1371601"/>
          </a:xfrm>
        </p:spPr>
        <p:txBody>
          <a:bodyPr anchor="ctr">
            <a:noAutofit/>
          </a:bodyPr>
          <a:lstStyle/>
          <a:p>
            <a:pPr algn="l"/>
            <a:r>
              <a:rPr lang="en-US" sz="20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5576 Frisco Ln</a:t>
            </a:r>
            <a:br>
              <a:rPr lang="en-US" sz="20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br>
            <a: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Ravens Point Plantation</a:t>
            </a:r>
            <a:b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br>
            <a: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MLS# 17008862</a:t>
            </a:r>
            <a:b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br>
            <a:r>
              <a:rPr lang="en-US" sz="1800" b="1"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rPr>
              <a:t>$475,000</a:t>
            </a:r>
            <a:endParaRPr lang="en-US" sz="1800" dirty="0">
              <a:solidFill>
                <a:schemeClr val="bg1"/>
              </a:solidFill>
              <a:effectLst>
                <a:outerShdw blurRad="38100" dist="38100" dir="2700000" algn="tl">
                  <a:srgbClr val="000000">
                    <a:alpha val="43137"/>
                  </a:srgbClr>
                </a:outerShdw>
              </a:effectLst>
              <a:latin typeface="Myriad Pro" panose="020B0503030403020204" pitchFamily="34" charset="0"/>
              <a:cs typeface="Microsoft Sans Serif" panose="020B0604020202020204" pitchFamily="34" charset="0"/>
            </a:endParaRPr>
          </a:p>
        </p:txBody>
      </p:sp>
      <p:sp>
        <p:nvSpPr>
          <p:cNvPr id="3" name="Subtitle 2"/>
          <p:cNvSpPr>
            <a:spLocks noGrp="1"/>
          </p:cNvSpPr>
          <p:nvPr>
            <p:ph type="subTitle" idx="1"/>
          </p:nvPr>
        </p:nvSpPr>
        <p:spPr>
          <a:xfrm>
            <a:off x="121865" y="5520329"/>
            <a:ext cx="7528833" cy="2142395"/>
          </a:xfrm>
          <a:noFill/>
        </p:spPr>
        <p:txBody>
          <a:bodyPr anchor="ctr">
            <a:noAutofit/>
          </a:bodyPr>
          <a:lstStyle/>
          <a:p>
            <a:r>
              <a:rPr lang="en-US" sz="1800" dirty="0">
                <a:solidFill>
                  <a:schemeClr val="tx1"/>
                </a:solidFill>
                <a:latin typeface="Myriad Pro" panose="020B0503030403020204" pitchFamily="34" charset="0"/>
                <a:cs typeface="Microsoft Sans Serif" panose="020B0604020202020204" pitchFamily="34" charset="0"/>
              </a:rPr>
              <a:t>Beautiful deep water lot on Church Creek with easy access to the Intracoastal Waterway. Dock permit in hand! Dock will need to be in the 200+ ft. range. Rare opportunity. Stunning views from </a:t>
            </a:r>
            <a:r>
              <a:rPr lang="en-US" sz="1800" dirty="0" err="1">
                <a:solidFill>
                  <a:schemeClr val="tx1"/>
                </a:solidFill>
                <a:latin typeface="Myriad Pro" panose="020B0503030403020204" pitchFamily="34" charset="0"/>
                <a:cs typeface="Microsoft Sans Serif" panose="020B0604020202020204" pitchFamily="34" charset="0"/>
              </a:rPr>
              <a:t>homesite</a:t>
            </a:r>
            <a:r>
              <a:rPr lang="en-US" sz="1800" dirty="0">
                <a:solidFill>
                  <a:schemeClr val="tx1"/>
                </a:solidFill>
                <a:latin typeface="Myriad Pro" panose="020B0503030403020204" pitchFamily="34" charset="0"/>
                <a:cs typeface="Microsoft Sans Serif" panose="020B0604020202020204" pitchFamily="34" charset="0"/>
              </a:rPr>
              <a:t>. Partially fenced. Beautiful old oaks. Partially cleared with established lawn. Electricity is available and water, but a septic system is needed. The quiet community is only one street long. Flood maps state part of the lot is flood zone AE, while the other part is X, minimal. No HOA fees. Trash pick up is available for a small fee.</a:t>
            </a:r>
          </a:p>
        </p:txBody>
      </p:sp>
      <p:sp>
        <p:nvSpPr>
          <p:cNvPr id="6" name="Rectangle 5"/>
          <p:cNvSpPr/>
          <p:nvPr/>
        </p:nvSpPr>
        <p:spPr>
          <a:xfrm>
            <a:off x="-1187" y="8819599"/>
            <a:ext cx="7774936" cy="1238801"/>
          </a:xfrm>
          <a:prstGeom prst="rect">
            <a:avLst/>
          </a:prstGeom>
        </p:spPr>
        <p:txBody>
          <a:bodyPr wrap="square">
            <a:spAutoFit/>
          </a:bodyPr>
          <a:lstStyle/>
          <a:p>
            <a:pPr algn="ctr"/>
            <a:r>
              <a:rPr lang="es-ES" sz="1600" b="1" dirty="0">
                <a:latin typeface="Myriad Pro" panose="020B0503030403020204" pitchFamily="34" charset="0"/>
                <a:cs typeface="Microsoft Sans Serif" panose="020B0604020202020204" pitchFamily="34" charset="0"/>
              </a:rPr>
              <a:t>Crystal Carlson</a:t>
            </a:r>
          </a:p>
          <a:p>
            <a:pPr algn="ctr"/>
            <a:r>
              <a:rPr lang="es-ES" sz="1600" dirty="0">
                <a:latin typeface="Myriad Pro" panose="020B0503030403020204" pitchFamily="34" charset="0"/>
                <a:cs typeface="Microsoft Sans Serif" panose="020B0604020202020204" pitchFamily="34" charset="0"/>
              </a:rPr>
              <a:t>(843) 270-8080</a:t>
            </a:r>
          </a:p>
          <a:p>
            <a:pPr algn="ctr"/>
            <a:r>
              <a:rPr lang="es-ES" sz="1600" dirty="0">
                <a:latin typeface="Myriad Pro" panose="020B0503030403020204" pitchFamily="34" charset="0"/>
                <a:cs typeface="Microsoft Sans Serif" panose="020B0604020202020204" pitchFamily="34" charset="0"/>
                <a:hlinkClick r:id="rId3"/>
              </a:rPr>
              <a:t>crystaljcarlson@hotmail.com</a:t>
            </a:r>
            <a:endParaRPr lang="es-ES" sz="1600" dirty="0">
              <a:latin typeface="Myriad Pro" panose="020B0503030403020204" pitchFamily="34" charset="0"/>
              <a:cs typeface="Microsoft Sans Serif" panose="020B0604020202020204" pitchFamily="34" charset="0"/>
            </a:endParaRPr>
          </a:p>
          <a:p>
            <a:pPr algn="ctr"/>
            <a:endParaRPr lang="es-ES" sz="1600" dirty="0">
              <a:solidFill>
                <a:schemeClr val="tx1">
                  <a:lumMod val="85000"/>
                  <a:lumOff val="15000"/>
                </a:schemeClr>
              </a:solidFill>
              <a:latin typeface="Myriad Pro" panose="020B0503030403020204" pitchFamily="34" charset="0"/>
              <a:cs typeface="Microsoft Sans Serif" panose="020B0604020202020204" pitchFamily="34" charset="0"/>
            </a:endParaRPr>
          </a:p>
          <a:p>
            <a:pPr algn="ctr"/>
            <a:r>
              <a:rPr lang="en-US" sz="1050" dirty="0">
                <a:solidFill>
                  <a:schemeClr val="tx1">
                    <a:lumMod val="85000"/>
                    <a:lumOff val="15000"/>
                  </a:schemeClr>
                </a:solidFill>
                <a:latin typeface="Myriad Pro" panose="020B0503030403020204" pitchFamily="34" charset="0"/>
                <a:cs typeface="Microsoft Sans Serif" panose="020B0604020202020204" pitchFamily="34" charset="0"/>
              </a:rPr>
              <a:t>Brand Name Real Estate | 4 Carriage Lane Suite 106 | Charleston, SC 29407</a:t>
            </a:r>
          </a:p>
        </p:txBody>
      </p:sp>
      <p:sp>
        <p:nvSpPr>
          <p:cNvPr id="11" name="Rectangle 10"/>
          <p:cNvSpPr/>
          <p:nvPr/>
        </p:nvSpPr>
        <p:spPr>
          <a:xfrm>
            <a:off x="2780" y="224135"/>
            <a:ext cx="7767003" cy="461665"/>
          </a:xfrm>
          <a:prstGeom prst="rect">
            <a:avLst/>
          </a:prstGeom>
          <a:noFill/>
        </p:spPr>
        <p:txBody>
          <a:bodyPr wrap="square" lIns="91440" tIns="45720" rIns="91440" bIns="45720">
            <a:spAutoFit/>
          </a:bodyPr>
          <a:lstStyle/>
          <a:p>
            <a:pPr algn="r"/>
            <a:r>
              <a:rPr lang="en-US" sz="2400" b="1" i="1" dirty="0">
                <a:ln w="12700">
                  <a:noFill/>
                  <a:prstDash val="solid"/>
                </a:ln>
                <a:solidFill>
                  <a:schemeClr val="bg1"/>
                </a:solidFill>
                <a:effectLst>
                  <a:outerShdw blurRad="41275" dist="20320" dir="1800000" algn="tl" rotWithShape="0">
                    <a:srgbClr val="000000">
                      <a:alpha val="40000"/>
                    </a:srgbClr>
                  </a:outerShdw>
                </a:effectLst>
                <a:latin typeface="Myriad Pro" panose="020B0503030403020204" pitchFamily="34" charset="0"/>
                <a:cs typeface="Narkisim" panose="020E0502050101010101" pitchFamily="34" charset="-79"/>
              </a:rPr>
              <a:t>Deep Water Lot For Sale On Johns Island!!</a:t>
            </a:r>
            <a:endParaRPr lang="en-US" b="1" i="1" dirty="0">
              <a:ln w="12700">
                <a:noFill/>
                <a:prstDash val="solid"/>
              </a:ln>
              <a:solidFill>
                <a:schemeClr val="bg1"/>
              </a:solidFill>
              <a:effectLst>
                <a:outerShdw blurRad="41275" dist="20320" dir="1800000" algn="tl" rotWithShape="0">
                  <a:srgbClr val="000000">
                    <a:alpha val="40000"/>
                  </a:srgbClr>
                </a:outerShdw>
              </a:effectLst>
              <a:latin typeface="Myriad Pro" panose="020B0503030403020204" pitchFamily="34" charset="0"/>
              <a:cs typeface="Narkisim" panose="020E0502050101010101" pitchFamily="34" charset="-79"/>
            </a:endParaRP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3824" y="7783962"/>
            <a:ext cx="1628776" cy="914400"/>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19800" y="7783962"/>
            <a:ext cx="1632857"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3824" y="4495800"/>
            <a:ext cx="1373506" cy="914400"/>
          </a:xfrm>
          <a:prstGeom prst="rect">
            <a:avLst/>
          </a:prstGeom>
          <a:ln>
            <a:noFill/>
          </a:ln>
          <a:effectLst>
            <a:outerShdw blurRad="292100" dist="139700" dir="2700000" algn="tl" rotWithShape="0">
              <a:srgbClr val="333333">
                <a:alpha val="65000"/>
              </a:srgbClr>
            </a:outerShdw>
          </a:effectLst>
        </p:spPr>
      </p:pic>
      <p:pic>
        <p:nvPicPr>
          <p:cNvPr id="35" name="Picture 3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79151" y="4495800"/>
            <a:ext cx="1373506" cy="914400"/>
          </a:xfrm>
          <a:prstGeom prst="rect">
            <a:avLst/>
          </a:prstGeom>
          <a:ln>
            <a:noFill/>
          </a:ln>
          <a:effectLst>
            <a:outerShdw blurRad="292100" dist="139700" dir="2700000" algn="tl" rotWithShape="0">
              <a:srgbClr val="333333">
                <a:alpha val="65000"/>
              </a:srgbClr>
            </a:outerShdw>
          </a:effectLst>
        </p:spPr>
      </p:pic>
      <p:pic>
        <p:nvPicPr>
          <p:cNvPr id="36" name="Picture 3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27376" y="4495800"/>
            <a:ext cx="1373506" cy="914400"/>
          </a:xfrm>
          <a:prstGeom prst="rect">
            <a:avLst/>
          </a:prstGeom>
          <a:ln>
            <a:noFill/>
          </a:ln>
          <a:effectLst>
            <a:outerShdw blurRad="292100" dist="139700" dir="2700000" algn="tl" rotWithShape="0">
              <a:srgbClr val="333333">
                <a:alpha val="65000"/>
              </a:srgbClr>
            </a:outerShdw>
          </a:effectLst>
        </p:spPr>
      </p:pic>
      <p:pic>
        <p:nvPicPr>
          <p:cNvPr id="37" name="Picture 3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75600" y="4495800"/>
            <a:ext cx="1373506" cy="914400"/>
          </a:xfrm>
          <a:prstGeom prst="rect">
            <a:avLst/>
          </a:prstGeom>
          <a:ln>
            <a:noFill/>
          </a:ln>
          <a:effectLst>
            <a:outerShdw blurRad="292100" dist="139700" dir="2700000" algn="tl" rotWithShape="0">
              <a:srgbClr val="333333">
                <a:alpha val="65000"/>
              </a:srgbClr>
            </a:outerShdw>
          </a:effectLst>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55744" y="7783962"/>
            <a:ext cx="1626871"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89784" y="7783962"/>
            <a:ext cx="1628776" cy="9144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145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Microsoft Sans Serif</vt:lpstr>
      <vt:lpstr>Myriad Pro</vt:lpstr>
      <vt:lpstr>Narkisim</vt:lpstr>
      <vt:lpstr>Office Theme</vt:lpstr>
      <vt:lpstr>5576 Frisco Ln Ravens Point Plantation MLS# 17008862 $475,000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2017-07-05T13:43:06Z</dcterms:modified>
</cp:coreProperties>
</file>