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5.jpg" ContentType="image/jpeg"/>
  <Override PartName="/ppt/media/image16.jpg" ContentType="image/jpeg"/>
  <Override PartName="/ppt/media/image17.jpg" ContentType="image/jpeg"/>
  <Override PartName="/ppt/media/image1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5265400" cy="19723100"/>
  <p:notesSz cx="15265400" cy="19723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188" y="-3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4905" y="6114161"/>
            <a:ext cx="12975590" cy="4141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50" b="0" i="0">
                <a:solidFill>
                  <a:srgbClr val="41535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89810" y="11044936"/>
            <a:ext cx="10685780" cy="4930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0" i="0">
                <a:solidFill>
                  <a:srgbClr val="41535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0" i="0">
                <a:solidFill>
                  <a:srgbClr val="41535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63270" y="4536313"/>
            <a:ext cx="6640449" cy="130172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861681" y="4536313"/>
            <a:ext cx="6640449" cy="130172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0" i="0">
                <a:solidFill>
                  <a:srgbClr val="41535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jpg"/><Relationship Id="rId18" Type="http://schemas.openxmlformats.org/officeDocument/2006/relationships/image" Target="../media/image1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png"/><Relationship Id="rId17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jpg"/><Relationship Id="rId20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jp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5265400" cy="197231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5240000" cy="34544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3479800"/>
            <a:ext cx="15240000" cy="21590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5664200"/>
            <a:ext cx="15240000" cy="33782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06400" y="9296400"/>
            <a:ext cx="1244600" cy="30480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10134600"/>
            <a:ext cx="4800600" cy="401320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911600" y="10515600"/>
            <a:ext cx="660400" cy="25400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130800" y="9982200"/>
            <a:ext cx="4927600" cy="416560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379200" y="9652000"/>
            <a:ext cx="1244600" cy="73660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388600" y="10896600"/>
            <a:ext cx="812800" cy="162560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430000" y="11074400"/>
            <a:ext cx="1447800" cy="68580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414000" y="13106400"/>
            <a:ext cx="990600" cy="1016000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1557000" y="10947400"/>
            <a:ext cx="3683000" cy="317500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699000" y="18135600"/>
            <a:ext cx="482600" cy="355600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520700" y="367665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38100">
            <a:solidFill>
              <a:srgbClr val="9790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008100" y="1473072"/>
            <a:ext cx="668655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50" b="0" i="0">
                <a:solidFill>
                  <a:srgbClr val="41535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3270" y="4536313"/>
            <a:ext cx="13738860" cy="130172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90236" y="18342484"/>
            <a:ext cx="4884928" cy="986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3270" y="18342484"/>
            <a:ext cx="3511042" cy="986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91088" y="18342484"/>
            <a:ext cx="3511042" cy="986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sv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jpg"/><Relationship Id="rId10" Type="http://schemas.openxmlformats.org/officeDocument/2006/relationships/image" Target="../media/image23.png"/><Relationship Id="rId4" Type="http://schemas.openxmlformats.org/officeDocument/2006/relationships/image" Target="../media/image17.jpg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2600" y="3438397"/>
            <a:ext cx="1207135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-350" dirty="0">
                <a:solidFill>
                  <a:srgbClr val="817870"/>
                </a:solidFill>
                <a:latin typeface="Verdana"/>
                <a:cs typeface="Verdana"/>
              </a:rPr>
              <a:t>--</a:t>
            </a:r>
            <a:r>
              <a:rPr sz="1950" spc="-315" dirty="0">
                <a:solidFill>
                  <a:srgbClr val="817870"/>
                </a:solidFill>
                <a:latin typeface="Verdana"/>
                <a:cs typeface="Verdana"/>
              </a:rPr>
              <a:t> </a:t>
            </a:r>
            <a:r>
              <a:rPr sz="1950" spc="165" dirty="0">
                <a:solidFill>
                  <a:srgbClr val="817870"/>
                </a:solidFill>
                <a:latin typeface="Verdana"/>
                <a:cs typeface="Verdana"/>
              </a:rPr>
              <a:t>---</a:t>
            </a:r>
            <a:r>
              <a:rPr sz="1950" spc="340" dirty="0">
                <a:solidFill>
                  <a:srgbClr val="817870"/>
                </a:solidFill>
                <a:latin typeface="Verdana"/>
                <a:cs typeface="Verdana"/>
              </a:rPr>
              <a:t>�</a:t>
            </a:r>
            <a:r>
              <a:rPr sz="1950" spc="125" dirty="0">
                <a:solidFill>
                  <a:srgbClr val="817870"/>
                </a:solidFill>
                <a:latin typeface="Verdana"/>
                <a:cs typeface="Verdana"/>
              </a:rPr>
              <a:t> </a:t>
            </a:r>
            <a:r>
              <a:rPr sz="800" spc="1260" dirty="0">
                <a:solidFill>
                  <a:srgbClr val="817870"/>
                </a:solidFill>
                <a:latin typeface="Times New Roman"/>
                <a:cs typeface="Times New Roman"/>
              </a:rPr>
              <a:t>-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55800" y="6795261"/>
            <a:ext cx="25400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50" spc="-382" baseline="-1915" dirty="0">
                <a:solidFill>
                  <a:srgbClr val="979CA3"/>
                </a:solidFill>
                <a:latin typeface="Century Gothic"/>
                <a:cs typeface="Century Gothic"/>
              </a:rPr>
              <a:t>I</a:t>
            </a:r>
            <a:r>
              <a:rPr sz="4350" spc="442" baseline="-1915" dirty="0">
                <a:solidFill>
                  <a:srgbClr val="979CA3"/>
                </a:solidFill>
                <a:latin typeface="Century Gothic"/>
                <a:cs typeface="Century Gothic"/>
              </a:rPr>
              <a:t> </a:t>
            </a:r>
            <a:r>
              <a:rPr sz="2900" spc="-409" dirty="0">
                <a:solidFill>
                  <a:srgbClr val="575C63"/>
                </a:solidFill>
                <a:latin typeface="Century Gothic"/>
                <a:cs typeface="Century Gothic"/>
              </a:rPr>
              <a:t>I</a:t>
            </a:r>
            <a:endParaRPr sz="29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46300" y="7111872"/>
            <a:ext cx="26733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3200" algn="l"/>
              </a:tabLst>
            </a:pPr>
            <a:r>
              <a:rPr sz="2300" spc="-50" dirty="0">
                <a:solidFill>
                  <a:srgbClr val="6B707A"/>
                </a:solidFill>
                <a:latin typeface="Haettenschweiler"/>
                <a:cs typeface="Haettenschweiler"/>
              </a:rPr>
              <a:t>I</a:t>
            </a:r>
            <a:r>
              <a:rPr sz="2300" dirty="0">
                <a:solidFill>
                  <a:srgbClr val="6B707A"/>
                </a:solidFill>
                <a:latin typeface="Haettenschweiler"/>
                <a:cs typeface="Haettenschweiler"/>
              </a:rPr>
              <a:t>	</a:t>
            </a:r>
            <a:r>
              <a:rPr sz="2300" spc="-50" dirty="0">
                <a:solidFill>
                  <a:srgbClr val="6B707A"/>
                </a:solidFill>
                <a:latin typeface="Haettenschweiler"/>
                <a:cs typeface="Haettenschweiler"/>
              </a:rPr>
              <a:t>I</a:t>
            </a:r>
            <a:endParaRPr sz="2300">
              <a:latin typeface="Haettenschweiler"/>
              <a:cs typeface="Haettenschweiler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610" dirty="0"/>
              <a:t>'</a:t>
            </a:r>
            <a:r>
              <a:rPr spc="-3110" dirty="0"/>
              <a:t>■</a:t>
            </a:r>
            <a:r>
              <a:rPr sz="10500" spc="-1012" baseline="-15873" dirty="0"/>
              <a:t>•</a:t>
            </a:r>
            <a:r>
              <a:rPr sz="4350" spc="-3125" dirty="0"/>
              <a:t>■</a:t>
            </a:r>
            <a:r>
              <a:rPr sz="10500" spc="-630" baseline="-15873" dirty="0"/>
              <a:t>•</a:t>
            </a:r>
            <a:r>
              <a:rPr sz="4350" spc="-610" dirty="0"/>
              <a:t>•</a:t>
            </a:r>
            <a:endParaRPr sz="4350"/>
          </a:p>
        </p:txBody>
      </p:sp>
      <p:sp>
        <p:nvSpPr>
          <p:cNvPr id="21" name="object 21"/>
          <p:cNvSpPr txBox="1"/>
          <p:nvPr/>
        </p:nvSpPr>
        <p:spPr>
          <a:xfrm>
            <a:off x="464947" y="14071854"/>
            <a:ext cx="14076044" cy="3237230"/>
          </a:xfrm>
          <a:prstGeom prst="rect">
            <a:avLst/>
          </a:prstGeom>
        </p:spPr>
        <p:txBody>
          <a:bodyPr vert="horz" wrap="square" lIns="0" tIns="316865" rIns="0" bIns="0" rtlCol="0">
            <a:spAutoFit/>
          </a:bodyPr>
          <a:lstStyle/>
          <a:p>
            <a:pPr marL="182880" algn="ctr">
              <a:lnSpc>
                <a:spcPct val="100000"/>
              </a:lnSpc>
              <a:spcBef>
                <a:spcPts val="2495"/>
              </a:spcBef>
            </a:pPr>
            <a:r>
              <a:rPr sz="4000" spc="-95" dirty="0">
                <a:solidFill>
                  <a:srgbClr val="484746"/>
                </a:solidFill>
                <a:latin typeface="Gill Sans MT"/>
                <a:cs typeface="Gill Sans MT"/>
              </a:rPr>
              <a:t>ABOUT</a:t>
            </a:r>
            <a:r>
              <a:rPr sz="4000" spc="-75" dirty="0">
                <a:solidFill>
                  <a:srgbClr val="484746"/>
                </a:solidFill>
                <a:latin typeface="Gill Sans MT"/>
                <a:cs typeface="Gill Sans MT"/>
              </a:rPr>
              <a:t> </a:t>
            </a:r>
            <a:r>
              <a:rPr sz="4000" dirty="0">
                <a:solidFill>
                  <a:srgbClr val="484746"/>
                </a:solidFill>
                <a:latin typeface="Gill Sans MT"/>
                <a:cs typeface="Gill Sans MT"/>
              </a:rPr>
              <a:t>THE</a:t>
            </a:r>
            <a:r>
              <a:rPr sz="4000" spc="-280" dirty="0">
                <a:solidFill>
                  <a:srgbClr val="484746"/>
                </a:solidFill>
                <a:latin typeface="Gill Sans MT"/>
                <a:cs typeface="Gill Sans MT"/>
              </a:rPr>
              <a:t> </a:t>
            </a:r>
            <a:r>
              <a:rPr sz="4000" spc="-10" dirty="0">
                <a:solidFill>
                  <a:srgbClr val="484746"/>
                </a:solidFill>
                <a:latin typeface="Gill Sans MT"/>
                <a:cs typeface="Gill Sans MT"/>
              </a:rPr>
              <a:t>PROPERTY</a:t>
            </a:r>
            <a:endParaRPr sz="4000" dirty="0">
              <a:latin typeface="Gill Sans MT"/>
              <a:cs typeface="Gill Sans MT"/>
            </a:endParaRPr>
          </a:p>
          <a:p>
            <a:pPr marL="221615" algn="ctr">
              <a:lnSpc>
                <a:spcPct val="100000"/>
              </a:lnSpc>
              <a:spcBef>
                <a:spcPts val="1200"/>
              </a:spcBef>
            </a:pPr>
            <a:r>
              <a:rPr sz="2000" b="1" spc="210" dirty="0">
                <a:solidFill>
                  <a:srgbClr val="3A3A3A"/>
                </a:solidFill>
                <a:latin typeface="Arial"/>
                <a:cs typeface="Arial"/>
              </a:rPr>
              <a:t>557</a:t>
            </a:r>
            <a:r>
              <a:rPr sz="2000" b="1" spc="440" dirty="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sz="2000" b="1" spc="160" dirty="0">
                <a:solidFill>
                  <a:srgbClr val="3A3A3A"/>
                </a:solidFill>
                <a:latin typeface="Arial"/>
                <a:cs typeface="Arial"/>
              </a:rPr>
              <a:t>Blueway</a:t>
            </a:r>
            <a:r>
              <a:rPr sz="2000" b="1" spc="345" dirty="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sz="2000" b="1" spc="155" dirty="0">
                <a:solidFill>
                  <a:srgbClr val="3A3A3A"/>
                </a:solidFill>
                <a:latin typeface="Arial"/>
                <a:cs typeface="Arial"/>
              </a:rPr>
              <a:t>Avenue,</a:t>
            </a:r>
            <a:r>
              <a:rPr sz="2000" b="1" spc="445" dirty="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sz="2000" b="1" spc="190" dirty="0">
                <a:solidFill>
                  <a:srgbClr val="3A3A3A"/>
                </a:solidFill>
                <a:latin typeface="Arial"/>
                <a:cs typeface="Arial"/>
              </a:rPr>
              <a:t>Summerville,</a:t>
            </a:r>
            <a:r>
              <a:rPr sz="2000" b="1" spc="250" dirty="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A3A3A"/>
                </a:solidFill>
                <a:latin typeface="Arial"/>
                <a:cs typeface="Arial"/>
              </a:rPr>
              <a:t>SC</a:t>
            </a:r>
            <a:r>
              <a:rPr sz="2000" b="1" spc="445" dirty="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sz="2000" b="1" spc="229" dirty="0">
                <a:solidFill>
                  <a:srgbClr val="3A3A3A"/>
                </a:solidFill>
                <a:latin typeface="Arial"/>
                <a:cs typeface="Arial"/>
              </a:rPr>
              <a:t>29486</a:t>
            </a:r>
            <a:endParaRPr sz="2000" dirty="0">
              <a:latin typeface="Arial"/>
              <a:cs typeface="Arial"/>
            </a:endParaRPr>
          </a:p>
          <a:p>
            <a:pPr marL="12700" marR="5080" indent="24765" algn="ctr">
              <a:lnSpc>
                <a:spcPct val="112200"/>
              </a:lnSpc>
              <a:spcBef>
                <a:spcPts val="1365"/>
              </a:spcBef>
            </a:pPr>
            <a:r>
              <a:rPr sz="1950" spc="75" dirty="0">
                <a:solidFill>
                  <a:srgbClr val="9C9C9B"/>
                </a:solidFill>
                <a:latin typeface="Verdana"/>
                <a:cs typeface="Verdana"/>
              </a:rPr>
              <a:t>Welcome</a:t>
            </a:r>
            <a:r>
              <a:rPr sz="1950" spc="10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9C9C9B"/>
                </a:solidFill>
                <a:latin typeface="Verdana"/>
                <a:cs typeface="Verdana"/>
              </a:rPr>
              <a:t>to</a:t>
            </a:r>
            <a:r>
              <a:rPr sz="1950" spc="55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spc="-60" dirty="0">
                <a:solidFill>
                  <a:srgbClr val="9C9C9B"/>
                </a:solidFill>
                <a:latin typeface="Verdana"/>
                <a:cs typeface="Verdana"/>
              </a:rPr>
              <a:t>557</a:t>
            </a:r>
            <a:r>
              <a:rPr sz="1950" spc="-25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9C9C9B"/>
                </a:solidFill>
                <a:latin typeface="Verdana"/>
                <a:cs typeface="Verdana"/>
              </a:rPr>
              <a:t>Blueway</a:t>
            </a:r>
            <a:r>
              <a:rPr sz="1950" spc="-110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spc="55" dirty="0">
                <a:solidFill>
                  <a:srgbClr val="9C9C9B"/>
                </a:solidFill>
                <a:latin typeface="Verdana"/>
                <a:cs typeface="Verdana"/>
              </a:rPr>
              <a:t>Avenue</a:t>
            </a:r>
            <a:r>
              <a:rPr sz="1950" spc="-100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9C9C9B"/>
                </a:solidFill>
                <a:latin typeface="Verdana"/>
                <a:cs typeface="Verdana"/>
              </a:rPr>
              <a:t>in</a:t>
            </a:r>
            <a:r>
              <a:rPr sz="1950" spc="-5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9C9C9B"/>
                </a:solidFill>
                <a:latin typeface="Verdana"/>
                <a:cs typeface="Verdana"/>
              </a:rPr>
              <a:t>Midtown</a:t>
            </a:r>
            <a:r>
              <a:rPr sz="1950" spc="-5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spc="145" dirty="0">
                <a:solidFill>
                  <a:srgbClr val="9C9C9B"/>
                </a:solidFill>
                <a:latin typeface="Verdana"/>
                <a:cs typeface="Verdana"/>
              </a:rPr>
              <a:t>at</a:t>
            </a:r>
            <a:r>
              <a:rPr sz="1950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spc="-55" dirty="0">
                <a:solidFill>
                  <a:srgbClr val="9C9C9B"/>
                </a:solidFill>
                <a:latin typeface="Verdana"/>
                <a:cs typeface="Verdana"/>
              </a:rPr>
              <a:t>Nexton.</a:t>
            </a:r>
            <a:r>
              <a:rPr sz="1950" spc="-170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spc="-25" dirty="0">
                <a:solidFill>
                  <a:srgbClr val="9C9C9B"/>
                </a:solidFill>
                <a:latin typeface="Verdana"/>
                <a:cs typeface="Verdana"/>
              </a:rPr>
              <a:t>This</a:t>
            </a:r>
            <a:r>
              <a:rPr sz="1950" spc="-5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spc="65" dirty="0">
                <a:solidFill>
                  <a:srgbClr val="9C9C9B"/>
                </a:solidFill>
                <a:latin typeface="Verdana"/>
                <a:cs typeface="Verdana"/>
              </a:rPr>
              <a:t>charming</a:t>
            </a:r>
            <a:r>
              <a:rPr sz="1950" spc="350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spc="80" dirty="0">
                <a:solidFill>
                  <a:srgbClr val="9C9C9B"/>
                </a:solidFill>
                <a:latin typeface="Verdana"/>
                <a:cs typeface="Verdana"/>
              </a:rPr>
              <a:t>and</a:t>
            </a:r>
            <a:r>
              <a:rPr sz="1950" spc="55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spc="70" dirty="0">
                <a:solidFill>
                  <a:srgbClr val="9C9C9B"/>
                </a:solidFill>
                <a:latin typeface="Verdana"/>
                <a:cs typeface="Verdana"/>
              </a:rPr>
              <a:t>modern</a:t>
            </a:r>
            <a:r>
              <a:rPr sz="1950" spc="25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spc="85" dirty="0">
                <a:solidFill>
                  <a:srgbClr val="9C9C9B"/>
                </a:solidFill>
                <a:latin typeface="Verdana"/>
                <a:cs typeface="Verdana"/>
              </a:rPr>
              <a:t>home</a:t>
            </a:r>
            <a:r>
              <a:rPr sz="1950" spc="-5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9C9C9B"/>
                </a:solidFill>
                <a:latin typeface="Verdana"/>
                <a:cs typeface="Verdana"/>
              </a:rPr>
              <a:t>is</a:t>
            </a:r>
            <a:r>
              <a:rPr sz="1950" spc="-65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spc="150" dirty="0">
                <a:solidFill>
                  <a:srgbClr val="9C9C9B"/>
                </a:solidFill>
                <a:latin typeface="Verdana"/>
                <a:cs typeface="Verdana"/>
              </a:rPr>
              <a:t>a</a:t>
            </a:r>
            <a:r>
              <a:rPr sz="1950" spc="100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spc="80" dirty="0">
                <a:solidFill>
                  <a:srgbClr val="9C9C9B"/>
                </a:solidFill>
                <a:latin typeface="Verdana"/>
                <a:cs typeface="Verdana"/>
              </a:rPr>
              <a:t>perfect</a:t>
            </a:r>
            <a:r>
              <a:rPr sz="1950" spc="-95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spc="120" dirty="0">
                <a:solidFill>
                  <a:srgbClr val="9C9C9B"/>
                </a:solidFill>
                <a:latin typeface="Verdana"/>
                <a:cs typeface="Verdana"/>
              </a:rPr>
              <a:t>blend </a:t>
            </a:r>
            <a:r>
              <a:rPr sz="1950" spc="80" dirty="0">
                <a:solidFill>
                  <a:srgbClr val="9C9C9B"/>
                </a:solidFill>
                <a:latin typeface="Verdana"/>
                <a:cs typeface="Verdana"/>
              </a:rPr>
              <a:t>of</a:t>
            </a:r>
            <a:r>
              <a:rPr sz="1950" spc="30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9C9C9B"/>
                </a:solidFill>
                <a:latin typeface="Verdana"/>
                <a:cs typeface="Verdana"/>
              </a:rPr>
              <a:t>style</a:t>
            </a:r>
            <a:r>
              <a:rPr sz="1950" spc="5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spc="145" dirty="0">
                <a:solidFill>
                  <a:srgbClr val="9C9C9B"/>
                </a:solidFill>
                <a:latin typeface="Verdana"/>
                <a:cs typeface="Verdana"/>
              </a:rPr>
              <a:t>and</a:t>
            </a:r>
            <a:r>
              <a:rPr sz="1950" spc="-15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9C9C9B"/>
                </a:solidFill>
                <a:latin typeface="Verdana"/>
                <a:cs typeface="Verdana"/>
              </a:rPr>
              <a:t>functionality,</a:t>
            </a:r>
            <a:r>
              <a:rPr sz="1950" spc="30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spc="65" dirty="0">
                <a:solidFill>
                  <a:srgbClr val="9C9C9B"/>
                </a:solidFill>
                <a:latin typeface="Verdana"/>
                <a:cs typeface="Verdana"/>
              </a:rPr>
              <a:t>ideal</a:t>
            </a:r>
            <a:r>
              <a:rPr sz="1950" spc="-35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9C9C9B"/>
                </a:solidFill>
                <a:latin typeface="Verdana"/>
                <a:cs typeface="Verdana"/>
              </a:rPr>
              <a:t>for</a:t>
            </a:r>
            <a:r>
              <a:rPr sz="1950" spc="-65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spc="110" dirty="0">
                <a:solidFill>
                  <a:srgbClr val="9C9C9B"/>
                </a:solidFill>
                <a:latin typeface="Verdana"/>
                <a:cs typeface="Verdana"/>
              </a:rPr>
              <a:t>comfortable</a:t>
            </a:r>
            <a:r>
              <a:rPr sz="1950" spc="-160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spc="-30" dirty="0">
                <a:solidFill>
                  <a:srgbClr val="9C9C9B"/>
                </a:solidFill>
                <a:latin typeface="Verdana"/>
                <a:cs typeface="Verdana"/>
              </a:rPr>
              <a:t>living.</a:t>
            </a:r>
            <a:r>
              <a:rPr sz="1950" spc="-95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9C9C9B"/>
                </a:solidFill>
                <a:latin typeface="Verdana"/>
                <a:cs typeface="Verdana"/>
              </a:rPr>
              <a:t>Step</a:t>
            </a:r>
            <a:r>
              <a:rPr sz="1950" spc="20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9C9C9B"/>
                </a:solidFill>
                <a:latin typeface="Verdana"/>
                <a:cs typeface="Verdana"/>
              </a:rPr>
              <a:t>inside</a:t>
            </a:r>
            <a:r>
              <a:rPr sz="1950" spc="100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9C9C9B"/>
                </a:solidFill>
                <a:latin typeface="Verdana"/>
                <a:cs typeface="Verdana"/>
              </a:rPr>
              <a:t>to</a:t>
            </a:r>
            <a:r>
              <a:rPr sz="1950" spc="105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spc="60" dirty="0">
                <a:solidFill>
                  <a:srgbClr val="9C9C9B"/>
                </a:solidFill>
                <a:latin typeface="Verdana"/>
                <a:cs typeface="Verdana"/>
              </a:rPr>
              <a:t>d</a:t>
            </a:r>
            <a:r>
              <a:rPr sz="1950" spc="60" dirty="0">
                <a:solidFill>
                  <a:srgbClr val="ABABAB"/>
                </a:solidFill>
                <a:latin typeface="Verdana"/>
                <a:cs typeface="Verdana"/>
              </a:rPr>
              <a:t>i</a:t>
            </a:r>
            <a:r>
              <a:rPr sz="1950" spc="60" dirty="0">
                <a:solidFill>
                  <a:srgbClr val="9C9C9B"/>
                </a:solidFill>
                <a:latin typeface="Verdana"/>
                <a:cs typeface="Verdana"/>
              </a:rPr>
              <a:t>scove</a:t>
            </a:r>
            <a:r>
              <a:rPr sz="1950" spc="60" dirty="0">
                <a:solidFill>
                  <a:srgbClr val="646464"/>
                </a:solidFill>
                <a:latin typeface="Verdana"/>
                <a:cs typeface="Verdana"/>
              </a:rPr>
              <a:t>r</a:t>
            </a:r>
            <a:r>
              <a:rPr sz="1950" spc="-25" dirty="0">
                <a:solidFill>
                  <a:srgbClr val="646464"/>
                </a:solidFill>
                <a:latin typeface="Verdana"/>
                <a:cs typeface="Verdana"/>
              </a:rPr>
              <a:t> </a:t>
            </a:r>
            <a:r>
              <a:rPr sz="1950" spc="125" dirty="0">
                <a:solidFill>
                  <a:srgbClr val="9C9C9B"/>
                </a:solidFill>
                <a:latin typeface="Verdana"/>
                <a:cs typeface="Verdana"/>
              </a:rPr>
              <a:t>a</a:t>
            </a:r>
            <a:r>
              <a:rPr sz="1950" spc="135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spc="95" dirty="0">
                <a:solidFill>
                  <a:srgbClr val="9C9C9B"/>
                </a:solidFill>
                <a:latin typeface="Verdana"/>
                <a:cs typeface="Verdana"/>
              </a:rPr>
              <a:t>spacious</a:t>
            </a:r>
            <a:r>
              <a:rPr sz="1950" spc="85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spc="135" dirty="0">
                <a:solidFill>
                  <a:srgbClr val="9C9C9B"/>
                </a:solidFill>
                <a:latin typeface="Verdana"/>
                <a:cs typeface="Verdana"/>
              </a:rPr>
              <a:t>open-</a:t>
            </a:r>
            <a:r>
              <a:rPr sz="1950" spc="130" dirty="0">
                <a:solidFill>
                  <a:srgbClr val="9C9C9B"/>
                </a:solidFill>
                <a:latin typeface="Verdana"/>
                <a:cs typeface="Verdana"/>
              </a:rPr>
              <a:t>concept</a:t>
            </a:r>
            <a:r>
              <a:rPr sz="1950" spc="75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spc="-10" dirty="0">
                <a:solidFill>
                  <a:srgbClr val="9C9C9B"/>
                </a:solidFill>
                <a:latin typeface="Verdana"/>
                <a:cs typeface="Verdana"/>
              </a:rPr>
              <a:t>first </a:t>
            </a:r>
            <a:r>
              <a:rPr sz="1950" spc="-20" dirty="0">
                <a:solidFill>
                  <a:srgbClr val="9C9C9B"/>
                </a:solidFill>
                <a:latin typeface="Verdana"/>
                <a:cs typeface="Verdana"/>
              </a:rPr>
              <a:t>floor,</a:t>
            </a:r>
            <a:r>
              <a:rPr sz="1950" spc="10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spc="70" dirty="0">
                <a:solidFill>
                  <a:srgbClr val="9C9C9B"/>
                </a:solidFill>
                <a:latin typeface="Verdana"/>
                <a:cs typeface="Verdana"/>
              </a:rPr>
              <a:t>creating</a:t>
            </a:r>
            <a:r>
              <a:rPr sz="1950" spc="110" dirty="0">
                <a:solidFill>
                  <a:srgbClr val="9C9C9B"/>
                </a:solidFill>
                <a:latin typeface="Verdana"/>
                <a:cs typeface="Verdana"/>
              </a:rPr>
              <a:t> an</a:t>
            </a:r>
            <a:r>
              <a:rPr sz="1950" spc="-15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9C9C9B"/>
                </a:solidFill>
                <a:latin typeface="Verdana"/>
                <a:cs typeface="Verdana"/>
              </a:rPr>
              <a:t>inviting</a:t>
            </a:r>
            <a:r>
              <a:rPr sz="1950" spc="200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9C9C9B"/>
                </a:solidFill>
                <a:latin typeface="Verdana"/>
                <a:cs typeface="Verdana"/>
              </a:rPr>
              <a:t>atmosphere.</a:t>
            </a:r>
            <a:r>
              <a:rPr sz="1950" spc="-15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646464"/>
                </a:solidFill>
                <a:latin typeface="Verdana"/>
                <a:cs typeface="Verdana"/>
              </a:rPr>
              <a:t>T</a:t>
            </a:r>
            <a:r>
              <a:rPr sz="1950" dirty="0">
                <a:solidFill>
                  <a:srgbClr val="9C9C9B"/>
                </a:solidFill>
                <a:latin typeface="Verdana"/>
                <a:cs typeface="Verdana"/>
              </a:rPr>
              <a:t>h</a:t>
            </a:r>
            <a:r>
              <a:rPr sz="1950" dirty="0">
                <a:solidFill>
                  <a:srgbClr val="ABABAB"/>
                </a:solidFill>
                <a:latin typeface="Verdana"/>
                <a:cs typeface="Verdana"/>
              </a:rPr>
              <a:t>e</a:t>
            </a:r>
            <a:r>
              <a:rPr sz="1950" spc="10" dirty="0">
                <a:solidFill>
                  <a:srgbClr val="ABABAB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9C9C9B"/>
                </a:solidFill>
                <a:latin typeface="Verdana"/>
                <a:cs typeface="Verdana"/>
              </a:rPr>
              <a:t>dining</a:t>
            </a:r>
            <a:r>
              <a:rPr sz="1950" spc="170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spc="75" dirty="0">
                <a:solidFill>
                  <a:srgbClr val="9C9C9B"/>
                </a:solidFill>
                <a:latin typeface="Verdana"/>
                <a:cs typeface="Verdana"/>
              </a:rPr>
              <a:t>area</a:t>
            </a:r>
            <a:r>
              <a:rPr sz="1950" spc="10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9C9C9B"/>
                </a:solidFill>
                <a:latin typeface="Verdana"/>
                <a:cs typeface="Verdana"/>
              </a:rPr>
              <a:t>is</a:t>
            </a:r>
            <a:r>
              <a:rPr sz="1950" spc="175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spc="55" dirty="0">
                <a:solidFill>
                  <a:srgbClr val="9C9C9B"/>
                </a:solidFill>
                <a:latin typeface="Verdana"/>
                <a:cs typeface="Verdana"/>
              </a:rPr>
              <a:t>highlighted</a:t>
            </a:r>
            <a:r>
              <a:rPr sz="1950" spc="-40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9C9C9B"/>
                </a:solidFill>
                <a:latin typeface="Verdana"/>
                <a:cs typeface="Verdana"/>
              </a:rPr>
              <a:t>by</a:t>
            </a:r>
            <a:r>
              <a:rPr sz="1950" spc="100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spc="114" dirty="0">
                <a:solidFill>
                  <a:srgbClr val="9C9C9B"/>
                </a:solidFill>
                <a:latin typeface="Verdana"/>
                <a:cs typeface="Verdana"/>
              </a:rPr>
              <a:t>updated</a:t>
            </a:r>
            <a:r>
              <a:rPr sz="1950" spc="-20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spc="-10" dirty="0">
                <a:solidFill>
                  <a:srgbClr val="9C9C9B"/>
                </a:solidFill>
                <a:latin typeface="Verdana"/>
                <a:cs typeface="Verdana"/>
              </a:rPr>
              <a:t>lighting,</a:t>
            </a:r>
            <a:r>
              <a:rPr sz="1950" spc="-105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spc="95" dirty="0">
                <a:solidFill>
                  <a:srgbClr val="9C9C9B"/>
                </a:solidFill>
                <a:latin typeface="Verdana"/>
                <a:cs typeface="Verdana"/>
              </a:rPr>
              <a:t>perfect</a:t>
            </a:r>
            <a:r>
              <a:rPr sz="1950" spc="-45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spc="-25" dirty="0">
                <a:solidFill>
                  <a:srgbClr val="9C9C9B"/>
                </a:solidFill>
                <a:latin typeface="Verdana"/>
                <a:cs typeface="Verdana"/>
              </a:rPr>
              <a:t>for</a:t>
            </a:r>
            <a:r>
              <a:rPr sz="1950" spc="500" dirty="0">
                <a:solidFill>
                  <a:srgbClr val="9C9C9B"/>
                </a:solidFill>
                <a:latin typeface="Verdana"/>
                <a:cs typeface="Verdana"/>
              </a:rPr>
              <a:t>       </a:t>
            </a:r>
            <a:r>
              <a:rPr sz="1950" spc="-45" dirty="0">
                <a:solidFill>
                  <a:srgbClr val="9C9C9B"/>
                </a:solidFill>
                <a:latin typeface="Verdana"/>
                <a:cs typeface="Verdana"/>
              </a:rPr>
              <a:t>g</a:t>
            </a:r>
            <a:r>
              <a:rPr sz="1950" spc="-455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9C9C9B"/>
                </a:solidFill>
                <a:latin typeface="Verdana"/>
                <a:cs typeface="Verdana"/>
              </a:rPr>
              <a:t>a</a:t>
            </a:r>
            <a:r>
              <a:rPr sz="1950" dirty="0">
                <a:solidFill>
                  <a:srgbClr val="848484"/>
                </a:solidFill>
                <a:latin typeface="Verdana"/>
                <a:cs typeface="Verdana"/>
              </a:rPr>
              <a:t>t</a:t>
            </a:r>
            <a:r>
              <a:rPr sz="1950" dirty="0">
                <a:solidFill>
                  <a:srgbClr val="9C9C9B"/>
                </a:solidFill>
                <a:latin typeface="Verdana"/>
                <a:cs typeface="Verdana"/>
              </a:rPr>
              <a:t>h</a:t>
            </a:r>
            <a:r>
              <a:rPr sz="1950" dirty="0">
                <a:solidFill>
                  <a:srgbClr val="ABABAB"/>
                </a:solidFill>
                <a:latin typeface="Verdana"/>
                <a:cs typeface="Verdana"/>
              </a:rPr>
              <a:t>e</a:t>
            </a:r>
            <a:r>
              <a:rPr sz="1950" dirty="0">
                <a:solidFill>
                  <a:srgbClr val="9C9C9B"/>
                </a:solidFill>
                <a:latin typeface="Verdana"/>
                <a:cs typeface="Verdana"/>
              </a:rPr>
              <a:t>r</a:t>
            </a:r>
            <a:r>
              <a:rPr sz="1950" dirty="0">
                <a:solidFill>
                  <a:srgbClr val="ABABAB"/>
                </a:solidFill>
                <a:latin typeface="Verdana"/>
                <a:cs typeface="Verdana"/>
              </a:rPr>
              <a:t>i</a:t>
            </a:r>
            <a:r>
              <a:rPr sz="1950" dirty="0">
                <a:solidFill>
                  <a:srgbClr val="9C9C9B"/>
                </a:solidFill>
                <a:latin typeface="Verdana"/>
                <a:cs typeface="Verdana"/>
              </a:rPr>
              <a:t>ngs</a:t>
            </a:r>
            <a:r>
              <a:rPr sz="1950" dirty="0">
                <a:solidFill>
                  <a:srgbClr val="646464"/>
                </a:solidFill>
                <a:latin typeface="Verdana"/>
                <a:cs typeface="Verdana"/>
              </a:rPr>
              <a:t>.</a:t>
            </a:r>
            <a:r>
              <a:rPr sz="1950" spc="-5" dirty="0">
                <a:solidFill>
                  <a:srgbClr val="646464"/>
                </a:solidFill>
                <a:latin typeface="Verdana"/>
                <a:cs typeface="Verdana"/>
              </a:rPr>
              <a:t> </a:t>
            </a:r>
            <a:r>
              <a:rPr sz="1950" spc="60" dirty="0">
                <a:solidFill>
                  <a:srgbClr val="9C9C9B"/>
                </a:solidFill>
                <a:latin typeface="Verdana"/>
                <a:cs typeface="Verdana"/>
              </a:rPr>
              <a:t>The</a:t>
            </a:r>
            <a:r>
              <a:rPr sz="1950" spc="220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9C9C9B"/>
                </a:solidFill>
                <a:latin typeface="Verdana"/>
                <a:cs typeface="Verdana"/>
              </a:rPr>
              <a:t>kitchen</a:t>
            </a:r>
            <a:r>
              <a:rPr sz="1950" spc="45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9C9C9B"/>
                </a:solidFill>
                <a:latin typeface="Verdana"/>
                <a:cs typeface="Verdana"/>
              </a:rPr>
              <a:t>shines</a:t>
            </a:r>
            <a:r>
              <a:rPr sz="1950" spc="195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9C9C9B"/>
                </a:solidFill>
                <a:latin typeface="Verdana"/>
                <a:cs typeface="Verdana"/>
              </a:rPr>
              <a:t>with</a:t>
            </a:r>
            <a:r>
              <a:rPr sz="1950" spc="-20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9C9C9B"/>
                </a:solidFill>
                <a:latin typeface="Verdana"/>
                <a:cs typeface="Verdana"/>
              </a:rPr>
              <a:t>white</a:t>
            </a:r>
            <a:r>
              <a:rPr sz="1950" spc="105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9C9C9B"/>
                </a:solidFill>
                <a:latin typeface="Verdana"/>
                <a:cs typeface="Verdana"/>
              </a:rPr>
              <a:t>cabinetry,</a:t>
            </a:r>
            <a:r>
              <a:rPr sz="1950" spc="110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spc="175" dirty="0">
                <a:solidFill>
                  <a:srgbClr val="9C9C9B"/>
                </a:solidFill>
                <a:latin typeface="Verdana"/>
                <a:cs typeface="Verdana"/>
              </a:rPr>
              <a:t>a</a:t>
            </a:r>
            <a:r>
              <a:rPr sz="1950" spc="210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spc="55" dirty="0">
                <a:solidFill>
                  <a:srgbClr val="9C9C9B"/>
                </a:solidFill>
                <a:latin typeface="Verdana"/>
                <a:cs typeface="Verdana"/>
              </a:rPr>
              <a:t>granite</a:t>
            </a:r>
            <a:r>
              <a:rPr sz="1950" spc="105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9C9C9B"/>
                </a:solidFill>
                <a:latin typeface="Verdana"/>
                <a:cs typeface="Verdana"/>
              </a:rPr>
              <a:t>countertop,</a:t>
            </a:r>
            <a:r>
              <a:rPr sz="1950" spc="-25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9C9C9B"/>
                </a:solidFill>
                <a:latin typeface="Verdana"/>
                <a:cs typeface="Verdana"/>
              </a:rPr>
              <a:t>stainless</a:t>
            </a:r>
            <a:r>
              <a:rPr sz="1950" spc="90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spc="50" dirty="0">
                <a:solidFill>
                  <a:srgbClr val="9C9C9B"/>
                </a:solidFill>
                <a:latin typeface="Verdana"/>
                <a:cs typeface="Verdana"/>
              </a:rPr>
              <a:t>ste</a:t>
            </a:r>
            <a:r>
              <a:rPr sz="1950" spc="50" dirty="0">
                <a:solidFill>
                  <a:srgbClr val="ABABAB"/>
                </a:solidFill>
                <a:latin typeface="Verdana"/>
                <a:cs typeface="Verdana"/>
              </a:rPr>
              <a:t>e</a:t>
            </a:r>
            <a:r>
              <a:rPr sz="1950" spc="50" dirty="0">
                <a:solidFill>
                  <a:srgbClr val="6F6F6F"/>
                </a:solidFill>
                <a:latin typeface="Verdana"/>
                <a:cs typeface="Verdana"/>
              </a:rPr>
              <a:t>l</a:t>
            </a:r>
            <a:r>
              <a:rPr sz="1950" spc="85" dirty="0">
                <a:solidFill>
                  <a:srgbClr val="6F6F6F"/>
                </a:solidFill>
                <a:latin typeface="Verdana"/>
                <a:cs typeface="Verdana"/>
              </a:rPr>
              <a:t> </a:t>
            </a:r>
            <a:r>
              <a:rPr sz="1950" spc="95" dirty="0">
                <a:solidFill>
                  <a:srgbClr val="9C9C9B"/>
                </a:solidFill>
                <a:latin typeface="Verdana"/>
                <a:cs typeface="Verdana"/>
              </a:rPr>
              <a:t>app</a:t>
            </a:r>
            <a:r>
              <a:rPr sz="1950" spc="95" dirty="0">
                <a:solidFill>
                  <a:srgbClr val="646464"/>
                </a:solidFill>
                <a:latin typeface="Verdana"/>
                <a:cs typeface="Verdana"/>
              </a:rPr>
              <a:t>l</a:t>
            </a:r>
            <a:r>
              <a:rPr sz="1950" spc="95" dirty="0">
                <a:solidFill>
                  <a:srgbClr val="848484"/>
                </a:solidFill>
                <a:latin typeface="Verdana"/>
                <a:cs typeface="Verdana"/>
              </a:rPr>
              <a:t>i</a:t>
            </a:r>
            <a:r>
              <a:rPr sz="1950" spc="95" dirty="0">
                <a:solidFill>
                  <a:srgbClr val="9C9C9B"/>
                </a:solidFill>
                <a:latin typeface="Verdana"/>
                <a:cs typeface="Verdana"/>
              </a:rPr>
              <a:t>anc</a:t>
            </a:r>
            <a:r>
              <a:rPr sz="1950" spc="95" dirty="0">
                <a:solidFill>
                  <a:srgbClr val="ABABAB"/>
                </a:solidFill>
                <a:latin typeface="Verdana"/>
                <a:cs typeface="Verdana"/>
              </a:rPr>
              <a:t>e</a:t>
            </a:r>
            <a:r>
              <a:rPr sz="1950" spc="95" dirty="0">
                <a:solidFill>
                  <a:srgbClr val="9C9C9B"/>
                </a:solidFill>
                <a:latin typeface="Verdana"/>
                <a:cs typeface="Verdana"/>
              </a:rPr>
              <a:t>s </a:t>
            </a:r>
            <a:r>
              <a:rPr sz="1950" spc="55" dirty="0">
                <a:solidFill>
                  <a:srgbClr val="9C9C9B"/>
                </a:solidFill>
                <a:latin typeface="Verdana"/>
                <a:cs typeface="Verdana"/>
              </a:rPr>
              <a:t>in</a:t>
            </a:r>
            <a:r>
              <a:rPr sz="1950" spc="55" dirty="0">
                <a:solidFill>
                  <a:srgbClr val="ABABAB"/>
                </a:solidFill>
                <a:latin typeface="Verdana"/>
                <a:cs typeface="Verdana"/>
              </a:rPr>
              <a:t>c</a:t>
            </a:r>
            <a:r>
              <a:rPr sz="1950" spc="55" dirty="0">
                <a:solidFill>
                  <a:srgbClr val="9C9C9B"/>
                </a:solidFill>
                <a:latin typeface="Verdana"/>
                <a:cs typeface="Verdana"/>
              </a:rPr>
              <a:t>lud</a:t>
            </a:r>
            <a:r>
              <a:rPr sz="1950" spc="55" dirty="0">
                <a:solidFill>
                  <a:srgbClr val="646464"/>
                </a:solidFill>
                <a:latin typeface="Verdana"/>
                <a:cs typeface="Verdana"/>
              </a:rPr>
              <a:t>i</a:t>
            </a:r>
            <a:r>
              <a:rPr sz="1950" spc="55" dirty="0">
                <a:solidFill>
                  <a:srgbClr val="9C9C9B"/>
                </a:solidFill>
                <a:latin typeface="Verdana"/>
                <a:cs typeface="Verdana"/>
              </a:rPr>
              <a:t>ng</a:t>
            </a:r>
            <a:r>
              <a:rPr sz="1950" spc="135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9C9C9B"/>
                </a:solidFill>
                <a:latin typeface="Verdana"/>
                <a:cs typeface="Verdana"/>
              </a:rPr>
              <a:t>stainless</a:t>
            </a:r>
            <a:r>
              <a:rPr sz="1950" spc="85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9C9C9B"/>
                </a:solidFill>
                <a:latin typeface="Verdana"/>
                <a:cs typeface="Verdana"/>
              </a:rPr>
              <a:t>steel</a:t>
            </a:r>
            <a:r>
              <a:rPr sz="1950" spc="55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spc="110" dirty="0">
                <a:solidFill>
                  <a:srgbClr val="9C9C9B"/>
                </a:solidFill>
                <a:latin typeface="Verdana"/>
                <a:cs typeface="Verdana"/>
              </a:rPr>
              <a:t>app</a:t>
            </a:r>
            <a:r>
              <a:rPr sz="1950" spc="110" dirty="0">
                <a:solidFill>
                  <a:srgbClr val="646464"/>
                </a:solidFill>
                <a:latin typeface="Verdana"/>
                <a:cs typeface="Verdana"/>
              </a:rPr>
              <a:t>l</a:t>
            </a:r>
            <a:r>
              <a:rPr sz="1950" spc="-480" dirty="0">
                <a:solidFill>
                  <a:srgbClr val="646464"/>
                </a:solidFill>
                <a:latin typeface="Verdana"/>
                <a:cs typeface="Verdana"/>
              </a:rPr>
              <a:t> </a:t>
            </a:r>
            <a:r>
              <a:rPr sz="1950" spc="60" dirty="0">
                <a:solidFill>
                  <a:srgbClr val="9C9C9B"/>
                </a:solidFill>
                <a:latin typeface="Verdana"/>
                <a:cs typeface="Verdana"/>
              </a:rPr>
              <a:t>ianc</a:t>
            </a:r>
            <a:r>
              <a:rPr sz="1950" spc="60" dirty="0">
                <a:solidFill>
                  <a:srgbClr val="ABABAB"/>
                </a:solidFill>
                <a:latin typeface="Verdana"/>
                <a:cs typeface="Verdana"/>
              </a:rPr>
              <a:t>e</a:t>
            </a:r>
            <a:r>
              <a:rPr sz="1950" spc="-405" dirty="0">
                <a:solidFill>
                  <a:srgbClr val="ABABAB"/>
                </a:solidFill>
                <a:latin typeface="Verdana"/>
                <a:cs typeface="Verdana"/>
              </a:rPr>
              <a:t> </a:t>
            </a:r>
            <a:r>
              <a:rPr sz="1950" spc="-170" dirty="0">
                <a:solidFill>
                  <a:srgbClr val="9C9C9B"/>
                </a:solidFill>
                <a:latin typeface="Verdana"/>
                <a:cs typeface="Verdana"/>
              </a:rPr>
              <a:t>s,</a:t>
            </a:r>
            <a:r>
              <a:rPr sz="1950" spc="-130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spc="105" dirty="0">
                <a:solidFill>
                  <a:srgbClr val="9C9C9B"/>
                </a:solidFill>
                <a:latin typeface="Verdana"/>
                <a:cs typeface="Verdana"/>
              </a:rPr>
              <a:t>gas</a:t>
            </a:r>
            <a:r>
              <a:rPr sz="1950" spc="50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spc="-10" dirty="0">
                <a:solidFill>
                  <a:srgbClr val="9C9C9B"/>
                </a:solidFill>
                <a:latin typeface="Verdana"/>
                <a:cs typeface="Verdana"/>
              </a:rPr>
              <a:t>stove, </a:t>
            </a:r>
            <a:r>
              <a:rPr sz="1950" spc="160" dirty="0">
                <a:solidFill>
                  <a:srgbClr val="9C9C9B"/>
                </a:solidFill>
                <a:latin typeface="Verdana"/>
                <a:cs typeface="Verdana"/>
              </a:rPr>
              <a:t>and</a:t>
            </a:r>
            <a:r>
              <a:rPr sz="1950" spc="-25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spc="125" dirty="0">
                <a:solidFill>
                  <a:srgbClr val="9C9C9B"/>
                </a:solidFill>
                <a:latin typeface="Verdana"/>
                <a:cs typeface="Verdana"/>
              </a:rPr>
              <a:t>a</a:t>
            </a:r>
            <a:r>
              <a:rPr sz="1950" spc="-120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spc="60" dirty="0">
                <a:solidFill>
                  <a:srgbClr val="9C9C9B"/>
                </a:solidFill>
                <a:latin typeface="Verdana"/>
                <a:cs typeface="Verdana"/>
              </a:rPr>
              <a:t>convenient</a:t>
            </a:r>
            <a:r>
              <a:rPr sz="1950" spc="125" dirty="0">
                <a:solidFill>
                  <a:srgbClr val="9C9C9B"/>
                </a:solidFill>
                <a:latin typeface="Verdana"/>
                <a:cs typeface="Verdana"/>
              </a:rPr>
              <a:t> </a:t>
            </a:r>
            <a:r>
              <a:rPr sz="1950" spc="-10" dirty="0">
                <a:solidFill>
                  <a:srgbClr val="9C9C9B"/>
                </a:solidFill>
                <a:latin typeface="Verdana"/>
                <a:cs typeface="Verdana"/>
              </a:rPr>
              <a:t>island.</a:t>
            </a:r>
            <a:endParaRPr sz="1950" dirty="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99100" y="18045048"/>
            <a:ext cx="1323340" cy="45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</a:tabLst>
            </a:pPr>
            <a:r>
              <a:rPr sz="2850" spc="-50" dirty="0">
                <a:solidFill>
                  <a:srgbClr val="4D4D4D"/>
                </a:solidFill>
                <a:latin typeface="Cambria"/>
                <a:cs typeface="Cambria"/>
              </a:rPr>
              <a:t>3</a:t>
            </a:r>
            <a:r>
              <a:rPr sz="2850" dirty="0">
                <a:solidFill>
                  <a:srgbClr val="4D4D4D"/>
                </a:solidFill>
                <a:latin typeface="Cambria"/>
                <a:cs typeface="Cambria"/>
              </a:rPr>
              <a:t>	</a:t>
            </a:r>
            <a:r>
              <a:rPr sz="2850" spc="235" dirty="0">
                <a:solidFill>
                  <a:srgbClr val="4D4D4D"/>
                </a:solidFill>
                <a:latin typeface="Cambria"/>
                <a:cs typeface="Cambria"/>
              </a:rPr>
              <a:t>BEDS</a:t>
            </a:r>
            <a:endParaRPr sz="2850">
              <a:latin typeface="Cambria"/>
              <a:cs typeface="Cambr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51800" y="17589372"/>
            <a:ext cx="269113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2400" algn="l"/>
              </a:tabLst>
            </a:pPr>
            <a:r>
              <a:rPr sz="6400" i="1" dirty="0">
                <a:solidFill>
                  <a:srgbClr val="6F8087"/>
                </a:solidFill>
                <a:latin typeface="Courier New"/>
                <a:cs typeface="Courier New"/>
              </a:rPr>
              <a:t>e</a:t>
            </a:r>
            <a:r>
              <a:rPr sz="6400" i="1" spc="-1705" dirty="0">
                <a:solidFill>
                  <a:srgbClr val="6F8087"/>
                </a:solidFill>
                <a:latin typeface="Courier New"/>
                <a:cs typeface="Courier New"/>
              </a:rPr>
              <a:t> </a:t>
            </a:r>
            <a:r>
              <a:rPr sz="2850" spc="-25" dirty="0">
                <a:solidFill>
                  <a:srgbClr val="515151"/>
                </a:solidFill>
                <a:latin typeface="Cambria"/>
                <a:cs typeface="Cambria"/>
              </a:rPr>
              <a:t>2.5</a:t>
            </a:r>
            <a:r>
              <a:rPr sz="2850" dirty="0">
                <a:solidFill>
                  <a:srgbClr val="515151"/>
                </a:solidFill>
                <a:latin typeface="Cambria"/>
                <a:cs typeface="Cambria"/>
              </a:rPr>
              <a:t>	</a:t>
            </a:r>
            <a:r>
              <a:rPr sz="2850" spc="229" dirty="0">
                <a:solidFill>
                  <a:srgbClr val="515151"/>
                </a:solidFill>
                <a:latin typeface="Cambria"/>
                <a:cs typeface="Cambria"/>
              </a:rPr>
              <a:t>BATHS</a:t>
            </a:r>
            <a:endParaRPr sz="2850">
              <a:latin typeface="Cambria"/>
              <a:cs typeface="Cambr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595100" y="18046700"/>
            <a:ext cx="2785110" cy="45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4080" algn="l"/>
                <a:tab pos="2336800" algn="l"/>
              </a:tabLst>
            </a:pPr>
            <a:r>
              <a:rPr sz="2850" spc="2995" dirty="0">
                <a:solidFill>
                  <a:srgbClr val="687880"/>
                </a:solidFill>
                <a:latin typeface="Cambria"/>
                <a:cs typeface="Cambria"/>
              </a:rPr>
              <a:t>�</a:t>
            </a:r>
            <a:r>
              <a:rPr sz="2850" dirty="0">
                <a:solidFill>
                  <a:srgbClr val="687880"/>
                </a:solidFill>
                <a:latin typeface="Cambria"/>
                <a:cs typeface="Cambria"/>
              </a:rPr>
              <a:t>	</a:t>
            </a:r>
            <a:r>
              <a:rPr sz="2850" spc="-60" dirty="0">
                <a:solidFill>
                  <a:srgbClr val="4E4E4E"/>
                </a:solidFill>
                <a:latin typeface="Cambria"/>
                <a:cs typeface="Cambria"/>
              </a:rPr>
              <a:t>1440</a:t>
            </a:r>
            <a:r>
              <a:rPr sz="2850" spc="5" dirty="0">
                <a:solidFill>
                  <a:srgbClr val="4E4E4E"/>
                </a:solidFill>
                <a:latin typeface="Cambria"/>
                <a:cs typeface="Cambria"/>
              </a:rPr>
              <a:t> </a:t>
            </a:r>
            <a:r>
              <a:rPr sz="2850" spc="130" dirty="0">
                <a:solidFill>
                  <a:srgbClr val="4E4E4E"/>
                </a:solidFill>
                <a:latin typeface="Cambria"/>
                <a:cs typeface="Cambria"/>
              </a:rPr>
              <a:t>SQ</a:t>
            </a:r>
            <a:r>
              <a:rPr sz="2850" dirty="0">
                <a:solidFill>
                  <a:srgbClr val="4E4E4E"/>
                </a:solidFill>
                <a:latin typeface="Cambria"/>
                <a:cs typeface="Cambria"/>
              </a:rPr>
              <a:t>	</a:t>
            </a:r>
            <a:r>
              <a:rPr sz="2850" spc="55" dirty="0">
                <a:solidFill>
                  <a:srgbClr val="4E4E4E"/>
                </a:solidFill>
                <a:latin typeface="Cambria"/>
                <a:cs typeface="Cambria"/>
              </a:rPr>
              <a:t>FT</a:t>
            </a:r>
            <a:endParaRPr sz="2850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6100" y="18059400"/>
            <a:ext cx="1813560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100"/>
              </a:spcBef>
            </a:pPr>
            <a:r>
              <a:rPr sz="3500" spc="-55" dirty="0">
                <a:solidFill>
                  <a:srgbClr val="0D0D0D"/>
                </a:solidFill>
                <a:latin typeface="Cambria"/>
                <a:cs typeface="Cambria"/>
              </a:rPr>
              <a:t>$370,000</a:t>
            </a:r>
            <a:endParaRPr sz="35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3600"/>
              </a:spcBef>
            </a:pPr>
            <a:r>
              <a:rPr sz="2300" b="1" spc="130" dirty="0">
                <a:solidFill>
                  <a:srgbClr val="B7CFDB"/>
                </a:solidFill>
                <a:latin typeface="Calibri"/>
                <a:cs typeface="Calibri"/>
              </a:rPr>
              <a:t>Luxe</a:t>
            </a:r>
            <a:r>
              <a:rPr sz="2300" b="1" spc="295" dirty="0">
                <a:solidFill>
                  <a:srgbClr val="B7CFDB"/>
                </a:solidFill>
                <a:latin typeface="Calibri"/>
                <a:cs typeface="Calibri"/>
              </a:rPr>
              <a:t> </a:t>
            </a:r>
            <a:r>
              <a:rPr sz="2300" b="1" spc="140" dirty="0">
                <a:solidFill>
                  <a:srgbClr val="B7CFDB"/>
                </a:solidFill>
                <a:latin typeface="Calibri"/>
                <a:cs typeface="Calibri"/>
              </a:rPr>
              <a:t>Living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700132" y="19075400"/>
            <a:ext cx="501916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Montserrat ExtraLight"/>
              </a:rPr>
              <a:t>www</a:t>
            </a:r>
            <a:r>
              <a:rPr sz="2400" spc="-36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Montserrat ExtraLight"/>
              </a:rPr>
              <a:t> </a:t>
            </a:r>
            <a:r>
              <a:rPr sz="2400" spc="19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Arial"/>
              </a:rPr>
              <a:t>.Iehefende</a:t>
            </a:r>
            <a:r>
              <a:rPr sz="2400" spc="19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Montserrat ExtraLight"/>
              </a:rPr>
              <a:t>r</a:t>
            </a:r>
            <a:r>
              <a:rPr sz="2400" spc="19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Arial"/>
              </a:rPr>
              <a:t>.ca</a:t>
            </a:r>
            <a:r>
              <a:rPr sz="2400" spc="-33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Arial"/>
              </a:rPr>
              <a:t> </a:t>
            </a:r>
            <a:r>
              <a:rPr sz="2400" spc="17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Arial"/>
              </a:rPr>
              <a:t>roIina</a:t>
            </a:r>
            <a:r>
              <a:rPr sz="2400" spc="-265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Arial"/>
              </a:rPr>
              <a:t> </a:t>
            </a:r>
            <a:r>
              <a:rPr sz="2400" spc="105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Arial"/>
              </a:rPr>
              <a:t>one.</a:t>
            </a:r>
            <a:r>
              <a:rPr sz="2400" spc="-325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Arial"/>
              </a:rPr>
              <a:t> </a:t>
            </a:r>
            <a:r>
              <a:rPr sz="2400" spc="235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Arial"/>
              </a:rPr>
              <a:t>com</a:t>
            </a:r>
            <a:endParaRPr sz="2400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  <a:cs typeface="Arial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5CB86D8-6E54-040A-EA3E-EE3E761A4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1"/>
          <a:stretch>
            <a:fillRect/>
          </a:stretch>
        </p:blipFill>
        <p:spPr>
          <a:xfrm>
            <a:off x="0" y="0"/>
            <a:ext cx="15265400" cy="906653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51E03FD-5BA4-6535-0E8E-02A9D6186157}"/>
              </a:ext>
            </a:extLst>
          </p:cNvPr>
          <p:cNvSpPr/>
          <p:nvPr/>
        </p:nvSpPr>
        <p:spPr>
          <a:xfrm>
            <a:off x="-254000" y="7904052"/>
            <a:ext cx="15773400" cy="1181860"/>
          </a:xfrm>
          <a:prstGeom prst="rect">
            <a:avLst/>
          </a:prstGeom>
          <a:solidFill>
            <a:srgbClr val="0A2E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789E8E-8F12-D3C8-AB0A-679CCD06E28E}"/>
              </a:ext>
            </a:extLst>
          </p:cNvPr>
          <p:cNvSpPr txBox="1"/>
          <p:nvPr/>
        </p:nvSpPr>
        <p:spPr>
          <a:xfrm>
            <a:off x="2187139" y="8100020"/>
            <a:ext cx="108911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OPEN HOUSE SATURDAY 12-2PM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0D05941-A606-100C-FC6D-C080FBEE3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t="681" r="19827" b="693"/>
          <a:stretch>
            <a:fillRect/>
          </a:stretch>
        </p:blipFill>
        <p:spPr>
          <a:xfrm>
            <a:off x="0" y="9315046"/>
            <a:ext cx="4937760" cy="492553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CA83657-B01F-3CBD-D114-EFD2DA0F1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2" r="27006"/>
          <a:stretch>
            <a:fillRect/>
          </a:stretch>
        </p:blipFill>
        <p:spPr>
          <a:xfrm>
            <a:off x="5163820" y="9315046"/>
            <a:ext cx="4937760" cy="492553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47C831C-BB1C-9164-701D-2C912E00F0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1" r="18867"/>
          <a:stretch>
            <a:fillRect/>
          </a:stretch>
        </p:blipFill>
        <p:spPr>
          <a:xfrm>
            <a:off x="10327640" y="9315046"/>
            <a:ext cx="4937760" cy="492553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4C1A8F7D-DE37-BE82-54EE-F038588C0193}"/>
              </a:ext>
            </a:extLst>
          </p:cNvPr>
          <p:cNvSpPr/>
          <p:nvPr/>
        </p:nvSpPr>
        <p:spPr>
          <a:xfrm>
            <a:off x="-254000" y="17595090"/>
            <a:ext cx="15773400" cy="1181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3B95652-84E2-BF53-7880-E9B46DC7F022}"/>
              </a:ext>
            </a:extLst>
          </p:cNvPr>
          <p:cNvSpPr txBox="1"/>
          <p:nvPr/>
        </p:nvSpPr>
        <p:spPr>
          <a:xfrm>
            <a:off x="352807" y="17963389"/>
            <a:ext cx="1579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dobe Garamond Pro Bold" panose="02020702060506020403" pitchFamily="18" charset="0"/>
              </a:rPr>
              <a:t>$370,000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D379395-CFB0-7D93-28C4-953EE57825B9}"/>
              </a:ext>
            </a:extLst>
          </p:cNvPr>
          <p:cNvSpPr txBox="1"/>
          <p:nvPr/>
        </p:nvSpPr>
        <p:spPr>
          <a:xfrm>
            <a:off x="12918136" y="17963389"/>
            <a:ext cx="1994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dobe Garamond Pro Bold" panose="02020702060506020403" pitchFamily="18" charset="0"/>
              </a:rPr>
              <a:t>1440 SQ FT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273D855-89CF-1496-202C-E8AD7715160F}"/>
              </a:ext>
            </a:extLst>
          </p:cNvPr>
          <p:cNvSpPr txBox="1"/>
          <p:nvPr/>
        </p:nvSpPr>
        <p:spPr>
          <a:xfrm>
            <a:off x="9080662" y="17963389"/>
            <a:ext cx="1890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dobe Garamond Pro Bold" panose="02020702060506020403" pitchFamily="18" charset="0"/>
              </a:rPr>
              <a:t>2.5 BATHS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8522D7A-EDF8-9376-1B71-EFE8BFF4E5E0}"/>
              </a:ext>
            </a:extLst>
          </p:cNvPr>
          <p:cNvSpPr txBox="1"/>
          <p:nvPr/>
        </p:nvSpPr>
        <p:spPr>
          <a:xfrm>
            <a:off x="4665420" y="17963389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dobe Garamond Pro Bold" panose="02020702060506020403" pitchFamily="18" charset="0"/>
              </a:rPr>
              <a:t>3 BEDS</a:t>
            </a:r>
          </a:p>
        </p:txBody>
      </p:sp>
      <p:pic>
        <p:nvPicPr>
          <p:cNvPr id="43" name="Graphic 42" descr="Sleep outline">
            <a:extLst>
              <a:ext uri="{FF2B5EF4-FFF2-40B4-BE49-F238E27FC236}">
                <a16:creationId xmlns:a16="http://schemas.microsoft.com/office/drawing/2014/main" id="{9E3F2A5E-8AF0-2CDC-B0A7-CF12517DDE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91434" y="17767799"/>
            <a:ext cx="914400" cy="914400"/>
          </a:xfrm>
          <a:prstGeom prst="rect">
            <a:avLst/>
          </a:prstGeom>
        </p:spPr>
      </p:pic>
      <p:pic>
        <p:nvPicPr>
          <p:cNvPr id="45" name="Graphic 44" descr="Bathtub outline">
            <a:extLst>
              <a:ext uri="{FF2B5EF4-FFF2-40B4-BE49-F238E27FC236}">
                <a16:creationId xmlns:a16="http://schemas.microsoft.com/office/drawing/2014/main" id="{8E3A822C-98B1-C9F0-BCAD-7F35463D58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69685" y="17767799"/>
            <a:ext cx="914400" cy="914400"/>
          </a:xfrm>
          <a:prstGeom prst="rect">
            <a:avLst/>
          </a:prstGeom>
        </p:spPr>
      </p:pic>
      <p:pic>
        <p:nvPicPr>
          <p:cNvPr id="47" name="Graphic 46" descr="Triangle Ruler outline">
            <a:extLst>
              <a:ext uri="{FF2B5EF4-FFF2-40B4-BE49-F238E27FC236}">
                <a16:creationId xmlns:a16="http://schemas.microsoft.com/office/drawing/2014/main" id="{39513BE0-A219-8E18-4DA7-613A290B09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034851" y="17767799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151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Adobe Garamond Pro Bold</vt:lpstr>
      <vt:lpstr>Arial</vt:lpstr>
      <vt:lpstr>Calibri</vt:lpstr>
      <vt:lpstr>Cambria</vt:lpstr>
      <vt:lpstr>Century Gothic</vt:lpstr>
      <vt:lpstr>Courier New</vt:lpstr>
      <vt:lpstr>Gill Sans MT</vt:lpstr>
      <vt:lpstr>Haettenschweiler</vt:lpstr>
      <vt:lpstr>Times New Roman</vt:lpstr>
      <vt:lpstr>Verdana</vt:lpstr>
      <vt:lpstr>Office Theme</vt:lpstr>
      <vt:lpstr>'■•■••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A. Thomas Price</cp:lastModifiedBy>
  <cp:revision>3</cp:revision>
  <dcterms:created xsi:type="dcterms:W3CDTF">2025-07-10T16:10:39Z</dcterms:created>
  <dcterms:modified xsi:type="dcterms:W3CDTF">2025-07-10T16:28:52Z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2025-06-10T00:00:00Z</vt:filetime>
  </property>
  <property fmtid="{D5CDD505-2E9C-101B-9397-08002B2CF9AE}" pid="3" name="Creator">
    <vt:lpwstr>Adobe Acrobat 25.1</vt:lpwstr>
  </property>
  <property fmtid="{D5CDD505-2E9C-101B-9397-08002B2CF9AE}" pid="4" name="LastSaved">
    <vt:filetime>2025-07-10T00:00:00Z</vt:filetime>
  </property>
  <property fmtid="{D5CDD505-2E9C-101B-9397-08002B2CF9AE}" pid="5" name="Producer">
    <vt:lpwstr>Adobe Acrobat 25.1 Image Conversion Plug-in</vt:lpwstr>
  </property>
</Properties>
</file>