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40375" rtl="0" eaLnBrk="1" latinLnBrk="0" hangingPunct="1">
      <a:defRPr sz="1846" kern="1200">
        <a:solidFill>
          <a:schemeClr val="tx1"/>
        </a:solidFill>
        <a:latin typeface="+mn-lt"/>
        <a:ea typeface="+mn-ea"/>
        <a:cs typeface="+mn-cs"/>
      </a:defRPr>
    </a:lvl1pPr>
    <a:lvl2pPr marL="470187" algn="l" defTabSz="940375" rtl="0" eaLnBrk="1" latinLnBrk="0" hangingPunct="1">
      <a:defRPr sz="1846" kern="1200">
        <a:solidFill>
          <a:schemeClr val="tx1"/>
        </a:solidFill>
        <a:latin typeface="+mn-lt"/>
        <a:ea typeface="+mn-ea"/>
        <a:cs typeface="+mn-cs"/>
      </a:defRPr>
    </a:lvl2pPr>
    <a:lvl3pPr marL="940375" algn="l" defTabSz="940375" rtl="0" eaLnBrk="1" latinLnBrk="0" hangingPunct="1">
      <a:defRPr sz="1846" kern="1200">
        <a:solidFill>
          <a:schemeClr val="tx1"/>
        </a:solidFill>
        <a:latin typeface="+mn-lt"/>
        <a:ea typeface="+mn-ea"/>
        <a:cs typeface="+mn-cs"/>
      </a:defRPr>
    </a:lvl3pPr>
    <a:lvl4pPr marL="1410563" algn="l" defTabSz="940375" rtl="0" eaLnBrk="1" latinLnBrk="0" hangingPunct="1">
      <a:defRPr sz="1846" kern="1200">
        <a:solidFill>
          <a:schemeClr val="tx1"/>
        </a:solidFill>
        <a:latin typeface="+mn-lt"/>
        <a:ea typeface="+mn-ea"/>
        <a:cs typeface="+mn-cs"/>
      </a:defRPr>
    </a:lvl4pPr>
    <a:lvl5pPr marL="1880750" algn="l" defTabSz="940375" rtl="0" eaLnBrk="1" latinLnBrk="0" hangingPunct="1">
      <a:defRPr sz="1846" kern="1200">
        <a:solidFill>
          <a:schemeClr val="tx1"/>
        </a:solidFill>
        <a:latin typeface="+mn-lt"/>
        <a:ea typeface="+mn-ea"/>
        <a:cs typeface="+mn-cs"/>
      </a:defRPr>
    </a:lvl5pPr>
    <a:lvl6pPr marL="2350937" algn="l" defTabSz="940375" rtl="0" eaLnBrk="1" latinLnBrk="0" hangingPunct="1">
      <a:defRPr sz="1846" kern="1200">
        <a:solidFill>
          <a:schemeClr val="tx1"/>
        </a:solidFill>
        <a:latin typeface="+mn-lt"/>
        <a:ea typeface="+mn-ea"/>
        <a:cs typeface="+mn-cs"/>
      </a:defRPr>
    </a:lvl6pPr>
    <a:lvl7pPr marL="2821125" algn="l" defTabSz="940375" rtl="0" eaLnBrk="1" latinLnBrk="0" hangingPunct="1">
      <a:defRPr sz="1846" kern="1200">
        <a:solidFill>
          <a:schemeClr val="tx1"/>
        </a:solidFill>
        <a:latin typeface="+mn-lt"/>
        <a:ea typeface="+mn-ea"/>
        <a:cs typeface="+mn-cs"/>
      </a:defRPr>
    </a:lvl7pPr>
    <a:lvl8pPr marL="3291313" algn="l" defTabSz="940375" rtl="0" eaLnBrk="1" latinLnBrk="0" hangingPunct="1">
      <a:defRPr sz="1846" kern="1200">
        <a:solidFill>
          <a:schemeClr val="tx1"/>
        </a:solidFill>
        <a:latin typeface="+mn-lt"/>
        <a:ea typeface="+mn-ea"/>
        <a:cs typeface="+mn-cs"/>
      </a:defRPr>
    </a:lvl8pPr>
    <a:lvl9pPr marL="3761500" algn="l" defTabSz="940375" rtl="0" eaLnBrk="1" latinLnBrk="0" hangingPunct="1">
      <a:defRPr sz="18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2994" y="120"/>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5"/>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5"/>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5875867"/>
            <a:ext cx="6217920" cy="181610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577850" y="3875618"/>
            <a:ext cx="6217920" cy="2000249"/>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2046817"/>
            <a:ext cx="3232151" cy="853016"/>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65760" y="2899833"/>
            <a:ext cx="3232151" cy="5268384"/>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19" cy="853016"/>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716021" y="2899833"/>
            <a:ext cx="3233419" cy="5268384"/>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0" cy="154940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2860041" y="364067"/>
            <a:ext cx="4089400" cy="7804151"/>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7"/>
            <a:ext cx="2406650" cy="6254751"/>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1" y="6400801"/>
            <a:ext cx="4389120" cy="755651"/>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433831" y="817033"/>
            <a:ext cx="4389120" cy="548640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433831" y="7156452"/>
            <a:ext cx="4389120" cy="1073149"/>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4"/>
            <a:ext cx="1706880" cy="486833"/>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10/4/2024</a:t>
            </a:fld>
            <a:endParaRPr lang="en-US"/>
          </a:p>
        </p:txBody>
      </p:sp>
      <p:sp>
        <p:nvSpPr>
          <p:cNvPr id="5" name="Footer Placeholder 4"/>
          <p:cNvSpPr>
            <a:spLocks noGrp="1"/>
          </p:cNvSpPr>
          <p:nvPr>
            <p:ph type="ftr" sz="quarter" idx="3"/>
          </p:nvPr>
        </p:nvSpPr>
        <p:spPr>
          <a:xfrm>
            <a:off x="2499360" y="8475134"/>
            <a:ext cx="2316480" cy="486833"/>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4"/>
            <a:ext cx="1706880" cy="486833"/>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zillow.com/homedetails/55-Barre-St-B-Charleston-SC-29401/2084214495_zpid/" TargetMode="External"/><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24532" y="457989"/>
            <a:ext cx="3633067" cy="2422044"/>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112931"/>
            <a:ext cx="7315200" cy="584775"/>
          </a:xfrm>
          <a:prstGeom prst="rect">
            <a:avLst/>
          </a:prstGeom>
        </p:spPr>
        <p:txBody>
          <a:bodyPr wrap="square" anchor="t">
            <a:spAutoFit/>
          </a:bodyPr>
          <a:lstStyle/>
          <a:p>
            <a:pPr algn="ctr"/>
            <a:r>
              <a:rPr lang="en-US" sz="3200" b="0" i="0" dirty="0">
                <a:solidFill>
                  <a:srgbClr val="000000"/>
                </a:solidFill>
                <a:effectLst/>
                <a:latin typeface="Gabriola" panose="04040605051002020D02" pitchFamily="82" charset="0"/>
              </a:rPr>
              <a:t>Open House Sunday 12- 2</a:t>
            </a:r>
          </a:p>
        </p:txBody>
      </p:sp>
      <p:sp>
        <p:nvSpPr>
          <p:cNvPr id="2" name="Title 1"/>
          <p:cNvSpPr>
            <a:spLocks noGrp="1"/>
          </p:cNvSpPr>
          <p:nvPr>
            <p:ph type="ctrTitle"/>
          </p:nvPr>
        </p:nvSpPr>
        <p:spPr>
          <a:xfrm>
            <a:off x="-1" y="2908286"/>
            <a:ext cx="7300435" cy="607890"/>
          </a:xfrm>
        </p:spPr>
        <p:txBody>
          <a:bodyPr anchor="ctr">
            <a:noAutofit/>
          </a:bodyPr>
          <a:lstStyle/>
          <a:p>
            <a:r>
              <a:rPr lang="nb-NO" sz="1800" b="1" dirty="0">
                <a:ln w="3175">
                  <a:noFill/>
                </a:ln>
                <a:latin typeface="Georgia" panose="02040502050405020303" pitchFamily="18" charset="0"/>
                <a:cs typeface="Microsoft Sans Serif" panose="020B0604020202020204" pitchFamily="34" charset="0"/>
              </a:rPr>
              <a:t>55 Barre Street B</a:t>
            </a:r>
            <a:br>
              <a:rPr lang="en-US" sz="1800" b="1" dirty="0">
                <a:ln w="3175">
                  <a:noFill/>
                </a:ln>
                <a:latin typeface="Georgia" panose="02040502050405020303" pitchFamily="18" charset="0"/>
                <a:cs typeface="Microsoft Sans Serif" panose="020B0604020202020204" pitchFamily="34" charset="0"/>
              </a:rPr>
            </a:br>
            <a:r>
              <a:rPr lang="en-US" sz="1400" b="1" dirty="0">
                <a:ln w="3175">
                  <a:noFill/>
                </a:ln>
                <a:latin typeface="Georgia" panose="02040502050405020303" pitchFamily="18" charset="0"/>
                <a:cs typeface="Microsoft Sans Serif" panose="020B0604020202020204" pitchFamily="34" charset="0"/>
              </a:rPr>
              <a:t>Harleston Village | Charleston, SC 29401 | MLS# 24022811 | $2,190,000</a:t>
            </a:r>
            <a:endParaRPr lang="en-US" sz="1400" dirty="0">
              <a:ln w="3175">
                <a:noFill/>
              </a:ln>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2" y="3628413"/>
            <a:ext cx="7315202" cy="3464701"/>
          </a:xfrm>
        </p:spPr>
        <p:txBody>
          <a:bodyPr numCol="1" anchor="ctr">
            <a:noAutofit/>
          </a:bodyPr>
          <a:lstStyle/>
          <a:p>
            <a:r>
              <a:rPr lang="en-US" sz="1050" dirty="0">
                <a:solidFill>
                  <a:schemeClr val="tx1">
                    <a:lumMod val="50000"/>
                    <a:lumOff val="50000"/>
                  </a:schemeClr>
                </a:solidFill>
                <a:latin typeface="Georgia" panose="02040502050405020303" pitchFamily="18" charset="0"/>
                <a:cs typeface="Microsoft Sans Serif" panose="020B0604020202020204" pitchFamily="34" charset="0"/>
              </a:rPr>
              <a:t>OFFERED FULLY FURNISHED. Stunning and stylishly furnished condo (in two-unit building) with sleek, high-end design in beautiful Halsey Park -- near the Ashley River and south of Calhoun St. Designed and built by renowned architect, Beau </a:t>
            </a:r>
            <a:r>
              <a:rPr lang="en-US" sz="1050" dirty="0" err="1">
                <a:solidFill>
                  <a:schemeClr val="tx1">
                    <a:lumMod val="50000"/>
                    <a:lumOff val="50000"/>
                  </a:schemeClr>
                </a:solidFill>
                <a:latin typeface="Georgia" panose="02040502050405020303" pitchFamily="18" charset="0"/>
                <a:cs typeface="Microsoft Sans Serif" panose="020B0604020202020204" pitchFamily="34" charset="0"/>
              </a:rPr>
              <a:t>Clowney</a:t>
            </a:r>
            <a:r>
              <a:rPr lang="en-US" sz="1050" dirty="0">
                <a:solidFill>
                  <a:schemeClr val="tx1">
                    <a:lumMod val="50000"/>
                    <a:lumOff val="50000"/>
                  </a:schemeClr>
                </a:solidFill>
                <a:latin typeface="Georgia" panose="02040502050405020303" pitchFamily="18" charset="0"/>
                <a:cs typeface="Microsoft Sans Serif" panose="020B0604020202020204" pitchFamily="34" charset="0"/>
              </a:rPr>
              <a:t>, and Bennett </a:t>
            </a:r>
            <a:r>
              <a:rPr lang="en-US" sz="1050" dirty="0" err="1">
                <a:solidFill>
                  <a:schemeClr val="tx1">
                    <a:lumMod val="50000"/>
                    <a:lumOff val="50000"/>
                  </a:schemeClr>
                </a:solidFill>
                <a:latin typeface="Georgia" panose="02040502050405020303" pitchFamily="18" charset="0"/>
                <a:cs typeface="Microsoft Sans Serif" panose="020B0604020202020204" pitchFamily="34" charset="0"/>
              </a:rPr>
              <a:t>Hofford</a:t>
            </a:r>
            <a:r>
              <a:rPr lang="en-US" sz="1050" dirty="0">
                <a:solidFill>
                  <a:schemeClr val="tx1">
                    <a:lumMod val="50000"/>
                    <a:lumOff val="50000"/>
                  </a:schemeClr>
                </a:solidFill>
                <a:latin typeface="Georgia" panose="02040502050405020303" pitchFamily="18" charset="0"/>
                <a:cs typeface="Microsoft Sans Serif" panose="020B0604020202020204" pitchFamily="34" charset="0"/>
              </a:rPr>
              <a:t> Construction respectively. Enter from the ground level and take stairs or elevator to the main floor of the home. Upon entry, you'll notice walls of windows that provide for an abundance of natural light and picturesque Lowcountry views. The home features beautiful hardwood floors that carry on throughout the home (except in the baths, which have tile flooring) as well as custom lighting and plumbing fixtures and custom cabinetry throughout. Central to the family room is a gas fireplace with stone surround and hearth.</a:t>
            </a:r>
          </a:p>
          <a:p>
            <a:endParaRPr lang="en-US" sz="1050" dirty="0">
              <a:solidFill>
                <a:schemeClr val="tx1">
                  <a:lumMod val="50000"/>
                  <a:lumOff val="50000"/>
                </a:schemeClr>
              </a:solidFill>
              <a:latin typeface="Georgia" panose="02040502050405020303" pitchFamily="18" charset="0"/>
              <a:cs typeface="Microsoft Sans Serif" panose="020B0604020202020204" pitchFamily="34" charset="0"/>
            </a:endParaRPr>
          </a:p>
          <a:p>
            <a:r>
              <a:rPr lang="en-US" sz="1050" dirty="0">
                <a:solidFill>
                  <a:schemeClr val="tx1">
                    <a:lumMod val="50000"/>
                    <a:lumOff val="50000"/>
                  </a:schemeClr>
                </a:solidFill>
                <a:latin typeface="Georgia" panose="02040502050405020303" pitchFamily="18" charset="0"/>
                <a:cs typeface="Microsoft Sans Serif" panose="020B0604020202020204" pitchFamily="34" charset="0"/>
              </a:rPr>
              <a:t>French doors on two walls access the wrap around piazza. The family room is open to the kitchen and its adjacent dining area. The kitchen features high end cabinetry; Quartz countertops; an island with ample seating; and high end appliances, including a Wolf range and paneled Sub-Zero refrigerator. Beyond the kitchen is a multi-functional Butler's pantry that includes an abundance of cabinet storage space, a wet bar, beverage refrigerator, and built-in desk. The primary bedroom features a vaulted ceiling and accesses a small private porch with views of the lake. The primary bathroom has a double-sink vanity, soaking tub with wainscoting surround, and separate shower with tile surround and flooring. The hallway to the 2nd bedroom has a bank of built-in cabinets for plenty of storage space. The 2nd full bathroom is shared among guests. The private, sunlit 3rd bedroom and </a:t>
            </a:r>
            <a:r>
              <a:rPr lang="en-US" sz="1050" dirty="0" err="1">
                <a:solidFill>
                  <a:schemeClr val="tx1">
                    <a:lumMod val="50000"/>
                    <a:lumOff val="50000"/>
                  </a:schemeClr>
                </a:solidFill>
                <a:latin typeface="Georgia" panose="02040502050405020303" pitchFamily="18" charset="0"/>
                <a:cs typeface="Microsoft Sans Serif" panose="020B0604020202020204" pitchFamily="34" charset="0"/>
              </a:rPr>
              <a:t>en</a:t>
            </a:r>
            <a:r>
              <a:rPr lang="en-US" sz="1050" dirty="0">
                <a:solidFill>
                  <a:schemeClr val="tx1">
                    <a:lumMod val="50000"/>
                    <a:lumOff val="50000"/>
                  </a:schemeClr>
                </a:solidFill>
                <a:latin typeface="Georgia" panose="02040502050405020303" pitchFamily="18" charset="0"/>
                <a:cs typeface="Microsoft Sans Serif" panose="020B0604020202020204" pitchFamily="34" charset="0"/>
              </a:rPr>
              <a:t> suite bath are upstairs and feature views of the marsh and the Ashley River. Custom Sonos sound system and security system convey.</a:t>
            </a:r>
          </a:p>
          <a:p>
            <a:endParaRPr lang="en-US" sz="1050" dirty="0">
              <a:solidFill>
                <a:schemeClr val="tx1">
                  <a:lumMod val="50000"/>
                  <a:lumOff val="50000"/>
                </a:schemeClr>
              </a:solidFill>
              <a:latin typeface="Georgia" panose="02040502050405020303" pitchFamily="18" charset="0"/>
              <a:cs typeface="Microsoft Sans Serif" panose="020B0604020202020204" pitchFamily="34" charset="0"/>
            </a:endParaRPr>
          </a:p>
          <a:p>
            <a:r>
              <a:rPr lang="en-US" sz="1050" dirty="0">
                <a:solidFill>
                  <a:schemeClr val="tx1">
                    <a:lumMod val="50000"/>
                    <a:lumOff val="50000"/>
                  </a:schemeClr>
                </a:solidFill>
                <a:latin typeface="Georgia" panose="02040502050405020303" pitchFamily="18" charset="0"/>
                <a:cs typeface="Microsoft Sans Serif" panose="020B0604020202020204" pitchFamily="34" charset="0"/>
              </a:rPr>
              <a:t>Just blocks from the Ashley River, the city marina, Colonial Lake, several parks, Medical University of South Carolina, and many downtown shops and restaurants. Very special property!</a:t>
            </a:r>
          </a:p>
        </p:txBody>
      </p:sp>
      <p:sp>
        <p:nvSpPr>
          <p:cNvPr id="10" name="Down Ribbon 9"/>
          <p:cNvSpPr/>
          <p:nvPr/>
        </p:nvSpPr>
        <p:spPr>
          <a:xfrm>
            <a:off x="-114301" y="-838200"/>
            <a:ext cx="7551419" cy="607889"/>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i="1" dirty="0">
                <a:solidFill>
                  <a:schemeClr val="tx1"/>
                </a:solidFill>
                <a:latin typeface="Gabriola" panose="04040605051002020D02" pitchFamily="82" charset="0"/>
              </a:rPr>
              <a:t>Darrell Creek Elevated Home With Elevator &amp; Salt Pool</a:t>
            </a:r>
          </a:p>
        </p:txBody>
      </p:sp>
      <p:sp>
        <p:nvSpPr>
          <p:cNvPr id="20" name="Rectangle 19"/>
          <p:cNvSpPr/>
          <p:nvPr/>
        </p:nvSpPr>
        <p:spPr>
          <a:xfrm>
            <a:off x="726160" y="8897779"/>
            <a:ext cx="5867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Preferred Group | 1400-G Palm Blvd | Isle Of Palms, SC 29451</a:t>
            </a:r>
          </a:p>
        </p:txBody>
      </p:sp>
      <p:sp>
        <p:nvSpPr>
          <p:cNvPr id="21" name="Rectangle 20"/>
          <p:cNvSpPr/>
          <p:nvPr/>
        </p:nvSpPr>
        <p:spPr>
          <a:xfrm>
            <a:off x="-2" y="8361401"/>
            <a:ext cx="7315201" cy="553998"/>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Andrea Rogers</a:t>
            </a:r>
          </a:p>
          <a:p>
            <a:pPr algn="ctr"/>
            <a:r>
              <a:rPr lang="en-US" sz="1400" dirty="0">
                <a:latin typeface="Georgia" panose="02040502050405020303" pitchFamily="18" charset="0"/>
              </a:rPr>
              <a:t>(843) 532-3010 | andrearogers1@gmail.com | www.andrearogersrealtor.com</a:t>
            </a:r>
            <a:endParaRPr lang="en-US" sz="1400" dirty="0">
              <a:latin typeface="Georgia" panose="02040502050405020303" pitchFamily="18" charset="0"/>
              <a:cs typeface="Microsoft Sans Serif" panose="020B0604020202020204" pitchFamily="34" charset="0"/>
            </a:endParaRPr>
          </a:p>
        </p:txBody>
      </p:sp>
      <p:pic>
        <p:nvPicPr>
          <p:cNvPr id="7" name="Picture 6">
            <a:extLst>
              <a:ext uri="{FF2B5EF4-FFF2-40B4-BE49-F238E27FC236}">
                <a16:creationId xmlns:a16="http://schemas.microsoft.com/office/drawing/2014/main" id="{47FCEB88-EAC6-7E4A-0BC6-B5FCDD8DA7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76800" y="582583"/>
            <a:ext cx="1828800" cy="1213104"/>
          </a:xfrm>
          <a:prstGeom prst="rect">
            <a:avLst/>
          </a:prstGeom>
          <a:ln w="12700">
            <a:solidFill>
              <a:schemeClr val="bg1"/>
            </a:solidFill>
          </a:ln>
        </p:spPr>
      </p:pic>
      <p:pic>
        <p:nvPicPr>
          <p:cNvPr id="11" name="Picture 10">
            <a:extLst>
              <a:ext uri="{FF2B5EF4-FFF2-40B4-BE49-F238E27FC236}">
                <a16:creationId xmlns:a16="http://schemas.microsoft.com/office/drawing/2014/main" id="{BCA42E15-D4BC-28C4-E9AD-CFD1847D771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78338" y="1795687"/>
            <a:ext cx="1828800" cy="1213104"/>
          </a:xfrm>
          <a:prstGeom prst="rect">
            <a:avLst/>
          </a:prstGeom>
          <a:ln w="12700">
            <a:solidFill>
              <a:schemeClr val="bg1"/>
            </a:solidFill>
          </a:ln>
        </p:spPr>
      </p:pic>
      <p:pic>
        <p:nvPicPr>
          <p:cNvPr id="6" name="Picture 2">
            <a:extLst>
              <a:ext uri="{FF2B5EF4-FFF2-40B4-BE49-F238E27FC236}">
                <a16:creationId xmlns:a16="http://schemas.microsoft.com/office/drawing/2014/main" id="{AB757C93-CBA0-4D8C-3A86-A9EF6FFC329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3684496" y="460747"/>
            <a:ext cx="3628338" cy="2416529"/>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9" name="Subtitle 2">
            <a:extLst>
              <a:ext uri="{FF2B5EF4-FFF2-40B4-BE49-F238E27FC236}">
                <a16:creationId xmlns:a16="http://schemas.microsoft.com/office/drawing/2014/main" id="{0A5580BD-430C-37E7-8E12-B4CD36C8258C}"/>
              </a:ext>
            </a:extLst>
          </p:cNvPr>
          <p:cNvSpPr txBox="1">
            <a:spLocks/>
          </p:cNvSpPr>
          <p:nvPr/>
        </p:nvSpPr>
        <p:spPr>
          <a:xfrm>
            <a:off x="1864840" y="7205351"/>
            <a:ext cx="3639312" cy="215914"/>
          </a:xfrm>
          <a:prstGeom prst="rect">
            <a:avLst/>
          </a:prstGeom>
        </p:spPr>
        <p:txBody>
          <a:bodyPr vert="horz" lIns="101882" tIns="50941" rIns="101882" bIns="50941" rtlCol="0" anchor="ctr">
            <a:noAutofit/>
          </a:bodyPr>
          <a:lstStyle>
            <a:lvl1pPr marL="0" indent="0" algn="ctr" defTabSz="1018824" rtl="0" eaLnBrk="1" latinLnBrk="0" hangingPunct="1">
              <a:spcBef>
                <a:spcPct val="20000"/>
              </a:spcBef>
              <a:buFont typeface="Arial" pitchFamily="34" charset="0"/>
              <a:buNone/>
              <a:defRPr sz="3600" kern="1200">
                <a:solidFill>
                  <a:schemeClr val="tx1">
                    <a:tint val="75000"/>
                  </a:schemeClr>
                </a:solidFill>
                <a:latin typeface="+mn-lt"/>
                <a:ea typeface="+mn-ea"/>
                <a:cs typeface="+mn-cs"/>
              </a:defRPr>
            </a:lvl1pPr>
            <a:lvl2pPr marL="509412" indent="0" algn="ctr" defTabSz="1018824" rtl="0" eaLnBrk="1" latinLnBrk="0" hangingPunct="1">
              <a:spcBef>
                <a:spcPct val="20000"/>
              </a:spcBef>
              <a:buFont typeface="Arial" pitchFamily="34" charset="0"/>
              <a:buNone/>
              <a:defRPr sz="3100" kern="1200">
                <a:solidFill>
                  <a:schemeClr val="tx1">
                    <a:tint val="75000"/>
                  </a:schemeClr>
                </a:solidFill>
                <a:latin typeface="+mn-lt"/>
                <a:ea typeface="+mn-ea"/>
                <a:cs typeface="+mn-cs"/>
              </a:defRPr>
            </a:lvl2pPr>
            <a:lvl3pPr marL="1018824" indent="0" algn="ctr" defTabSz="101882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3pPr>
            <a:lvl4pPr marL="1528237"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4pPr>
            <a:lvl5pPr marL="2037649"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5pPr>
            <a:lvl6pPr marL="2547061"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6pPr>
            <a:lvl7pPr marL="3056473"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7pPr>
            <a:lvl8pPr marL="3565886"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8pPr>
            <a:lvl9pPr marL="4075298"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9pPr>
          </a:lstStyle>
          <a:p>
            <a:r>
              <a:rPr lang="en-US" sz="900" b="1" i="1" dirty="0">
                <a:solidFill>
                  <a:schemeClr val="accent1"/>
                </a:solidFill>
                <a:latin typeface="Georgia" panose="02040502050405020303" pitchFamily="18" charset="0"/>
                <a:cs typeface="Microsoft Sans Serif" panose="020B0604020202020204" pitchFamily="34" charset="0"/>
                <a:hlinkClick r:id="rId6"/>
              </a:rPr>
              <a:t>Check out the listing for more details and photos!</a:t>
            </a:r>
            <a:endParaRPr lang="en-US" sz="900" b="1" i="1" dirty="0">
              <a:solidFill>
                <a:schemeClr val="accent1"/>
              </a:solidFill>
              <a:latin typeface="Georgia" panose="02040502050405020303" pitchFamily="18" charset="0"/>
              <a:cs typeface="Microsoft Sans Serif" panose="020B0604020202020204" pitchFamily="34" charset="0"/>
            </a:endParaRPr>
          </a:p>
        </p:txBody>
      </p:sp>
      <p:pic>
        <p:nvPicPr>
          <p:cNvPr id="5" name="Picture 4">
            <a:extLst>
              <a:ext uri="{FF2B5EF4-FFF2-40B4-BE49-F238E27FC236}">
                <a16:creationId xmlns:a16="http://schemas.microsoft.com/office/drawing/2014/main" id="{06706907-D1C2-453C-28E6-D7D19130ADE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450592" y="7533759"/>
            <a:ext cx="1188720" cy="792479"/>
          </a:xfrm>
          <a:prstGeom prst="rect">
            <a:avLst/>
          </a:prstGeom>
          <a:ln w="12700">
            <a:noFill/>
          </a:ln>
        </p:spPr>
      </p:pic>
      <p:pic>
        <p:nvPicPr>
          <p:cNvPr id="13" name="Picture 12">
            <a:extLst>
              <a:ext uri="{FF2B5EF4-FFF2-40B4-BE49-F238E27FC236}">
                <a16:creationId xmlns:a16="http://schemas.microsoft.com/office/drawing/2014/main" id="{5F9915FE-ADB6-4EA6-7B26-DC67699FDB5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225296" y="7533501"/>
            <a:ext cx="1188720" cy="792479"/>
          </a:xfrm>
          <a:prstGeom prst="rect">
            <a:avLst/>
          </a:prstGeom>
          <a:ln w="12700">
            <a:noFill/>
          </a:ln>
        </p:spPr>
      </p:pic>
      <p:pic>
        <p:nvPicPr>
          <p:cNvPr id="15" name="Picture 14">
            <a:extLst>
              <a:ext uri="{FF2B5EF4-FFF2-40B4-BE49-F238E27FC236}">
                <a16:creationId xmlns:a16="http://schemas.microsoft.com/office/drawing/2014/main" id="{C93028B1-4D67-3C2C-5CB4-7A83E2D4E04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901184" y="7533759"/>
            <a:ext cx="1188720" cy="792479"/>
          </a:xfrm>
          <a:prstGeom prst="rect">
            <a:avLst/>
          </a:prstGeom>
          <a:ln w="12700">
            <a:noFill/>
          </a:ln>
        </p:spPr>
      </p:pic>
      <p:pic>
        <p:nvPicPr>
          <p:cNvPr id="4" name="Picture 3">
            <a:extLst>
              <a:ext uri="{FF2B5EF4-FFF2-40B4-BE49-F238E27FC236}">
                <a16:creationId xmlns:a16="http://schemas.microsoft.com/office/drawing/2014/main" id="{057381F4-343E-72CE-4538-2FC071014DD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6126480" y="7533888"/>
            <a:ext cx="1188720" cy="791706"/>
          </a:xfrm>
          <a:prstGeom prst="rect">
            <a:avLst/>
          </a:prstGeom>
          <a:ln w="12700">
            <a:noFill/>
          </a:ln>
        </p:spPr>
      </p:pic>
      <p:pic>
        <p:nvPicPr>
          <p:cNvPr id="12" name="Picture 11">
            <a:extLst>
              <a:ext uri="{FF2B5EF4-FFF2-40B4-BE49-F238E27FC236}">
                <a16:creationId xmlns:a16="http://schemas.microsoft.com/office/drawing/2014/main" id="{9B13193D-CA94-A313-8DBC-03CFFC331A6D}"/>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3675888" y="7533759"/>
            <a:ext cx="1188720" cy="792479"/>
          </a:xfrm>
          <a:prstGeom prst="rect">
            <a:avLst/>
          </a:prstGeom>
          <a:ln w="12700">
            <a:noFill/>
          </a:ln>
        </p:spPr>
      </p:pic>
      <p:pic>
        <p:nvPicPr>
          <p:cNvPr id="16" name="Picture 2">
            <a:extLst>
              <a:ext uri="{FF2B5EF4-FFF2-40B4-BE49-F238E27FC236}">
                <a16:creationId xmlns:a16="http://schemas.microsoft.com/office/drawing/2014/main" id="{9FE98367-3A21-A4D9-D924-0395946A1DC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0" y="7533759"/>
            <a:ext cx="1188720" cy="792479"/>
          </a:xfrm>
          <a:prstGeom prst="rect">
            <a:avLst/>
          </a:prstGeom>
          <a:ln>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TotalTime>
  <Words>433</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Gabriola</vt:lpstr>
      <vt:lpstr>Georgia</vt:lpstr>
      <vt:lpstr>Office Theme</vt:lpstr>
      <vt:lpstr>55 Barre Street B Harleston Village | Charleston, SC 29401 | MLS# 24022811 | $2,190,000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68</cp:revision>
  <dcterms:created xsi:type="dcterms:W3CDTF">2006-08-16T00:00:00Z</dcterms:created>
  <dcterms:modified xsi:type="dcterms:W3CDTF">2024-10-04T14:35:57Z</dcterms:modified>
</cp:coreProperties>
</file>