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59" d="100"/>
          <a:sy n="59" d="100"/>
        </p:scale>
        <p:origin x="2338"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6/8/2021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18" Type="http://schemas.openxmlformats.org/officeDocument/2006/relationships/image" Target="../media/image16.jpeg"/><Relationship Id="rId3" Type="http://schemas.microsoft.com/office/2007/relationships/hdphoto" Target="../media/hdphoto1.wdp"/><Relationship Id="rId7" Type="http://schemas.openxmlformats.org/officeDocument/2006/relationships/image" Target="../media/image5.png"/><Relationship Id="rId12" Type="http://schemas.openxmlformats.org/officeDocument/2006/relationships/image" Target="../media/image10.jpg"/><Relationship Id="rId17" Type="http://schemas.openxmlformats.org/officeDocument/2006/relationships/image" Target="../media/image15.jpg"/><Relationship Id="rId2" Type="http://schemas.openxmlformats.org/officeDocument/2006/relationships/image" Target="../media/image2.pn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hyperlink" Target="https://youtu.be/fJZD8uV4uGg"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l="-54000" r="-54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8600" y="722081"/>
            <a:ext cx="3563376" cy="2374038"/>
          </a:xfrm>
          <a:prstGeom prst="rect">
            <a:avLst/>
          </a:prstGeom>
          <a:ln>
            <a:noFill/>
          </a:ln>
          <a:effectLst>
            <a:softEdge rad="112500"/>
          </a:effectLst>
        </p:spPr>
      </p:pic>
      <p:sp>
        <p:nvSpPr>
          <p:cNvPr id="2" name="Title 1"/>
          <p:cNvSpPr>
            <a:spLocks noGrp="1"/>
          </p:cNvSpPr>
          <p:nvPr>
            <p:ph type="ctrTitle"/>
          </p:nvPr>
        </p:nvSpPr>
        <p:spPr>
          <a:xfrm>
            <a:off x="0" y="-5081"/>
            <a:ext cx="8226742" cy="614681"/>
          </a:xfrm>
        </p:spPr>
        <p:txBody>
          <a:bodyPr>
            <a:noAutofit/>
          </a:bodyPr>
          <a:lstStyle/>
          <a:p>
            <a:r>
              <a:rPr lang="en-US" sz="3200" i="1" dirty="0">
                <a:solidFill>
                  <a:schemeClr val="bg1"/>
                </a:solidFill>
                <a:latin typeface="Goudy Old Style" panose="02020502050305020303" pitchFamily="18" charset="0"/>
              </a:rPr>
              <a:t>New Downtown Condo Listing!</a:t>
            </a:r>
            <a:endParaRPr lang="en-US" sz="3600" i="1" dirty="0">
              <a:solidFill>
                <a:schemeClr val="bg1"/>
              </a:solidFill>
              <a:latin typeface="Goudy Old Style" panose="02020502050305020303" pitchFamily="18" charset="0"/>
            </a:endParaRPr>
          </a:p>
        </p:txBody>
      </p:sp>
      <p:sp>
        <p:nvSpPr>
          <p:cNvPr id="3" name="Subtitle 2"/>
          <p:cNvSpPr>
            <a:spLocks noGrp="1"/>
          </p:cNvSpPr>
          <p:nvPr>
            <p:ph type="subTitle" idx="1"/>
          </p:nvPr>
        </p:nvSpPr>
        <p:spPr>
          <a:xfrm>
            <a:off x="0" y="4972102"/>
            <a:ext cx="8229600" cy="3105098"/>
          </a:xfrm>
        </p:spPr>
        <p:txBody>
          <a:bodyPr anchor="ctr">
            <a:noAutofit/>
          </a:bodyPr>
          <a:lstStyle/>
          <a:p>
            <a:r>
              <a:rPr lang="en-US" sz="1600" dirty="0">
                <a:solidFill>
                  <a:schemeClr val="bg1"/>
                </a:solidFill>
                <a:latin typeface="Goudy Old Style" panose="02020502050305020303" pitchFamily="18" charset="0"/>
              </a:rPr>
              <a:t>Old World Charm in the heart of Harleston Village.  This 1 bedroom 1 bath unit in The Baker House is a great opportunity to enjoy owning a Charleston historic property with all the modern conveniences you’d expect. Spacious living area enjoys 12 ft. ceilings and wood parquet flooring.  Oversize windows provide natural light, and the side entry terrace balcony is a perfect city escape. Catch the chiming of church bells across Colonial Lake. Walk, jog or enjoy picnics and fishing on the lake. Minutes to the Charleston Medical Complexes and College of Charleston. Walking distance to shops, art and world-class Charleston dining. The Baker House was built in 1912 with architectural Mission Revival construction.  It served as a hospital and nursing school and converted to condominiums in the 1980’s. </a:t>
            </a:r>
          </a:p>
          <a:p>
            <a:endParaRPr lang="en-US" sz="1600" dirty="0">
              <a:solidFill>
                <a:schemeClr val="bg1"/>
              </a:solidFill>
              <a:latin typeface="Goudy Old Style" panose="02020502050305020303" pitchFamily="18" charset="0"/>
            </a:endParaRPr>
          </a:p>
          <a:p>
            <a:r>
              <a:rPr lang="en-US" sz="1600" b="1" dirty="0">
                <a:solidFill>
                  <a:schemeClr val="bg1"/>
                </a:solidFill>
                <a:latin typeface="Goudy Old Style" panose="02020502050305020303" pitchFamily="18" charset="0"/>
              </a:rPr>
              <a:t>Video Tour: </a:t>
            </a:r>
            <a:r>
              <a:rPr lang="en-US" sz="1600" b="1" dirty="0">
                <a:solidFill>
                  <a:schemeClr val="bg1"/>
                </a:solidFill>
                <a:latin typeface="Goudy Old Style" panose="02020502050305020303" pitchFamily="18" charset="0"/>
                <a:hlinkClick r:id="rId5"/>
              </a:rPr>
              <a:t>https://youtu.be/fJZD8uV4uGg</a:t>
            </a:r>
            <a:r>
              <a:rPr lang="en-US" sz="1600" b="1" dirty="0">
                <a:solidFill>
                  <a:schemeClr val="bg1"/>
                </a:solidFill>
                <a:latin typeface="Goudy Old Style" panose="02020502050305020303" pitchFamily="18" charset="0"/>
              </a:rPr>
              <a:t> </a:t>
            </a:r>
            <a:endParaRPr lang="en-US" sz="1600" b="1" dirty="0">
              <a:solidFill>
                <a:srgbClr val="FFFF00"/>
              </a:solidFill>
              <a:latin typeface="Goudy Old Style" panose="02020502050305020303" pitchFamily="18" charset="0"/>
            </a:endParaRPr>
          </a:p>
        </p:txBody>
      </p:sp>
      <p:sp>
        <p:nvSpPr>
          <p:cNvPr id="17" name="Rectangle 16"/>
          <p:cNvSpPr/>
          <p:nvPr/>
        </p:nvSpPr>
        <p:spPr>
          <a:xfrm>
            <a:off x="228600" y="9102199"/>
            <a:ext cx="7772400" cy="830997"/>
          </a:xfrm>
          <a:prstGeom prst="rect">
            <a:avLst/>
          </a:prstGeom>
        </p:spPr>
        <p:txBody>
          <a:bodyPr wrap="square">
            <a:spAutoFit/>
          </a:bodyPr>
          <a:lstStyle/>
          <a:p>
            <a:pPr algn="ctr"/>
            <a:r>
              <a:rPr lang="en-US" sz="1200" b="1" dirty="0">
                <a:solidFill>
                  <a:schemeClr val="tx2">
                    <a:lumMod val="10000"/>
                  </a:schemeClr>
                </a:solidFill>
                <a:latin typeface="Baskerville Old Face" panose="02020602080505020303" pitchFamily="18" charset="0"/>
              </a:rPr>
              <a:t>Joanne Brockway</a:t>
            </a:r>
            <a:br>
              <a:rPr lang="en-US" sz="1200" b="1" dirty="0">
                <a:solidFill>
                  <a:schemeClr val="tx2">
                    <a:lumMod val="10000"/>
                  </a:schemeClr>
                </a:solidFill>
                <a:latin typeface="Baskerville Old Face" panose="02020602080505020303" pitchFamily="18" charset="0"/>
              </a:rPr>
            </a:br>
            <a:r>
              <a:rPr lang="en-US" sz="1200" dirty="0">
                <a:solidFill>
                  <a:schemeClr val="tx2">
                    <a:lumMod val="10000"/>
                  </a:schemeClr>
                </a:solidFill>
                <a:latin typeface="Baskerville Old Face" panose="02020602080505020303" pitchFamily="18" charset="0"/>
              </a:rPr>
              <a:t>843-425-8273</a:t>
            </a:r>
          </a:p>
          <a:p>
            <a:pPr algn="ctr"/>
            <a:r>
              <a:rPr lang="en-US" sz="1200" dirty="0">
                <a:solidFill>
                  <a:schemeClr val="tx2">
                    <a:lumMod val="10000"/>
                  </a:schemeClr>
                </a:solidFill>
                <a:latin typeface="Baskerville Old Face" panose="02020602080505020303" pitchFamily="18" charset="0"/>
              </a:rPr>
              <a:t>jbrockway@kwchs.com</a:t>
            </a:r>
          </a:p>
          <a:p>
            <a:pPr algn="ctr"/>
            <a:r>
              <a:rPr lang="en-US" sz="1200" dirty="0">
                <a:solidFill>
                  <a:schemeClr val="tx2">
                    <a:lumMod val="10000"/>
                  </a:schemeClr>
                </a:solidFill>
                <a:latin typeface="Baskerville Old Face" panose="02020602080505020303" pitchFamily="18" charset="0"/>
              </a:rPr>
              <a:t>joannebrockway.com</a:t>
            </a:r>
            <a:endParaRPr lang="en-US" sz="1000" dirty="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7342687" y="9106251"/>
            <a:ext cx="658313" cy="82289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28600" y="9106251"/>
            <a:ext cx="785812" cy="36512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9471531"/>
            <a:ext cx="1981200" cy="461665"/>
          </a:xfrm>
          <a:prstGeom prst="rect">
            <a:avLst/>
          </a:prstGeom>
        </p:spPr>
        <p:txBody>
          <a:bodyPr wrap="square" anchor="ctr">
            <a:spAutoFit/>
          </a:bodyPr>
          <a:lstStyle/>
          <a:p>
            <a:r>
              <a:rPr lang="en-US" sz="800" dirty="0">
                <a:solidFill>
                  <a:schemeClr val="tx2">
                    <a:lumMod val="10000"/>
                  </a:schemeClr>
                </a:solidFill>
                <a:latin typeface="Baskerville Old Face" panose="02020602080505020303" pitchFamily="18" charset="0"/>
              </a:rPr>
              <a:t>Keller Williams Realty Chas. Islands</a:t>
            </a:r>
          </a:p>
          <a:p>
            <a:r>
              <a:rPr lang="en-US" sz="800" dirty="0">
                <a:solidFill>
                  <a:schemeClr val="tx2">
                    <a:lumMod val="10000"/>
                  </a:schemeClr>
                </a:solidFill>
                <a:latin typeface="Baskerville Old Face" panose="02020602080505020303" pitchFamily="18" charset="0"/>
              </a:rPr>
              <a:t>1304 Palm Blvd</a:t>
            </a:r>
          </a:p>
          <a:p>
            <a:r>
              <a:rPr lang="en-US" sz="800" dirty="0">
                <a:solidFill>
                  <a:schemeClr val="tx2">
                    <a:lumMod val="10000"/>
                  </a:schemeClr>
                </a:solidFill>
                <a:latin typeface="Baskerville Old Face" panose="02020602080505020303" pitchFamily="18" charset="0"/>
              </a:rPr>
              <a:t>Isle Of Palms, SC 29451</a:t>
            </a:r>
          </a:p>
        </p:txBody>
      </p:sp>
      <p:pic>
        <p:nvPicPr>
          <p:cNvPr id="11" name="Picture 10"/>
          <p:cNvPicPr>
            <a:picLocks/>
          </p:cNvPicPr>
          <p:nvPr/>
        </p:nvPicPr>
        <p:blipFill>
          <a:blip r:embed="rId8" cstate="print">
            <a:extLst>
              <a:ext uri="{28A0092B-C50C-407E-A947-70E740481C1C}">
                <a14:useLocalDpi xmlns:a14="http://schemas.microsoft.com/office/drawing/2010/main" val="0"/>
              </a:ext>
            </a:extLst>
          </a:blip>
          <a:srcRect/>
          <a:stretch/>
        </p:blipFill>
        <p:spPr>
          <a:xfrm>
            <a:off x="2363470" y="8077200"/>
            <a:ext cx="1371600" cy="914400"/>
          </a:xfrm>
          <a:prstGeom prst="rect">
            <a:avLst/>
          </a:prstGeom>
          <a:ln>
            <a:noFill/>
          </a:ln>
          <a:effectLst>
            <a:outerShdw blurRad="63500" sx="102000" sy="102000" algn="ctr" rotWithShape="0">
              <a:prstClr val="black">
                <a:alpha val="40000"/>
              </a:prstClr>
            </a:outerShdw>
          </a:effectLst>
        </p:spPr>
      </p:pic>
      <p:pic>
        <p:nvPicPr>
          <p:cNvPr id="13" name="Picture 12"/>
          <p:cNvPicPr>
            <a:picLocks/>
          </p:cNvPicPr>
          <p:nvPr/>
        </p:nvPicPr>
        <p:blipFill>
          <a:blip r:embed="rId9">
            <a:extLst>
              <a:ext uri="{28A0092B-C50C-407E-A947-70E740481C1C}">
                <a14:useLocalDpi xmlns:a14="http://schemas.microsoft.com/office/drawing/2010/main" val="0"/>
              </a:ext>
            </a:extLst>
          </a:blip>
          <a:srcRect/>
          <a:stretch/>
        </p:blipFill>
        <p:spPr>
          <a:xfrm>
            <a:off x="6631305" y="8077200"/>
            <a:ext cx="1369695" cy="914400"/>
          </a:xfrm>
          <a:prstGeom prst="rect">
            <a:avLst/>
          </a:prstGeom>
          <a:ln>
            <a:noFill/>
          </a:ln>
          <a:effectLst>
            <a:outerShdw blurRad="63500" sx="102000" sy="102000" algn="ctr" rotWithShape="0">
              <a:prstClr val="black">
                <a:alpha val="40000"/>
              </a:prstClr>
            </a:outerShdw>
          </a:effectLst>
        </p:spPr>
      </p:pic>
      <p:pic>
        <p:nvPicPr>
          <p:cNvPr id="15" name="Picture 14"/>
          <p:cNvPicPr>
            <a:picLocks/>
          </p:cNvPicPr>
          <p:nvPr/>
        </p:nvPicPr>
        <p:blipFill>
          <a:blip r:embed="rId10" cstate="print">
            <a:extLst>
              <a:ext uri="{28A0092B-C50C-407E-A947-70E740481C1C}">
                <a14:useLocalDpi xmlns:a14="http://schemas.microsoft.com/office/drawing/2010/main" val="0"/>
              </a:ext>
            </a:extLst>
          </a:blip>
          <a:srcRect/>
          <a:stretch/>
        </p:blipFill>
        <p:spPr>
          <a:xfrm>
            <a:off x="228600" y="4058972"/>
            <a:ext cx="1369696" cy="913131"/>
          </a:xfrm>
          <a:prstGeom prst="rect">
            <a:avLst/>
          </a:prstGeom>
          <a:ln>
            <a:noFill/>
          </a:ln>
          <a:effectLst>
            <a:outerShdw blurRad="63500" sx="102000" sy="102000" algn="ctr" rotWithShape="0">
              <a:prstClr val="black">
                <a:alpha val="40000"/>
              </a:prstClr>
            </a:outerShdw>
          </a:effectLst>
        </p:spPr>
      </p:pic>
      <p:pic>
        <p:nvPicPr>
          <p:cNvPr id="21" name="Picture 20"/>
          <p:cNvPicPr>
            <a:picLocks/>
          </p:cNvPicPr>
          <p:nvPr/>
        </p:nvPicPr>
        <p:blipFill>
          <a:blip r:embed="rId11" cstate="print">
            <a:extLst>
              <a:ext uri="{28A0092B-C50C-407E-A947-70E740481C1C}">
                <a14:useLocalDpi xmlns:a14="http://schemas.microsoft.com/office/drawing/2010/main" val="0"/>
              </a:ext>
            </a:extLst>
          </a:blip>
          <a:srcRect/>
          <a:stretch/>
        </p:blipFill>
        <p:spPr>
          <a:xfrm>
            <a:off x="-1828800" y="4088154"/>
            <a:ext cx="1369696" cy="913131"/>
          </a:xfrm>
          <a:prstGeom prst="rect">
            <a:avLst/>
          </a:prstGeom>
          <a:ln>
            <a:noFill/>
          </a:ln>
          <a:effectLst>
            <a:outerShdw blurRad="63500" sx="102000" sy="102000" algn="ctr" rotWithShape="0">
              <a:prstClr val="black">
                <a:alpha val="40000"/>
              </a:prstClr>
            </a:outerShdw>
          </a:effectLst>
        </p:spPr>
      </p:pic>
      <p:pic>
        <p:nvPicPr>
          <p:cNvPr id="19" name="Picture 18"/>
          <p:cNvPicPr>
            <a:picLocks/>
          </p:cNvPicPr>
          <p:nvPr/>
        </p:nvPicPr>
        <p:blipFill>
          <a:blip r:embed="rId12">
            <a:extLst>
              <a:ext uri="{28A0092B-C50C-407E-A947-70E740481C1C}">
                <a14:useLocalDpi xmlns:a14="http://schemas.microsoft.com/office/drawing/2010/main" val="0"/>
              </a:ext>
            </a:extLst>
          </a:blip>
          <a:srcRect/>
          <a:stretch/>
        </p:blipFill>
        <p:spPr>
          <a:xfrm>
            <a:off x="4497706" y="4060242"/>
            <a:ext cx="1367790" cy="911860"/>
          </a:xfrm>
          <a:prstGeom prst="rect">
            <a:avLst/>
          </a:prstGeom>
          <a:ln>
            <a:noFill/>
          </a:ln>
          <a:effectLst>
            <a:outerShdw blurRad="63500" sx="102000" sy="102000" algn="ctr" rotWithShape="0">
              <a:prstClr val="black">
                <a:alpha val="40000"/>
              </a:prstClr>
            </a:outerShdw>
          </a:effectLst>
        </p:spPr>
      </p:pic>
      <p:pic>
        <p:nvPicPr>
          <p:cNvPr id="12" name="Picture 11"/>
          <p:cNvPicPr>
            <a:picLocks/>
          </p:cNvPicPr>
          <p:nvPr/>
        </p:nvPicPr>
        <p:blipFill>
          <a:blip r:embed="rId13">
            <a:extLst>
              <a:ext uri="{28A0092B-C50C-407E-A947-70E740481C1C}">
                <a14:useLocalDpi xmlns:a14="http://schemas.microsoft.com/office/drawing/2010/main" val="0"/>
              </a:ext>
            </a:extLst>
          </a:blip>
          <a:srcRect/>
          <a:stretch/>
        </p:blipFill>
        <p:spPr>
          <a:xfrm>
            <a:off x="2362201" y="4058972"/>
            <a:ext cx="1371600" cy="914400"/>
          </a:xfrm>
          <a:prstGeom prst="rect">
            <a:avLst/>
          </a:prstGeom>
          <a:ln>
            <a:noFill/>
          </a:ln>
          <a:effectLst>
            <a:outerShdw blurRad="63500" sx="102000" sy="102000" algn="ctr" rotWithShape="0">
              <a:prstClr val="black">
                <a:alpha val="40000"/>
              </a:prstClr>
            </a:outerShdw>
          </a:effectLst>
        </p:spPr>
      </p:pic>
      <p:pic>
        <p:nvPicPr>
          <p:cNvPr id="14" name="Picture 13"/>
          <p:cNvPicPr>
            <a:picLocks/>
          </p:cNvPicPr>
          <p:nvPr/>
        </p:nvPicPr>
        <p:blipFill>
          <a:blip r:embed="rId14">
            <a:extLst>
              <a:ext uri="{28A0092B-C50C-407E-A947-70E740481C1C}">
                <a14:useLocalDpi xmlns:a14="http://schemas.microsoft.com/office/drawing/2010/main" val="0"/>
              </a:ext>
            </a:extLst>
          </a:blip>
          <a:srcRect/>
          <a:stretch/>
        </p:blipFill>
        <p:spPr>
          <a:xfrm>
            <a:off x="6629400" y="4058972"/>
            <a:ext cx="1371600" cy="914400"/>
          </a:xfrm>
          <a:prstGeom prst="rect">
            <a:avLst/>
          </a:prstGeom>
          <a:ln>
            <a:noFill/>
          </a:ln>
          <a:effectLst>
            <a:outerShdw blurRad="63500" sx="102000" sy="102000" algn="ctr" rotWithShape="0">
              <a:prstClr val="black">
                <a:alpha val="40000"/>
              </a:prstClr>
            </a:outerShdw>
          </a:effectLst>
        </p:spPr>
      </p:pic>
      <p:pic>
        <p:nvPicPr>
          <p:cNvPr id="18" name="Picture 17"/>
          <p:cNvPicPr>
            <a:picLocks/>
          </p:cNvPicPr>
          <p:nvPr/>
        </p:nvPicPr>
        <p:blipFill>
          <a:blip r:embed="rId15" cstate="print">
            <a:extLst>
              <a:ext uri="{28A0092B-C50C-407E-A947-70E740481C1C}">
                <a14:useLocalDpi xmlns:a14="http://schemas.microsoft.com/office/drawing/2010/main" val="0"/>
              </a:ext>
            </a:extLst>
          </a:blip>
          <a:srcRect/>
          <a:stretch/>
        </p:blipFill>
        <p:spPr>
          <a:xfrm>
            <a:off x="228600" y="8077200"/>
            <a:ext cx="1371600" cy="914400"/>
          </a:xfrm>
          <a:prstGeom prst="rect">
            <a:avLst/>
          </a:prstGeom>
          <a:ln>
            <a:noFill/>
          </a:ln>
          <a:effectLst>
            <a:outerShdw blurRad="63500" sx="102000" sy="102000" algn="ctr" rotWithShape="0">
              <a:prstClr val="black">
                <a:alpha val="40000"/>
              </a:prstClr>
            </a:outerShdw>
          </a:effectLst>
        </p:spPr>
      </p:pic>
      <p:pic>
        <p:nvPicPr>
          <p:cNvPr id="24" name="Picture 23"/>
          <p:cNvPicPr>
            <a:picLocks/>
          </p:cNvPicPr>
          <p:nvPr/>
        </p:nvPicPr>
        <p:blipFill>
          <a:blip r:embed="rId16">
            <a:extLst>
              <a:ext uri="{28A0092B-C50C-407E-A947-70E740481C1C}">
                <a14:useLocalDpi xmlns:a14="http://schemas.microsoft.com/office/drawing/2010/main" val="0"/>
              </a:ext>
            </a:extLst>
          </a:blip>
          <a:srcRect/>
          <a:stretch/>
        </p:blipFill>
        <p:spPr>
          <a:xfrm>
            <a:off x="4498340" y="8077200"/>
            <a:ext cx="1369695" cy="913130"/>
          </a:xfrm>
          <a:prstGeom prst="rect">
            <a:avLst/>
          </a:prstGeom>
          <a:ln>
            <a:noFill/>
          </a:ln>
          <a:effectLst>
            <a:outerShdw blurRad="63500" sx="102000" sy="102000" algn="ctr" rotWithShape="0">
              <a:prstClr val="black">
                <a:alpha val="40000"/>
              </a:prstClr>
            </a:outerShdw>
          </a:effectLst>
        </p:spPr>
      </p:pic>
      <p:sp>
        <p:nvSpPr>
          <p:cNvPr id="16" name="Rectangle 15"/>
          <p:cNvSpPr/>
          <p:nvPr/>
        </p:nvSpPr>
        <p:spPr>
          <a:xfrm>
            <a:off x="0" y="3208600"/>
            <a:ext cx="8226741" cy="738664"/>
          </a:xfrm>
          <a:prstGeom prst="rect">
            <a:avLst/>
          </a:prstGeom>
          <a:noFill/>
        </p:spPr>
        <p:txBody>
          <a:bodyPr wrap="square" anchor="b">
            <a:spAutoFit/>
          </a:bodyPr>
          <a:lstStyle/>
          <a:p>
            <a:pPr algn="ctr"/>
            <a:r>
              <a:rPr lang="en-US" sz="2400" b="1" dirty="0">
                <a:solidFill>
                  <a:schemeClr val="bg1"/>
                </a:solidFill>
                <a:latin typeface="Goudy Old Style" panose="02020502050305020303" pitchFamily="18" charset="0"/>
              </a:rPr>
              <a:t>55 Ashley Avenue #9</a:t>
            </a:r>
          </a:p>
          <a:p>
            <a:pPr algn="ctr"/>
            <a:r>
              <a:rPr lang="en-US" sz="1800" dirty="0">
                <a:solidFill>
                  <a:schemeClr val="bg1"/>
                </a:solidFill>
                <a:latin typeface="Goudy Old Style" panose="02020502050305020303" pitchFamily="18" charset="0"/>
              </a:rPr>
              <a:t>Harleston Village | Charleston, SC 29401 | MLS# 21015237 | $535,000</a:t>
            </a:r>
          </a:p>
        </p:txBody>
      </p:sp>
      <p:pic>
        <p:nvPicPr>
          <p:cNvPr id="29" name="Picture 28">
            <a:extLst>
              <a:ext uri="{FF2B5EF4-FFF2-40B4-BE49-F238E27FC236}">
                <a16:creationId xmlns:a16="http://schemas.microsoft.com/office/drawing/2014/main" id="{C83F46E6-4A59-484F-B40D-BE212701BF6C}"/>
              </a:ext>
            </a:extLst>
          </p:cNvPr>
          <p:cNvPicPr>
            <a:picLocks/>
          </p:cNvPicPr>
          <p:nvPr/>
        </p:nvPicPr>
        <p:blipFill>
          <a:blip r:embed="rId17">
            <a:extLst>
              <a:ext uri="{28A0092B-C50C-407E-A947-70E740481C1C}">
                <a14:useLocalDpi xmlns:a14="http://schemas.microsoft.com/office/drawing/2010/main" val="0"/>
              </a:ext>
            </a:extLst>
          </a:blip>
          <a:srcRect/>
          <a:stretch/>
        </p:blipFill>
        <p:spPr>
          <a:xfrm>
            <a:off x="-1828800" y="6705600"/>
            <a:ext cx="1371600" cy="913130"/>
          </a:xfrm>
          <a:prstGeom prst="rect">
            <a:avLst/>
          </a:prstGeom>
          <a:ln>
            <a:noFill/>
          </a:ln>
          <a:effectLst>
            <a:outerShdw blurRad="63500" sx="102000" sy="102000" algn="ctr" rotWithShape="0">
              <a:prstClr val="black">
                <a:alpha val="40000"/>
              </a:prstClr>
            </a:outerShdw>
          </a:effectLst>
        </p:spPr>
      </p:pic>
      <p:pic>
        <p:nvPicPr>
          <p:cNvPr id="20" name="Picture 19">
            <a:extLst>
              <a:ext uri="{FF2B5EF4-FFF2-40B4-BE49-F238E27FC236}">
                <a16:creationId xmlns:a16="http://schemas.microsoft.com/office/drawing/2014/main" id="{11218FC4-6D25-424B-9C0E-5A6490F7F7B3}"/>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4438863" y="721308"/>
            <a:ext cx="3560898" cy="2373932"/>
          </a:xfrm>
          <a:prstGeom prst="rect">
            <a:avLst/>
          </a:prstGeom>
          <a:ln>
            <a:noFill/>
          </a:ln>
          <a:effectLst>
            <a:softEdge rad="112500"/>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872</TotalTime>
  <Words>204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New Downtown Condo Listing!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63</cp:revision>
  <dcterms:created xsi:type="dcterms:W3CDTF">2006-08-16T00:00:00Z</dcterms:created>
  <dcterms:modified xsi:type="dcterms:W3CDTF">2021-06-08T20:00:40Z</dcterms:modified>
</cp:coreProperties>
</file>