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25" d="100"/>
          <a:sy n="125" d="100"/>
        </p:scale>
        <p:origin x="74" y="-342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5/20/2021</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8761" y="584775"/>
            <a:ext cx="5152079" cy="3865003"/>
          </a:xfrm>
          <a:prstGeom prst="rect">
            <a:avLst/>
          </a:prstGeom>
          <a:ln>
            <a:noFill/>
          </a:ln>
          <a:effectLst/>
        </p:spPr>
      </p:pic>
      <p:sp>
        <p:nvSpPr>
          <p:cNvPr id="2" name="Title 1"/>
          <p:cNvSpPr>
            <a:spLocks noGrp="1"/>
          </p:cNvSpPr>
          <p:nvPr>
            <p:ph type="ctrTitle"/>
          </p:nvPr>
        </p:nvSpPr>
        <p:spPr>
          <a:xfrm>
            <a:off x="0" y="4495800"/>
            <a:ext cx="8229600" cy="868378"/>
          </a:xfrm>
        </p:spPr>
        <p:txBody>
          <a:bodyPr anchor="ctr">
            <a:noAutofit/>
            <a:scene3d>
              <a:camera prst="orthographicFront"/>
              <a:lightRig rig="soft" dir="t">
                <a:rot lat="0" lon="0" rev="17220000"/>
              </a:lightRig>
            </a:scene3d>
            <a:sp3d prstMaterial="softEdge"/>
          </a:bodyPr>
          <a:lstStyle/>
          <a:p>
            <a:r>
              <a:rPr lang="en-US" sz="24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t>5690 Captain Kidd Road</a:t>
            </a:r>
            <a:br>
              <a:rPr lang="en-US" sz="24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t>Royal Harbor | Hollywood, SC 29449 | MLS# 21008964 | $999,900</a:t>
            </a:r>
          </a:p>
        </p:txBody>
      </p:sp>
      <p:sp>
        <p:nvSpPr>
          <p:cNvPr id="17" name="Rectangle 16"/>
          <p:cNvSpPr/>
          <p:nvPr/>
        </p:nvSpPr>
        <p:spPr>
          <a:xfrm>
            <a:off x="2546985" y="8859411"/>
            <a:ext cx="3137694" cy="1077218"/>
          </a:xfrm>
          <a:prstGeom prst="rect">
            <a:avLst/>
          </a:prstGeom>
        </p:spPr>
        <p:txBody>
          <a:bodyPr wrap="square">
            <a:spAutoFit/>
          </a:bodyPr>
          <a:lstStyle/>
          <a:p>
            <a:pPr algn="ctr"/>
            <a:r>
              <a:rPr lang="en-US" dirty="0">
                <a:latin typeface="Century Gothic" panose="020B0502020202020204" pitchFamily="34" charset="0"/>
              </a:rPr>
              <a:t>Rhett Brownlee</a:t>
            </a:r>
          </a:p>
          <a:p>
            <a:pPr algn="ctr"/>
            <a:endParaRPr lang="en-US" sz="1100" dirty="0">
              <a:latin typeface="Century Gothic" panose="020B0502020202020204" pitchFamily="34" charset="0"/>
            </a:endParaRPr>
          </a:p>
          <a:p>
            <a:pPr algn="ctr"/>
            <a:r>
              <a:rPr lang="en-US" sz="1100" dirty="0">
                <a:latin typeface="Century Gothic" panose="020B0502020202020204" pitchFamily="34" charset="0"/>
              </a:rPr>
              <a:t>(843-209-7755</a:t>
            </a:r>
          </a:p>
          <a:p>
            <a:pPr algn="ctr"/>
            <a:r>
              <a:rPr lang="en-US" sz="1100" dirty="0">
                <a:latin typeface="Century Gothic" panose="020B0502020202020204" pitchFamily="34" charset="0"/>
              </a:rPr>
              <a:t>rhett@rhettbrownlee.com</a:t>
            </a:r>
          </a:p>
          <a:p>
            <a:pPr algn="ctr"/>
            <a:r>
              <a:rPr lang="en-US" sz="1100">
                <a:latin typeface="Century Gothic" panose="020B0502020202020204" pitchFamily="34" charset="0"/>
              </a:rPr>
              <a:t>www</a:t>
            </a:r>
            <a:r>
              <a:rPr lang="en-US" sz="1100" dirty="0">
                <a:latin typeface="Century Gothic" panose="020B0502020202020204" pitchFamily="34" charset="0"/>
              </a:rPr>
              <a:t>.RhettBrownlee.com</a:t>
            </a:r>
          </a:p>
        </p:txBody>
      </p:sp>
      <p:grpSp>
        <p:nvGrpSpPr>
          <p:cNvPr id="23" name="Group 22"/>
          <p:cNvGrpSpPr/>
          <p:nvPr/>
        </p:nvGrpSpPr>
        <p:grpSpPr>
          <a:xfrm>
            <a:off x="317637" y="8992487"/>
            <a:ext cx="1139811" cy="838148"/>
            <a:chOff x="161012" y="9023105"/>
            <a:chExt cx="1139811" cy="838148"/>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p:blipFill>
          <p:spPr>
            <a:xfrm>
              <a:off x="398408" y="9023105"/>
              <a:ext cx="665018" cy="403041"/>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Century Gothic" panose="020B0502020202020204" pitchFamily="34" charset="0"/>
                </a:rPr>
                <a:t>Edwards &amp; Assoc</a:t>
              </a:r>
            </a:p>
            <a:p>
              <a:pPr algn="ctr"/>
              <a:r>
                <a:rPr lang="en-US" sz="600" dirty="0">
                  <a:latin typeface="Century Gothic" panose="020B0502020202020204" pitchFamily="34" charset="0"/>
                </a:rPr>
                <a:t>6251 Hwy 162 Ste C</a:t>
              </a:r>
            </a:p>
            <a:p>
              <a:pPr algn="ctr"/>
              <a:r>
                <a:rPr lang="en-US" sz="600" dirty="0">
                  <a:latin typeface="Century Gothic" panose="020B0502020202020204" pitchFamily="34" charset="0"/>
                </a:rPr>
                <a:t>Hollywood, SC 29449</a:t>
              </a:r>
            </a:p>
          </p:txBody>
        </p:sp>
      </p:grpSp>
      <p:sp>
        <p:nvSpPr>
          <p:cNvPr id="21" name="Rectangle 20"/>
          <p:cNvSpPr/>
          <p:nvPr/>
        </p:nvSpPr>
        <p:spPr>
          <a:xfrm>
            <a:off x="8763000" y="2179016"/>
            <a:ext cx="1818703" cy="2677656"/>
          </a:xfrm>
          <a:prstGeom prst="rect">
            <a:avLst/>
          </a:prstGeom>
          <a:noFill/>
          <a:effectLst/>
        </p:spPr>
        <p:txBody>
          <a:bodyPr wrap="square">
            <a:spAutoFit/>
          </a:bodyPr>
          <a:lstStyle/>
          <a:p>
            <a:pPr algn="ctr"/>
            <a:r>
              <a:rPr lang="en-US" sz="2800" b="1" i="1" dirty="0">
                <a:ln w="3175">
                  <a:solidFill>
                    <a:srgbClr val="FFC000"/>
                  </a:solidFill>
                </a:ln>
                <a:solidFill>
                  <a:srgbClr val="FFFF00"/>
                </a:solidFill>
                <a:effectLst>
                  <a:outerShdw blurRad="38100" dist="38100" dir="2700000" algn="tl">
                    <a:srgbClr val="000000">
                      <a:alpha val="43137"/>
                    </a:srgbClr>
                  </a:outerShdw>
                </a:effectLst>
                <a:latin typeface="Trajan Pro" pitchFamily="18" charset="0"/>
              </a:rPr>
              <a:t>SCHEDULE YOUR SHOWING TODAY!</a:t>
            </a:r>
          </a:p>
        </p:txBody>
      </p:sp>
      <p:sp>
        <p:nvSpPr>
          <p:cNvPr id="5" name="Rectangle 4"/>
          <p:cNvSpPr/>
          <p:nvPr/>
        </p:nvSpPr>
        <p:spPr>
          <a:xfrm>
            <a:off x="990601" y="0"/>
            <a:ext cx="6248399" cy="584775"/>
          </a:xfrm>
          <a:prstGeom prst="rect">
            <a:avLst/>
          </a:prstGeom>
        </p:spPr>
        <p:txBody>
          <a:bodyPr wrap="square">
            <a:spAutoFit/>
          </a:bodyPr>
          <a:lstStyle/>
          <a:p>
            <a:pPr algn="ctr"/>
            <a:r>
              <a:rPr lang="en-US" sz="3200" b="1" i="1" dirty="0">
                <a:ln w="3175">
                  <a:solidFill>
                    <a:schemeClr val="bg1"/>
                  </a:solidFill>
                </a:ln>
                <a:effectLst>
                  <a:outerShdw blurRad="38100" dist="38100" dir="2700000" algn="tl">
                    <a:srgbClr val="000000">
                      <a:alpha val="43137"/>
                    </a:srgbClr>
                  </a:outerShdw>
                </a:effectLst>
                <a:latin typeface="Century Gothic" panose="020B0502020202020204" pitchFamily="34" charset="0"/>
              </a:rPr>
              <a:t>Deep Water Estate Sale!</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15699" b="15699"/>
          <a:stretch/>
        </p:blipFill>
        <p:spPr>
          <a:xfrm>
            <a:off x="6787053" y="8859411"/>
            <a:ext cx="1066800" cy="978408"/>
          </a:xfrm>
          <a:prstGeom prst="rect">
            <a:avLst/>
          </a:prstGeom>
        </p:spPr>
      </p:pic>
      <p:pic>
        <p:nvPicPr>
          <p:cNvPr id="25" name="Picture 24"/>
          <p:cNvPicPr preferRelativeResize="0">
            <a:picLocks noChangeAspect="1"/>
          </p:cNvPicPr>
          <p:nvPr/>
        </p:nvPicPr>
        <p:blipFill>
          <a:blip r:embed="rId7" cstate="print">
            <a:extLst>
              <a:ext uri="{28A0092B-C50C-407E-A947-70E740481C1C}">
                <a14:useLocalDpi xmlns:a14="http://schemas.microsoft.com/office/drawing/2010/main" val="0"/>
              </a:ext>
            </a:extLst>
          </a:blip>
          <a:stretch/>
        </p:blipFill>
        <p:spPr>
          <a:xfrm>
            <a:off x="135922" y="2618899"/>
            <a:ext cx="1220724" cy="813816"/>
          </a:xfrm>
          <a:prstGeom prst="rect">
            <a:avLst/>
          </a:prstGeom>
          <a:ln>
            <a:noFill/>
          </a:ln>
          <a:effectLst/>
        </p:spPr>
      </p:pic>
      <p:pic>
        <p:nvPicPr>
          <p:cNvPr id="19" name="Picture 18"/>
          <p:cNvPicPr preferRelativeResize="0">
            <a:picLocks noChangeAspect="1"/>
          </p:cNvPicPr>
          <p:nvPr/>
        </p:nvPicPr>
        <p:blipFill>
          <a:blip r:embed="rId8" cstate="print">
            <a:extLst>
              <a:ext uri="{28A0092B-C50C-407E-A947-70E740481C1C}">
                <a14:useLocalDpi xmlns:a14="http://schemas.microsoft.com/office/drawing/2010/main" val="0"/>
              </a:ext>
            </a:extLst>
          </a:blip>
          <a:stretch/>
        </p:blipFill>
        <p:spPr>
          <a:xfrm>
            <a:off x="135922" y="1601837"/>
            <a:ext cx="1220724" cy="813816"/>
          </a:xfrm>
          <a:prstGeom prst="rect">
            <a:avLst/>
          </a:prstGeom>
          <a:ln>
            <a:noFill/>
          </a:ln>
          <a:effectLst/>
        </p:spPr>
      </p:pic>
      <p:pic>
        <p:nvPicPr>
          <p:cNvPr id="26" name="Picture 25"/>
          <p:cNvPicPr preferRelativeResize="0">
            <a:picLocks noChangeAspect="1"/>
          </p:cNvPicPr>
          <p:nvPr/>
        </p:nvPicPr>
        <p:blipFill>
          <a:blip r:embed="rId9" cstate="print">
            <a:extLst>
              <a:ext uri="{28A0092B-C50C-407E-A947-70E740481C1C}">
                <a14:useLocalDpi xmlns:a14="http://schemas.microsoft.com/office/drawing/2010/main" val="0"/>
              </a:ext>
            </a:extLst>
          </a:blip>
          <a:stretch/>
        </p:blipFill>
        <p:spPr>
          <a:xfrm>
            <a:off x="135922" y="584775"/>
            <a:ext cx="1220724" cy="813816"/>
          </a:xfrm>
          <a:prstGeom prst="rect">
            <a:avLst/>
          </a:prstGeom>
          <a:ln>
            <a:noFill/>
          </a:ln>
          <a:effectLst/>
        </p:spPr>
      </p:pic>
      <p:pic>
        <p:nvPicPr>
          <p:cNvPr id="29" name="Picture 28"/>
          <p:cNvPicPr preferRelativeResize="0">
            <a:picLocks noChangeAspect="1"/>
          </p:cNvPicPr>
          <p:nvPr/>
        </p:nvPicPr>
        <p:blipFill>
          <a:blip r:embed="rId10" cstate="print">
            <a:extLst>
              <a:ext uri="{28A0092B-C50C-407E-A947-70E740481C1C}">
                <a14:useLocalDpi xmlns:a14="http://schemas.microsoft.com/office/drawing/2010/main" val="0"/>
              </a:ext>
            </a:extLst>
          </a:blip>
          <a:stretch/>
        </p:blipFill>
        <p:spPr>
          <a:xfrm>
            <a:off x="6872954" y="584775"/>
            <a:ext cx="1220724" cy="813816"/>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preferRelativeResize="0">
            <a:picLocks noChangeAspect="1"/>
          </p:cNvPicPr>
          <p:nvPr/>
        </p:nvPicPr>
        <p:blipFill>
          <a:blip r:embed="rId11" cstate="print">
            <a:extLst>
              <a:ext uri="{28A0092B-C50C-407E-A947-70E740481C1C}">
                <a14:useLocalDpi xmlns:a14="http://schemas.microsoft.com/office/drawing/2010/main" val="0"/>
              </a:ext>
            </a:extLst>
          </a:blip>
          <a:stretch/>
        </p:blipFill>
        <p:spPr>
          <a:xfrm>
            <a:off x="135922" y="3635962"/>
            <a:ext cx="1220724" cy="813816"/>
          </a:xfrm>
          <a:prstGeom prst="rect">
            <a:avLst/>
          </a:prstGeom>
          <a:ln>
            <a:noFill/>
          </a:ln>
          <a:effectLst/>
        </p:spPr>
      </p:pic>
      <p:sp>
        <p:nvSpPr>
          <p:cNvPr id="3" name="Subtitle 2"/>
          <p:cNvSpPr>
            <a:spLocks noGrp="1"/>
          </p:cNvSpPr>
          <p:nvPr>
            <p:ph type="subTitle" idx="1"/>
          </p:nvPr>
        </p:nvSpPr>
        <p:spPr>
          <a:xfrm>
            <a:off x="0" y="5309616"/>
            <a:ext cx="8229601" cy="3366843"/>
          </a:xfrm>
        </p:spPr>
        <p:txBody>
          <a:bodyPr anchor="ctr">
            <a:noAutofit/>
          </a:bodyPr>
          <a:lstStyle/>
          <a:p>
            <a:r>
              <a:rPr lang="en-US" sz="1200" dirty="0">
                <a:effectLst>
                  <a:outerShdw blurRad="38100" dist="38100" dir="2700000" algn="tl">
                    <a:srgbClr val="000000">
                      <a:alpha val="43137"/>
                    </a:srgbClr>
                  </a:outerShdw>
                </a:effectLst>
                <a:latin typeface="Century Gothic" panose="020B0502020202020204" pitchFamily="34" charset="0"/>
              </a:rPr>
              <a:t>One owner home ! 3400 </a:t>
            </a:r>
            <a:r>
              <a:rPr lang="en-US" sz="1200" dirty="0" err="1">
                <a:effectLst>
                  <a:outerShdw blurRad="38100" dist="38100" dir="2700000" algn="tl">
                    <a:srgbClr val="000000">
                      <a:alpha val="43137"/>
                    </a:srgbClr>
                  </a:outerShdw>
                </a:effectLst>
                <a:latin typeface="Century Gothic" panose="020B0502020202020204" pitchFamily="34" charset="0"/>
              </a:rPr>
              <a:t>sqft</a:t>
            </a:r>
            <a:r>
              <a:rPr lang="en-US" sz="1200" dirty="0">
                <a:effectLst>
                  <a:outerShdw blurRad="38100" dist="38100" dir="2700000" algn="tl">
                    <a:srgbClr val="000000">
                      <a:alpha val="43137"/>
                    </a:srgbClr>
                  </a:outerShdw>
                </a:effectLst>
                <a:latin typeface="Century Gothic" panose="020B0502020202020204" pitchFamily="34" charset="0"/>
              </a:rPr>
              <a:t> 3br 3.5 baths on .5 acre deep water lot on the Stono River! Elevated Hilton </a:t>
            </a:r>
            <a:r>
              <a:rPr lang="en-US" sz="1200" dirty="0" err="1">
                <a:effectLst>
                  <a:outerShdw blurRad="38100" dist="38100" dir="2700000" algn="tl">
                    <a:srgbClr val="000000">
                      <a:alpha val="43137"/>
                    </a:srgbClr>
                  </a:outerShdw>
                </a:effectLst>
                <a:latin typeface="Century Gothic" panose="020B0502020202020204" pitchFamily="34" charset="0"/>
              </a:rPr>
              <a:t>Googe</a:t>
            </a:r>
            <a:r>
              <a:rPr lang="en-US" sz="1200" dirty="0">
                <a:effectLst>
                  <a:outerShdw blurRad="38100" dist="38100" dir="2700000" algn="tl">
                    <a:srgbClr val="000000">
                      <a:alpha val="43137"/>
                    </a:srgbClr>
                  </a:outerShdw>
                </a:effectLst>
                <a:latin typeface="Century Gothic" panose="020B0502020202020204" pitchFamily="34" charset="0"/>
              </a:rPr>
              <a:t> house plan with sea shell stucco piers! Hardwood floors in living room, dining room &amp; hall. Carpet in owner's suite &amp; upstairs bedrooms. Huge owner's suite overlooking the Stono River! Huge jetted jacuzzi tub, stand up glass shower, dual sinks &amp; large </a:t>
            </a:r>
            <a:r>
              <a:rPr lang="en-US" sz="1200" dirty="0" err="1">
                <a:effectLst>
                  <a:outerShdw blurRad="38100" dist="38100" dir="2700000" algn="tl">
                    <a:srgbClr val="000000">
                      <a:alpha val="43137"/>
                    </a:srgbClr>
                  </a:outerShdw>
                </a:effectLst>
                <a:latin typeface="Century Gothic" panose="020B0502020202020204" pitchFamily="34" charset="0"/>
              </a:rPr>
              <a:t>walkin</a:t>
            </a:r>
            <a:r>
              <a:rPr lang="en-US" sz="1200" dirty="0">
                <a:effectLst>
                  <a:outerShdw blurRad="38100" dist="38100" dir="2700000" algn="tl">
                    <a:srgbClr val="000000">
                      <a:alpha val="43137"/>
                    </a:srgbClr>
                  </a:outerShdw>
                </a:effectLst>
                <a:latin typeface="Century Gothic" panose="020B0502020202020204" pitchFamily="34" charset="0"/>
              </a:rPr>
              <a:t> closet! Dual access to large living room overlooking the Stono River with 20ft ceilings, gas fire place &amp; custom built in book shelves! Nice eat in kitchen with fossil stone marble counter tops, glass cook top stove, electric double wall overs and large island! Nice sunroom off the kitchen overlooking the Stono River! Dual access to the sunroom from living room &amp; kitchen! 2 additional bedrooms upstairs with Stono views! Upstairs shared bath offers cast iron claw foot tub. Full front porch with new </a:t>
            </a:r>
            <a:r>
              <a:rPr lang="en-US" sz="1200" dirty="0" err="1">
                <a:effectLst>
                  <a:outerShdw blurRad="38100" dist="38100" dir="2700000" algn="tl">
                    <a:srgbClr val="000000">
                      <a:alpha val="43137"/>
                    </a:srgbClr>
                  </a:outerShdw>
                </a:effectLst>
                <a:latin typeface="Century Gothic" panose="020B0502020202020204" pitchFamily="34" charset="0"/>
              </a:rPr>
              <a:t>Trex</a:t>
            </a:r>
            <a:r>
              <a:rPr lang="en-US" sz="1200" dirty="0">
                <a:effectLst>
                  <a:outerShdw blurRad="38100" dist="38100" dir="2700000" algn="tl">
                    <a:srgbClr val="000000">
                      <a:alpha val="43137"/>
                    </a:srgbClr>
                  </a:outerShdw>
                </a:effectLst>
                <a:latin typeface="Century Gothic" panose="020B0502020202020204" pitchFamily="34" charset="0"/>
              </a:rPr>
              <a:t> stairs &amp; freshly painted handrails! Large back deck with new </a:t>
            </a:r>
            <a:r>
              <a:rPr lang="en-US" sz="1200" dirty="0" err="1">
                <a:effectLst>
                  <a:outerShdw blurRad="38100" dist="38100" dir="2700000" algn="tl">
                    <a:srgbClr val="000000">
                      <a:alpha val="43137"/>
                    </a:srgbClr>
                  </a:outerShdw>
                </a:effectLst>
                <a:latin typeface="Century Gothic" panose="020B0502020202020204" pitchFamily="34" charset="0"/>
              </a:rPr>
              <a:t>Trex</a:t>
            </a:r>
            <a:r>
              <a:rPr lang="en-US" sz="1200" dirty="0">
                <a:effectLst>
                  <a:outerShdw blurRad="38100" dist="38100" dir="2700000" algn="tl">
                    <a:srgbClr val="000000">
                      <a:alpha val="43137"/>
                    </a:srgbClr>
                  </a:outerShdw>
                </a:effectLst>
                <a:latin typeface="Century Gothic" panose="020B0502020202020204" pitchFamily="34" charset="0"/>
              </a:rPr>
              <a:t> decking and stairs! Huge mother-in-law suite/play room/man cave downstairs with full bath, Mitsubishi mini split heating and AC unit and separate rear entrance (Could easily be 4th bedroom if you wanted to add a closet)! 3yr old roof &amp; (2) 8yr old Trane HVAC units! Large screened in porch off of 2 car garage with plastic sliding windows overlooking the Intra Coaster Waterway/ICW! Great for entertaining year around! Deep water dock with 575sqft covered pierhead with 10x20 floating dock with power and water (4/5ft low tide)! Concrete slab is 16ft above sea level with reinforced steel! NO FLOOD INS required! Gated Community! $400 </a:t>
            </a:r>
            <a:r>
              <a:rPr lang="en-US" sz="1200" dirty="0" err="1">
                <a:effectLst>
                  <a:outerShdw blurRad="38100" dist="38100" dir="2700000" algn="tl">
                    <a:srgbClr val="000000">
                      <a:alpha val="43137"/>
                    </a:srgbClr>
                  </a:outerShdw>
                </a:effectLst>
                <a:latin typeface="Century Gothic" panose="020B0502020202020204" pitchFamily="34" charset="0"/>
              </a:rPr>
              <a:t>yr</a:t>
            </a:r>
            <a:r>
              <a:rPr lang="en-US" sz="1200" dirty="0">
                <a:effectLst>
                  <a:outerShdw blurRad="38100" dist="38100" dir="2700000" algn="tl">
                    <a:srgbClr val="000000">
                      <a:alpha val="43137"/>
                    </a:srgbClr>
                  </a:outerShdw>
                </a:effectLst>
                <a:latin typeface="Century Gothic" panose="020B0502020202020204" pitchFamily="34" charset="0"/>
              </a:rPr>
              <a:t> HOA! Limehouse Public Boat Landing can be seen from the dock. 5 minutes away by boat or car</a:t>
            </a:r>
            <a:r>
              <a:rPr lang="en-US" sz="1200">
                <a:effectLst>
                  <a:outerShdw blurRad="38100" dist="38100" dir="2700000" algn="tl">
                    <a:srgbClr val="000000">
                      <a:alpha val="43137"/>
                    </a:srgbClr>
                  </a:outerShdw>
                </a:effectLst>
                <a:latin typeface="Century Gothic" panose="020B0502020202020204" pitchFamily="34" charset="0"/>
              </a:rPr>
              <a:t>!! </a:t>
            </a:r>
          </a:p>
          <a:p>
            <a:r>
              <a:rPr lang="en-US" sz="1200" b="1" i="1">
                <a:effectLst>
                  <a:outerShdw blurRad="38100" dist="38100" dir="2700000" algn="tl">
                    <a:srgbClr val="000000">
                      <a:alpha val="43137"/>
                    </a:srgbClr>
                  </a:outerShdw>
                </a:effectLst>
                <a:latin typeface="Century Gothic" panose="020B0502020202020204" pitchFamily="34" charset="0"/>
              </a:rPr>
              <a:t>Amazing </a:t>
            </a:r>
            <a:r>
              <a:rPr lang="en-US" sz="1200" b="1" i="1" dirty="0">
                <a:effectLst>
                  <a:outerShdw blurRad="38100" dist="38100" dir="2700000" algn="tl">
                    <a:srgbClr val="000000">
                      <a:alpha val="43137"/>
                    </a:srgbClr>
                  </a:outerShdw>
                </a:effectLst>
                <a:latin typeface="Century Gothic" panose="020B0502020202020204" pitchFamily="34" charset="0"/>
              </a:rPr>
              <a:t>sun rises and lots of wildlife!</a:t>
            </a:r>
          </a:p>
        </p:txBody>
      </p:sp>
      <p:pic>
        <p:nvPicPr>
          <p:cNvPr id="22" name="Picture 21">
            <a:extLst>
              <a:ext uri="{FF2B5EF4-FFF2-40B4-BE49-F238E27FC236}">
                <a16:creationId xmlns:a16="http://schemas.microsoft.com/office/drawing/2014/main" id="{8E5E94D2-ECC6-4C35-93D5-B13E39791753}"/>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p:blipFill>
        <p:spPr>
          <a:xfrm>
            <a:off x="6872954" y="2618899"/>
            <a:ext cx="1220724" cy="813816"/>
          </a:xfrm>
          <a:prstGeom prst="rect">
            <a:avLst/>
          </a:prstGeom>
          <a:ln>
            <a:noFill/>
          </a:ln>
          <a:effectLst/>
        </p:spPr>
      </p:pic>
      <p:pic>
        <p:nvPicPr>
          <p:cNvPr id="24" name="Picture 23">
            <a:extLst>
              <a:ext uri="{FF2B5EF4-FFF2-40B4-BE49-F238E27FC236}">
                <a16:creationId xmlns:a16="http://schemas.microsoft.com/office/drawing/2014/main" id="{7B84D492-031D-4894-939B-91BEAF764DC3}"/>
              </a:ext>
            </a:extLst>
          </p:cNvPr>
          <p:cNvPicPr preferRelativeResize="0">
            <a:picLocks noChangeAspect="1"/>
          </p:cNvPicPr>
          <p:nvPr/>
        </p:nvPicPr>
        <p:blipFill>
          <a:blip r:embed="rId13" cstate="print">
            <a:extLst>
              <a:ext uri="{28A0092B-C50C-407E-A947-70E740481C1C}">
                <a14:useLocalDpi xmlns:a14="http://schemas.microsoft.com/office/drawing/2010/main" val="0"/>
              </a:ext>
            </a:extLst>
          </a:blip>
          <a:stretch/>
        </p:blipFill>
        <p:spPr>
          <a:xfrm>
            <a:off x="6872954" y="1601837"/>
            <a:ext cx="1220724" cy="813816"/>
          </a:xfrm>
          <a:prstGeom prst="rect">
            <a:avLst/>
          </a:prstGeom>
          <a:ln>
            <a:noFill/>
          </a:ln>
          <a:effectLst/>
        </p:spPr>
      </p:pic>
      <p:pic>
        <p:nvPicPr>
          <p:cNvPr id="27" name="Picture 26">
            <a:extLst>
              <a:ext uri="{FF2B5EF4-FFF2-40B4-BE49-F238E27FC236}">
                <a16:creationId xmlns:a16="http://schemas.microsoft.com/office/drawing/2014/main" id="{03BABC10-F904-4985-BE05-67AAD4F9B05D}"/>
              </a:ext>
            </a:extLst>
          </p:cNvPr>
          <p:cNvPicPr preferRelativeResize="0">
            <a:picLocks noChangeAspect="1"/>
          </p:cNvPicPr>
          <p:nvPr/>
        </p:nvPicPr>
        <p:blipFill>
          <a:blip r:embed="rId14" cstate="print">
            <a:extLst>
              <a:ext uri="{28A0092B-C50C-407E-A947-70E740481C1C}">
                <a14:useLocalDpi xmlns:a14="http://schemas.microsoft.com/office/drawing/2010/main" val="0"/>
              </a:ext>
            </a:extLst>
          </a:blip>
          <a:stretch/>
        </p:blipFill>
        <p:spPr>
          <a:xfrm>
            <a:off x="6872954" y="3635962"/>
            <a:ext cx="1220724" cy="813816"/>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TotalTime>
  <Words>390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Trajan Pro</vt:lpstr>
      <vt:lpstr>Wingdings</vt:lpstr>
      <vt:lpstr>Wingdings 2</vt:lpstr>
      <vt:lpstr>Wingdings 3</vt:lpstr>
      <vt:lpstr>Apex</vt:lpstr>
      <vt:lpstr>5690 Captain Kidd Road Royal Harbor | Hollywood, SC 29449 | MLS# 21008964 | $999,900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2021-05-20T15:37:02Z</dcterms:modified>
</cp:coreProperties>
</file>