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E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11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microsoft.com/office/2007/relationships/hdphoto" Target="../media/hdphoto1.wdp"/><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2409"/>
          <a:stretch/>
        </p:blipFill>
        <p:spPr>
          <a:xfrm>
            <a:off x="0" y="0"/>
            <a:ext cx="9144000" cy="6858000"/>
          </a:xfrm>
          <a:prstGeom prst="rect">
            <a:avLst/>
          </a:prstGeom>
        </p:spPr>
      </p:pic>
      <p:sp>
        <p:nvSpPr>
          <p:cNvPr id="2" name="Title 1"/>
          <p:cNvSpPr>
            <a:spLocks noGrp="1"/>
          </p:cNvSpPr>
          <p:nvPr>
            <p:ph type="ctrTitle"/>
          </p:nvPr>
        </p:nvSpPr>
        <p:spPr>
          <a:xfrm>
            <a:off x="0" y="0"/>
            <a:ext cx="9144000" cy="1143000"/>
          </a:xfrm>
          <a:noFill/>
        </p:spPr>
        <p:txBody>
          <a:bodyPr anchor="t">
            <a:noAutofit/>
          </a:bodyPr>
          <a:lstStyle/>
          <a:p>
            <a:r>
              <a:rPr lang="en-US" sz="4000" dirty="0">
                <a:solidFill>
                  <a:srgbClr val="E1E161"/>
                </a:solidFill>
                <a:effectLst>
                  <a:outerShdw blurRad="38100" dist="38100" dir="2700000" algn="tl">
                    <a:srgbClr val="000000">
                      <a:alpha val="43137"/>
                    </a:srgbClr>
                  </a:outerShdw>
                </a:effectLst>
                <a:latin typeface="IncognitoMeridies" panose="00000400000000000000" pitchFamily="2" charset="0"/>
              </a:rPr>
              <a:t>Exclusive Custom Built </a:t>
            </a:r>
            <a:r>
              <a:rPr lang="en-US" sz="4000" dirty="0" smtClean="0">
                <a:solidFill>
                  <a:srgbClr val="E1E161"/>
                </a:solidFill>
                <a:effectLst>
                  <a:outerShdw blurRad="38100" dist="38100" dir="2700000" algn="tl">
                    <a:srgbClr val="000000">
                      <a:alpha val="43137"/>
                    </a:srgbClr>
                  </a:outerShdw>
                </a:effectLst>
                <a:latin typeface="IncognitoMeridies" panose="00000400000000000000" pitchFamily="2" charset="0"/>
              </a:rPr>
              <a:t>Home</a:t>
            </a:r>
            <a:endParaRPr lang="en-US" sz="4000" dirty="0">
              <a:solidFill>
                <a:srgbClr val="E1E161"/>
              </a:solidFill>
              <a:effectLst>
                <a:outerShdw blurRad="38100" dist="38100" dir="2700000" algn="tl">
                  <a:srgbClr val="000000">
                    <a:alpha val="43137"/>
                  </a:srgbClr>
                </a:outerShdw>
              </a:effectLst>
              <a:latin typeface="IncognitoMeridies" panose="00000400000000000000" pitchFamily="2" charset="0"/>
            </a:endParaRPr>
          </a:p>
        </p:txBody>
      </p:sp>
      <p:sp>
        <p:nvSpPr>
          <p:cNvPr id="3" name="Subtitle 2"/>
          <p:cNvSpPr>
            <a:spLocks noGrp="1"/>
          </p:cNvSpPr>
          <p:nvPr>
            <p:ph type="subTitle" idx="1"/>
          </p:nvPr>
        </p:nvSpPr>
        <p:spPr>
          <a:xfrm>
            <a:off x="0" y="4484132"/>
            <a:ext cx="9144000" cy="1916668"/>
          </a:xfrm>
        </p:spPr>
        <p:txBody>
          <a:bodyPr>
            <a:noAutofit/>
          </a:bodyPr>
          <a:lstStyle/>
          <a:p>
            <a:r>
              <a:rPr lang="en-US" sz="1200" dirty="0">
                <a:solidFill>
                  <a:schemeClr val="bg1"/>
                </a:solidFill>
                <a:effectLst>
                  <a:outerShdw blurRad="38100" dist="38100" dir="2700000" algn="tl">
                    <a:srgbClr val="000000">
                      <a:alpha val="43137"/>
                    </a:srgbClr>
                  </a:outerShdw>
                </a:effectLst>
                <a:latin typeface="+mj-lt"/>
              </a:rPr>
              <a:t>Welcome to one of the Lowcountry's finest custom built homes with fabulous features.  The Intra-Coastal Waterway backs up to this pristine property. You're only minutes to downtown Charleston, </a:t>
            </a:r>
            <a:r>
              <a:rPr lang="en-US" sz="1200" dirty="0" smtClean="0">
                <a:solidFill>
                  <a:schemeClr val="bg1"/>
                </a:solidFill>
                <a:effectLst>
                  <a:outerShdw blurRad="38100" dist="38100" dir="2700000" algn="tl">
                    <a:srgbClr val="000000">
                      <a:alpha val="43137"/>
                    </a:srgbClr>
                  </a:outerShdw>
                </a:effectLst>
                <a:latin typeface="+mj-lt"/>
              </a:rPr>
              <a:t>interstates, </a:t>
            </a:r>
            <a:r>
              <a:rPr lang="en-US" sz="1200" dirty="0">
                <a:solidFill>
                  <a:schemeClr val="bg1"/>
                </a:solidFill>
                <a:effectLst>
                  <a:outerShdw blurRad="38100" dist="38100" dir="2700000" algn="tl">
                    <a:srgbClr val="000000">
                      <a:alpha val="43137"/>
                    </a:srgbClr>
                  </a:outerShdw>
                </a:effectLst>
                <a:latin typeface="+mj-lt"/>
              </a:rPr>
              <a:t>the airport, shopping, churches, etc.  The view from the Great Room is phenomenal as you'll see looking out the Anderson windows that go from floor to 29' ceilings.  Tile floors throughout are heated for you in the colder months.  You'll love the state of the art kitchen with a GE Profile convection electric oven, an </a:t>
            </a:r>
            <a:r>
              <a:rPr lang="en-US" sz="1200" dirty="0" err="1">
                <a:solidFill>
                  <a:schemeClr val="bg1"/>
                </a:solidFill>
                <a:effectLst>
                  <a:outerShdw blurRad="38100" dist="38100" dir="2700000" algn="tl">
                    <a:srgbClr val="000000">
                      <a:alpha val="43137"/>
                    </a:srgbClr>
                  </a:outerShdw>
                </a:effectLst>
                <a:latin typeface="+mj-lt"/>
              </a:rPr>
              <a:t>Advantium</a:t>
            </a:r>
            <a:r>
              <a:rPr lang="en-US" sz="1200" dirty="0">
                <a:solidFill>
                  <a:schemeClr val="bg1"/>
                </a:solidFill>
                <a:effectLst>
                  <a:outerShdw blurRad="38100" dist="38100" dir="2700000" algn="tl">
                    <a:srgbClr val="000000">
                      <a:alpha val="43137"/>
                    </a:srgbClr>
                  </a:outerShdw>
                </a:effectLst>
                <a:latin typeface="+mj-lt"/>
              </a:rPr>
              <a:t> Convection cooker w/halogen heat, microwave and a warmer.  Counters are all Black Diamond, </a:t>
            </a:r>
            <a:r>
              <a:rPr lang="en-US" sz="1200" dirty="0" err="1" smtClean="0">
                <a:solidFill>
                  <a:schemeClr val="bg1"/>
                </a:solidFill>
                <a:effectLst>
                  <a:outerShdw blurRad="38100" dist="38100" dir="2700000" algn="tl">
                    <a:srgbClr val="000000">
                      <a:alpha val="43137"/>
                    </a:srgbClr>
                  </a:outerShdw>
                </a:effectLst>
                <a:latin typeface="+mj-lt"/>
              </a:rPr>
              <a:t>SileStone</a:t>
            </a:r>
            <a:r>
              <a:rPr lang="en-US" sz="1200" dirty="0" smtClean="0">
                <a:solidFill>
                  <a:schemeClr val="bg1"/>
                </a:solidFill>
                <a:effectLst>
                  <a:outerShdw blurRad="38100" dist="38100" dir="2700000" algn="tl">
                    <a:srgbClr val="000000">
                      <a:alpha val="43137"/>
                    </a:srgbClr>
                  </a:outerShdw>
                </a:effectLst>
                <a:latin typeface="+mj-lt"/>
              </a:rPr>
              <a:t> </a:t>
            </a:r>
            <a:r>
              <a:rPr lang="en-US" sz="1200" dirty="0">
                <a:solidFill>
                  <a:schemeClr val="bg1"/>
                </a:solidFill>
                <a:effectLst>
                  <a:outerShdw blurRad="38100" dist="38100" dir="2700000" algn="tl">
                    <a:srgbClr val="000000">
                      <a:alpha val="43137"/>
                    </a:srgbClr>
                  </a:outerShdw>
                </a:effectLst>
                <a:latin typeface="+mj-lt"/>
              </a:rPr>
              <a:t>made w/Quartz which is harder than granite or marble....many amenities in the kitchen......The dining room has a coffered ceiling with Wedgewood blue paint.  3 Bedrooms including the master are downstairs with hall bath.  The master bedroom has a great view of the Intra-Coastal; the bath area has 2 walk-in closets w/custom made shelving, shower &amp; a </a:t>
            </a:r>
            <a:r>
              <a:rPr lang="en-US" sz="1200" dirty="0" smtClean="0">
                <a:solidFill>
                  <a:schemeClr val="bg1"/>
                </a:solidFill>
                <a:effectLst>
                  <a:outerShdw blurRad="38100" dist="38100" dir="2700000" algn="tl">
                    <a:srgbClr val="000000">
                      <a:alpha val="43137"/>
                    </a:srgbClr>
                  </a:outerShdw>
                </a:effectLst>
                <a:latin typeface="+mj-lt"/>
              </a:rPr>
              <a:t>Jacuzzi </a:t>
            </a:r>
            <a:r>
              <a:rPr lang="en-US" sz="1200" dirty="0">
                <a:solidFill>
                  <a:schemeClr val="bg1"/>
                </a:solidFill>
                <a:effectLst>
                  <a:outerShdw blurRad="38100" dist="38100" dir="2700000" algn="tl">
                    <a:srgbClr val="000000">
                      <a:alpha val="43137"/>
                    </a:srgbClr>
                  </a:outerShdw>
                </a:effectLst>
                <a:latin typeface="+mj-lt"/>
              </a:rPr>
              <a:t>tub. Going upstairs, there is a lovely barrel ceiling which really sets off the loft along with 2 more bedrooms and bathrooms with plenty of storage.  Please go to website to read more about this extremely well built house.</a:t>
            </a:r>
            <a:endParaRPr lang="en-US" sz="1200" dirty="0">
              <a:solidFill>
                <a:schemeClr val="bg1"/>
              </a:solidFill>
              <a:effectLst>
                <a:outerShdw blurRad="38100" dist="38100" dir="2700000" algn="tl">
                  <a:srgbClr val="000000">
                    <a:alpha val="43137"/>
                  </a:srgbClr>
                </a:outerShdw>
              </a:effectLst>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43000"/>
            <a:ext cx="1371600" cy="912807"/>
          </a:xfrm>
          <a:prstGeom prst="rect">
            <a:avLst/>
          </a:prstGeom>
          <a:ln>
            <a:solidFill>
              <a:schemeClr val="bg1"/>
            </a:solidFill>
          </a:ln>
          <a:effectLst>
            <a:outerShdw blurRad="190500" algn="tl" rotWithShape="0">
              <a:srgbClr val="000000">
                <a:alpha val="70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3351206"/>
            <a:ext cx="1371600" cy="912807"/>
          </a:xfrm>
          <a:prstGeom prst="rect">
            <a:avLst/>
          </a:prstGeom>
          <a:ln>
            <a:solidFill>
              <a:schemeClr val="bg1"/>
            </a:solidFill>
          </a:ln>
          <a:effectLst>
            <a:outerShdw blurRad="190500" algn="tl" rotWithShape="0">
              <a:srgbClr val="000000">
                <a:alpha val="70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2400" y="1143000"/>
            <a:ext cx="1371600" cy="912807"/>
          </a:xfrm>
          <a:prstGeom prst="rect">
            <a:avLst/>
          </a:prstGeom>
          <a:ln>
            <a:solidFill>
              <a:schemeClr val="bg1"/>
            </a:solidFill>
          </a:ln>
          <a:effectLst>
            <a:outerShdw blurRad="190500" algn="tl" rotWithShape="0">
              <a:srgbClr val="000000">
                <a:alpha val="70000"/>
              </a:srgb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81200" y="2640716"/>
            <a:ext cx="1371600" cy="912807"/>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2184312"/>
            <a:ext cx="1371600" cy="912807"/>
          </a:xfrm>
          <a:prstGeom prst="rect">
            <a:avLst/>
          </a:prstGeom>
          <a:ln>
            <a:solidFill>
              <a:schemeClr val="bg1"/>
            </a:solidFill>
          </a:ln>
          <a:effectLst>
            <a:outerShdw blurRad="190500" algn="tl" rotWithShape="0">
              <a:srgbClr val="000000">
                <a:alpha val="70000"/>
              </a:srgbClr>
            </a:outerShdw>
          </a:effectLst>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80286" y="4709088"/>
            <a:ext cx="1371600" cy="912807"/>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72400" y="2247103"/>
            <a:ext cx="1371600" cy="912807"/>
          </a:xfrm>
          <a:prstGeom prst="rect">
            <a:avLst/>
          </a:prstGeom>
          <a:ln>
            <a:solidFill>
              <a:schemeClr val="bg1"/>
            </a:solidFill>
          </a:ln>
          <a:effectLst>
            <a:outerShdw blurRad="190500" algn="tl" rotWithShape="0">
              <a:srgbClr val="000000">
                <a:alpha val="70000"/>
              </a:srgbClr>
            </a:outerShdw>
          </a:effectLst>
        </p:spPr>
      </p:pic>
      <p:sp>
        <p:nvSpPr>
          <p:cNvPr id="14" name="Rectangle 13"/>
          <p:cNvSpPr/>
          <p:nvPr/>
        </p:nvSpPr>
        <p:spPr>
          <a:xfrm>
            <a:off x="0" y="6488668"/>
            <a:ext cx="9144000" cy="338554"/>
          </a:xfrm>
          <a:prstGeom prst="rect">
            <a:avLst/>
          </a:prstGeom>
        </p:spPr>
        <p:txBody>
          <a:bodyPr wrap="square">
            <a:spAutoFit/>
          </a:bodyPr>
          <a:lstStyle/>
          <a:p>
            <a:pPr algn="ctr"/>
            <a:r>
              <a:rPr lang="en-US" sz="1600" b="1" dirty="0" smtClean="0">
                <a:solidFill>
                  <a:schemeClr val="bg1"/>
                </a:solidFill>
                <a:effectLst>
                  <a:outerShdw blurRad="38100" dist="38100" dir="2700000" algn="tl">
                    <a:srgbClr val="000000">
                      <a:alpha val="43137"/>
                    </a:srgbClr>
                  </a:outerShdw>
                </a:effectLst>
              </a:rPr>
              <a:t>Jeanette Turner, ABR | </a:t>
            </a:r>
            <a:r>
              <a:rPr lang="en-US" sz="1600" b="1" dirty="0">
                <a:solidFill>
                  <a:schemeClr val="bg1"/>
                </a:solidFill>
                <a:effectLst>
                  <a:outerShdw blurRad="38100" dist="38100" dir="2700000" algn="tl">
                    <a:srgbClr val="000000">
                      <a:alpha val="43137"/>
                    </a:srgbClr>
                  </a:outerShdw>
                </a:effectLst>
              </a:rPr>
              <a:t>(843) 814-1355 </a:t>
            </a:r>
            <a:r>
              <a:rPr lang="en-US" sz="1600" b="1" dirty="0" smtClean="0">
                <a:solidFill>
                  <a:schemeClr val="bg1"/>
                </a:solidFill>
                <a:effectLst>
                  <a:outerShdw blurRad="38100" dist="38100" dir="2700000" algn="tl">
                    <a:srgbClr val="000000">
                      <a:alpha val="43137"/>
                    </a:srgbClr>
                  </a:outerShdw>
                </a:effectLst>
              </a:rPr>
              <a:t>| jeanetteturner100@gmail.com | Brand </a:t>
            </a:r>
            <a:r>
              <a:rPr lang="en-US" sz="1600" b="1" dirty="0">
                <a:solidFill>
                  <a:schemeClr val="bg1"/>
                </a:solidFill>
                <a:effectLst>
                  <a:outerShdw blurRad="38100" dist="38100" dir="2700000" algn="tl">
                    <a:srgbClr val="000000">
                      <a:alpha val="43137"/>
                    </a:srgbClr>
                  </a:outerShdw>
                </a:effectLst>
              </a:rPr>
              <a:t>Name Real Estate</a:t>
            </a:r>
          </a:p>
        </p:txBody>
      </p:sp>
      <p:sp>
        <p:nvSpPr>
          <p:cNvPr id="15" name="Rectangle 14"/>
          <p:cNvSpPr/>
          <p:nvPr/>
        </p:nvSpPr>
        <p:spPr>
          <a:xfrm>
            <a:off x="1485900" y="736937"/>
            <a:ext cx="6172200" cy="1015663"/>
          </a:xfrm>
          <a:prstGeom prst="rect">
            <a:avLst/>
          </a:prstGeom>
        </p:spPr>
        <p:txBody>
          <a:bodyPr wrap="square">
            <a:spAutoFit/>
          </a:bodyPr>
          <a:lstStyle/>
          <a:p>
            <a:pPr algn="ctr"/>
            <a:r>
              <a:rPr lang="en-US" sz="2400" dirty="0">
                <a:solidFill>
                  <a:schemeClr val="tx2">
                    <a:lumMod val="75000"/>
                  </a:schemeClr>
                </a:solidFill>
                <a:effectLst>
                  <a:outerShdw blurRad="38100" dist="38100" dir="2700000" algn="tl">
                    <a:srgbClr val="000000">
                      <a:alpha val="43137"/>
                    </a:srgbClr>
                  </a:outerShdw>
                </a:effectLst>
                <a:latin typeface="Century Gothic" panose="020B0502020202020204" pitchFamily="34" charset="0"/>
              </a:rPr>
              <a:t>5694 Captain Kidd Rd</a:t>
            </a:r>
            <a:br>
              <a:rPr lang="en-US" sz="2400" dirty="0">
                <a:solidFill>
                  <a:schemeClr val="tx2">
                    <a:lumMod val="75000"/>
                  </a:schemeClr>
                </a:solidFill>
                <a:effectLst>
                  <a:outerShdw blurRad="38100" dist="38100" dir="2700000" algn="tl">
                    <a:srgbClr val="000000">
                      <a:alpha val="43137"/>
                    </a:srgbClr>
                  </a:outerShdw>
                </a:effectLst>
                <a:latin typeface="Century Gothic" panose="020B0502020202020204" pitchFamily="34" charset="0"/>
              </a:rPr>
            </a:br>
            <a:r>
              <a:rPr lang="en-US" sz="2000" dirty="0">
                <a:solidFill>
                  <a:schemeClr val="tx2">
                    <a:lumMod val="75000"/>
                  </a:schemeClr>
                </a:solidFill>
                <a:effectLst>
                  <a:outerShdw blurRad="38100" dist="38100" dir="2700000" algn="tl">
                    <a:srgbClr val="000000">
                      <a:alpha val="43137"/>
                    </a:srgbClr>
                  </a:outerShdw>
                </a:effectLst>
                <a:latin typeface="Century Gothic" panose="020B0502020202020204" pitchFamily="34" charset="0"/>
              </a:rPr>
              <a:t>Royal Harbor </a:t>
            </a:r>
            <a:r>
              <a:rPr lang="en-US" sz="2000" dirty="0" smtClean="0">
                <a:solidFill>
                  <a:schemeClr val="tx2">
                    <a:lumMod val="75000"/>
                  </a:schemeClr>
                </a:solidFill>
                <a:effectLst>
                  <a:outerShdw blurRad="38100" dist="38100" dir="2700000" algn="tl">
                    <a:srgbClr val="000000">
                      <a:alpha val="43137"/>
                    </a:srgbClr>
                  </a:outerShdw>
                </a:effectLst>
                <a:latin typeface="Century Gothic" panose="020B0502020202020204" pitchFamily="34" charset="0"/>
              </a:rPr>
              <a:t>~ Hollywood</a:t>
            </a:r>
            <a:br>
              <a:rPr lang="en-US" sz="2000" dirty="0" smtClean="0">
                <a:solidFill>
                  <a:schemeClr val="tx2">
                    <a:lumMod val="75000"/>
                  </a:schemeClr>
                </a:solidFill>
                <a:effectLst>
                  <a:outerShdw blurRad="38100" dist="38100" dir="2700000" algn="tl">
                    <a:srgbClr val="000000">
                      <a:alpha val="43137"/>
                    </a:srgbClr>
                  </a:outerShdw>
                </a:effectLst>
                <a:latin typeface="Century Gothic" panose="020B0502020202020204" pitchFamily="34" charset="0"/>
              </a:rPr>
            </a:br>
            <a:r>
              <a:rPr lang="en-US" sz="1600" dirty="0" smtClean="0">
                <a:solidFill>
                  <a:schemeClr val="tx2">
                    <a:lumMod val="75000"/>
                  </a:schemeClr>
                </a:solidFill>
                <a:effectLst>
                  <a:outerShdw blurRad="38100" dist="38100" dir="2700000" algn="tl">
                    <a:srgbClr val="000000">
                      <a:alpha val="43137"/>
                    </a:srgbClr>
                  </a:outerShdw>
                </a:effectLst>
                <a:latin typeface="Century Gothic" panose="020B0502020202020204" pitchFamily="34" charset="0"/>
              </a:rPr>
              <a:t>MLS 1418791 ~ $1,000,000</a:t>
            </a:r>
            <a:endParaRPr lang="en-US" sz="2400" dirty="0" smtClean="0">
              <a:solidFill>
                <a:schemeClr val="tx2">
                  <a:lumMod val="75000"/>
                </a:schemeClr>
              </a:solidFill>
              <a:effectLst>
                <a:outerShdw blurRad="38100" dist="38100" dir="2700000" algn="tl">
                  <a:srgbClr val="000000">
                    <a:alpha val="43137"/>
                  </a:srgbClr>
                </a:outerShdw>
              </a:effectLst>
              <a:latin typeface="Century Gothic" panose="020B0502020202020204" pitchFamily="34" charset="0"/>
            </a:endParaRPr>
          </a:p>
        </p:txBody>
      </p:sp>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72600" y="2184312"/>
            <a:ext cx="1371600" cy="912807"/>
          </a:xfrm>
          <a:prstGeom prst="rect">
            <a:avLst/>
          </a:prstGeom>
          <a:ln>
            <a:solidFill>
              <a:schemeClr val="bg1"/>
            </a:solidFill>
          </a:ln>
          <a:effectLst>
            <a:outerShdw blurRad="190500" algn="tl" rotWithShape="0">
              <a:srgbClr val="000000">
                <a:alpha val="70000"/>
              </a:srgbClr>
            </a:outerShdw>
          </a:effectLst>
        </p:spPr>
      </p:pic>
      <p:pic>
        <p:nvPicPr>
          <p:cNvPr id="17" name="Picture 16"/>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3351207"/>
            <a:ext cx="1371600" cy="912807"/>
          </a:xfrm>
          <a:prstGeom prst="rect">
            <a:avLst/>
          </a:prstGeom>
          <a:ln>
            <a:solidFill>
              <a:schemeClr val="bg1"/>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3866777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246</Words>
  <Application>Microsoft Office PowerPoint</Application>
  <PresentationFormat>On-screen Show (4:3)</PresentationFormat>
  <Paragraphs>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Exclusive Custom Built Home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Exclusive Custom Built Home</dc:title>
  <dc:creator>CVH360</dc:creator>
  <cp:lastModifiedBy>atp1313@gmail.com</cp:lastModifiedBy>
  <cp:revision>4</cp:revision>
  <dcterms:created xsi:type="dcterms:W3CDTF">2006-08-16T00:00:00Z</dcterms:created>
  <dcterms:modified xsi:type="dcterms:W3CDTF">2014-07-28T18:53:16Z</dcterms:modified>
</cp:coreProperties>
</file>