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10"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355807" y="636771"/>
            <a:ext cx="7060788" cy="4559808"/>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614020" y="2669635"/>
            <a:ext cx="6606540" cy="268224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614020" y="5404714"/>
            <a:ext cx="6606540" cy="134112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427482" y="777849"/>
            <a:ext cx="6956298" cy="614233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782326"/>
            <a:ext cx="1684020" cy="771143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3390" y="782324"/>
            <a:ext cx="5052060" cy="771144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p>
            <a:r>
              <a:rPr kumimoji="0" lang="en-US"/>
              <a:t>Click to edit Master title style</a:t>
            </a:r>
          </a:p>
        </p:txBody>
      </p:sp>
      <p:sp>
        <p:nvSpPr>
          <p:cNvPr id="3" name="Content Placeholder 2"/>
          <p:cNvSpPr>
            <a:spLocks noGrp="1"/>
          </p:cNvSpPr>
          <p:nvPr>
            <p:ph idx="1"/>
          </p:nvPr>
        </p:nvSpPr>
        <p:spPr>
          <a:xfrm>
            <a:off x="427482" y="777849"/>
            <a:ext cx="6956298" cy="614233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355807" y="636771"/>
            <a:ext cx="7060788" cy="6367283"/>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98092" y="7228637"/>
            <a:ext cx="6956298" cy="992429"/>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398092" y="8249243"/>
            <a:ext cx="6956298" cy="616915"/>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37199"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042056"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516140" y="849842"/>
            <a:ext cx="3342132" cy="1161838"/>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54344" y="849842"/>
            <a:ext cx="3342132" cy="1161838"/>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16140"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54344"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07966" y="782320"/>
            <a:ext cx="2526030" cy="134112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4708020" y="2123443"/>
            <a:ext cx="2526030" cy="6168964"/>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647167" y="1364211"/>
            <a:ext cx="3932235" cy="692912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5440681" y="636771"/>
            <a:ext cx="1975914" cy="637032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8620" y="7351015"/>
            <a:ext cx="6995160" cy="1542288"/>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5493305" y="782320"/>
            <a:ext cx="1904238" cy="617683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358258" y="639126"/>
            <a:ext cx="5036515" cy="637032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355807" y="636771"/>
            <a:ext cx="7060788" cy="804672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427482" y="7312199"/>
            <a:ext cx="6956298" cy="1542288"/>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427482" y="777849"/>
            <a:ext cx="6956298" cy="6142330"/>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209879" y="8964084"/>
            <a:ext cx="194310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11/10/2016</a:t>
            </a:fld>
            <a:endParaRPr lang="en-US"/>
          </a:p>
        </p:txBody>
      </p:sp>
      <p:sp>
        <p:nvSpPr>
          <p:cNvPr id="18" name="Footer Placeholder 17"/>
          <p:cNvSpPr>
            <a:spLocks noGrp="1"/>
          </p:cNvSpPr>
          <p:nvPr>
            <p:ph type="ftr" sz="quarter" idx="3"/>
          </p:nvPr>
        </p:nvSpPr>
        <p:spPr>
          <a:xfrm>
            <a:off x="5152979" y="8964084"/>
            <a:ext cx="1943100" cy="535517"/>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7096079" y="8964084"/>
            <a:ext cx="38862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274955" y="609600"/>
            <a:ext cx="7232904" cy="47715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350" y="20321"/>
            <a:ext cx="7772400" cy="513080"/>
          </a:xfrm>
        </p:spPr>
        <p:txBody>
          <a:bodyPr anchor="ctr">
            <a:noAutofit/>
          </a:bodyPr>
          <a:lstStyle/>
          <a:p>
            <a:pPr algn="ctr"/>
            <a:r>
              <a:rPr lang="en-US" sz="2600" b="0" dirty="0">
                <a:solidFill>
                  <a:srgbClr val="FFFFFF"/>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rPr>
              <a:t>Beautiful Renovated Home on Spacious Corner Lot in </a:t>
            </a:r>
            <a:r>
              <a:rPr lang="en-US" sz="2600" b="0" dirty="0" err="1">
                <a:solidFill>
                  <a:srgbClr val="FFFFFF"/>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rPr>
              <a:t>I'on</a:t>
            </a:r>
            <a:endParaRPr lang="en-US" sz="2600" b="0" dirty="0">
              <a:solidFill>
                <a:srgbClr val="FFFFFF"/>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endParaRPr>
          </a:p>
        </p:txBody>
      </p:sp>
      <p:sp>
        <p:nvSpPr>
          <p:cNvPr id="4" name="Rectangle 3"/>
          <p:cNvSpPr/>
          <p:nvPr/>
        </p:nvSpPr>
        <p:spPr>
          <a:xfrm>
            <a:off x="-10160" y="9677400"/>
            <a:ext cx="7782560" cy="307777"/>
          </a:xfrm>
          <a:prstGeom prst="rect">
            <a:avLst/>
          </a:prstGeom>
        </p:spPr>
        <p:txBody>
          <a:bodyPr wrap="square">
            <a:spAutoFit/>
          </a:bodyPr>
          <a:lstStyle/>
          <a:p>
            <a:pPr algn="ctr"/>
            <a:r>
              <a:rPr lang="en-US" sz="1400" dirty="0">
                <a:solidFill>
                  <a:srgbClr val="FFFFFF"/>
                </a:solidFill>
                <a:latin typeface="Arial" panose="020B0604020202020204" pitchFamily="34" charset="0"/>
                <a:cs typeface="Arial" panose="020B0604020202020204" pitchFamily="34" charset="0"/>
              </a:rPr>
              <a:t>AgentOwned Preferred Group | 824 Johnnie </a:t>
            </a:r>
            <a:r>
              <a:rPr lang="en-US" sz="1400" dirty="0" err="1">
                <a:solidFill>
                  <a:srgbClr val="FFFFFF"/>
                </a:solidFill>
                <a:latin typeface="Arial" panose="020B0604020202020204" pitchFamily="34" charset="0"/>
                <a:cs typeface="Arial" panose="020B0604020202020204" pitchFamily="34" charset="0"/>
              </a:rPr>
              <a:t>Dodds</a:t>
            </a:r>
            <a:r>
              <a:rPr lang="en-US" sz="1400" dirty="0">
                <a:solidFill>
                  <a:srgbClr val="FFFFFF"/>
                </a:solidFill>
                <a:latin typeface="Arial" panose="020B0604020202020204" pitchFamily="34" charset="0"/>
                <a:cs typeface="Arial" panose="020B0604020202020204" pitchFamily="34" charset="0"/>
              </a:rPr>
              <a:t> Blvd | Mt Pleasant, SC 29464</a:t>
            </a:r>
          </a:p>
        </p:txBody>
      </p:sp>
      <p:pic>
        <p:nvPicPr>
          <p:cNvPr id="1028" name="Picture 4" descr="Agent Office Logo"/>
          <p:cNvPicPr>
            <a:picLocks noChangeAspect="1" noChangeArrowheads="1"/>
          </p:cNvPicPr>
          <p:nvPr/>
        </p:nvPicPr>
        <p:blipFill rotWithShape="1">
          <a:blip r:embed="rId2">
            <a:extLst>
              <a:ext uri="{28A0092B-C50C-407E-A947-70E740481C1C}">
                <a14:useLocalDpi xmlns:a14="http://schemas.microsoft.com/office/drawing/2010/main" val="0"/>
              </a:ext>
            </a:extLst>
          </a:blip>
          <a:srcRect l="6493" t="2733" r="8037" b="2733"/>
          <a:stretch/>
        </p:blipFill>
        <p:spPr bwMode="auto">
          <a:xfrm>
            <a:off x="381000" y="8458200"/>
            <a:ext cx="521653" cy="990480"/>
          </a:xfrm>
          <a:prstGeom prst="round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67093" y="8537942"/>
            <a:ext cx="3588067" cy="830997"/>
          </a:xfrm>
          <a:prstGeom prst="rect">
            <a:avLst/>
          </a:prstGeom>
        </p:spPr>
        <p:txBody>
          <a:bodyPr wrap="square">
            <a:spAutoFit/>
          </a:bodyPr>
          <a:lstStyle/>
          <a:p>
            <a:r>
              <a:rPr lang="en-US" dirty="0">
                <a:latin typeface="Arial" panose="020B0604020202020204" pitchFamily="34" charset="0"/>
                <a:cs typeface="Arial" panose="020B0604020202020204" pitchFamily="34" charset="0"/>
              </a:rPr>
              <a:t>Kea Whatley</a:t>
            </a:r>
          </a:p>
          <a:p>
            <a:r>
              <a:rPr lang="en-US" sz="1400" dirty="0">
                <a:latin typeface="Arial" panose="020B0604020202020204" pitchFamily="34" charset="0"/>
                <a:cs typeface="Arial" panose="020B0604020202020204" pitchFamily="34" charset="0"/>
              </a:rPr>
              <a:t>Mobile 843-408-8704</a:t>
            </a:r>
          </a:p>
          <a:p>
            <a:r>
              <a:rPr lang="en-US" sz="1400" dirty="0">
                <a:latin typeface="Arial" panose="020B0604020202020204" pitchFamily="34" charset="0"/>
                <a:cs typeface="Arial" panose="020B0604020202020204" pitchFamily="34" charset="0"/>
              </a:rPr>
              <a:t>keawhat@aol.com </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3940" y="762000"/>
            <a:ext cx="4191820" cy="3143865"/>
          </a:xfrm>
          <a:prstGeom prst="rect">
            <a:avLst/>
          </a:prstGeom>
          <a:ln>
            <a:noFill/>
          </a:ln>
          <a:effectLst/>
        </p:spPr>
      </p:pic>
      <p:sp>
        <p:nvSpPr>
          <p:cNvPr id="3" name="Subtitle 2"/>
          <p:cNvSpPr>
            <a:spLocks noGrp="1"/>
          </p:cNvSpPr>
          <p:nvPr>
            <p:ph type="subTitle" idx="1"/>
          </p:nvPr>
        </p:nvSpPr>
        <p:spPr>
          <a:xfrm>
            <a:off x="-10159" y="4266732"/>
            <a:ext cx="7780019" cy="808468"/>
          </a:xfrm>
        </p:spPr>
        <p:txBody>
          <a:bodyPr anchor="ctr">
            <a:normAutofit/>
          </a:bodyPr>
          <a:lstStyle/>
          <a:p>
            <a:pPr algn="ctr"/>
            <a:r>
              <a:rPr lang="en-US" sz="1800" b="1" dirty="0">
                <a:solidFill>
                  <a:schemeClr val="tx1"/>
                </a:solidFill>
                <a:latin typeface="Arial" panose="020B0604020202020204" pitchFamily="34" charset="0"/>
                <a:cs typeface="Arial" panose="020B0604020202020204" pitchFamily="34" charset="0"/>
              </a:rPr>
              <a:t>56 Montrose Road</a:t>
            </a:r>
          </a:p>
          <a:p>
            <a:pPr algn="ctr"/>
            <a:r>
              <a:rPr lang="en-US" sz="1400" b="1" dirty="0">
                <a:solidFill>
                  <a:schemeClr val="tx1"/>
                </a:solidFill>
                <a:latin typeface="Arial" panose="020B0604020202020204" pitchFamily="34" charset="0"/>
                <a:cs typeface="Arial" panose="020B0604020202020204" pitchFamily="34" charset="0"/>
              </a:rPr>
              <a:t>Mount Pleasant, SC 29464</a:t>
            </a:r>
            <a:br>
              <a:rPr lang="en-US" sz="1400" b="1" dirty="0">
                <a:solidFill>
                  <a:schemeClr val="tx1"/>
                </a:solidFill>
                <a:latin typeface="Arial" panose="020B0604020202020204" pitchFamily="34" charset="0"/>
                <a:cs typeface="Arial" panose="020B0604020202020204" pitchFamily="34" charset="0"/>
              </a:rPr>
            </a:br>
            <a:r>
              <a:rPr lang="en-US" sz="1400" b="1" dirty="0">
                <a:solidFill>
                  <a:schemeClr val="tx1"/>
                </a:solidFill>
                <a:latin typeface="Arial" panose="020B0604020202020204" pitchFamily="34" charset="0"/>
                <a:cs typeface="Arial" panose="020B0604020202020204" pitchFamily="34" charset="0"/>
              </a:rPr>
              <a:t>MLS# 16022201 ~ $1,095,000</a:t>
            </a: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1650" y="8620005"/>
            <a:ext cx="1809750" cy="828675"/>
          </a:xfrm>
          <a:prstGeom prst="rect">
            <a:avLst/>
          </a:prstGeom>
        </p:spPr>
      </p:pic>
      <p:sp>
        <p:nvSpPr>
          <p:cNvPr id="13" name="Rectangle 12"/>
          <p:cNvSpPr/>
          <p:nvPr/>
        </p:nvSpPr>
        <p:spPr>
          <a:xfrm>
            <a:off x="263398" y="5173431"/>
            <a:ext cx="7232905" cy="3416320"/>
          </a:xfrm>
          <a:prstGeom prst="rect">
            <a:avLst/>
          </a:prstGeom>
        </p:spPr>
        <p:txBody>
          <a:bodyPr wrap="square" anchor="ctr">
            <a:spAutoFit/>
          </a:bodyPr>
          <a:lstStyle/>
          <a:p>
            <a:pPr algn="ctr"/>
            <a:r>
              <a:rPr lang="en-US" sz="800" dirty="0">
                <a:solidFill>
                  <a:schemeClr val="bg2"/>
                </a:solidFill>
                <a:latin typeface="Arial" panose="020B0604020202020204" pitchFamily="34" charset="0"/>
                <a:cs typeface="Arial" panose="020B0604020202020204" pitchFamily="34" charset="0"/>
              </a:rPr>
              <a:t>This "like new" home has a great floor plan and is situated on a large, spacious corner lot in </a:t>
            </a:r>
            <a:r>
              <a:rPr lang="en-US" sz="800" dirty="0" err="1">
                <a:solidFill>
                  <a:schemeClr val="bg2"/>
                </a:solidFill>
                <a:latin typeface="Arial" panose="020B0604020202020204" pitchFamily="34" charset="0"/>
                <a:cs typeface="Arial" panose="020B0604020202020204" pitchFamily="34" charset="0"/>
              </a:rPr>
              <a:t>I'on</a:t>
            </a:r>
            <a:r>
              <a:rPr lang="en-US" sz="800" dirty="0">
                <a:solidFill>
                  <a:schemeClr val="bg2"/>
                </a:solidFill>
                <a:latin typeface="Arial" panose="020B0604020202020204" pitchFamily="34" charset="0"/>
                <a:cs typeface="Arial" panose="020B0604020202020204" pitchFamily="34" charset="0"/>
              </a:rPr>
              <a:t>. It even has parking for 2-3 cars in the back and lined spaces out front! The interior of the home has neutral colors and high end </a:t>
            </a:r>
            <a:r>
              <a:rPr lang="en-US" sz="800" dirty="0" err="1">
                <a:solidFill>
                  <a:schemeClr val="bg2"/>
                </a:solidFill>
                <a:latin typeface="Arial" panose="020B0604020202020204" pitchFamily="34" charset="0"/>
                <a:cs typeface="Arial" panose="020B0604020202020204" pitchFamily="34" charset="0"/>
              </a:rPr>
              <a:t>finishings</a:t>
            </a:r>
            <a:r>
              <a:rPr lang="en-US" sz="800" dirty="0">
                <a:solidFill>
                  <a:schemeClr val="bg2"/>
                </a:solidFill>
                <a:latin typeface="Arial" panose="020B0604020202020204" pitchFamily="34" charset="0"/>
                <a:cs typeface="Arial" panose="020B0604020202020204" pitchFamily="34" charset="0"/>
              </a:rPr>
              <a:t>. When you walk into the foyer, you will see the gorgeous refinished wood floors, a beautiful kitchen and an open family room with a fireplace. The granite countertops, all new stainless steel </a:t>
            </a:r>
            <a:r>
              <a:rPr lang="en-US" sz="800" dirty="0" err="1">
                <a:solidFill>
                  <a:schemeClr val="bg2"/>
                </a:solidFill>
                <a:latin typeface="Arial" panose="020B0604020202020204" pitchFamily="34" charset="0"/>
                <a:cs typeface="Arial" panose="020B0604020202020204" pitchFamily="34" charset="0"/>
              </a:rPr>
              <a:t>Thermador</a:t>
            </a:r>
            <a:r>
              <a:rPr lang="en-US" sz="800" dirty="0">
                <a:solidFill>
                  <a:schemeClr val="bg2"/>
                </a:solidFill>
                <a:latin typeface="Arial" panose="020B0604020202020204" pitchFamily="34" charset="0"/>
                <a:cs typeface="Arial" panose="020B0604020202020204" pitchFamily="34" charset="0"/>
              </a:rPr>
              <a:t> appliances, and gas range make up the perfect kitchen for any cook. The owner's suite is located on the main floor and has a nice screened porch--a great place to enjoy your morning coffee or to relax with a book. The totally renovated master bath features marble floors, a marble tiled shower, dual vanity w/ a marble top, and a freestanding tub</a:t>
            </a:r>
          </a:p>
          <a:p>
            <a:pPr algn="ctr"/>
            <a:endParaRPr lang="en-US" sz="800" dirty="0">
              <a:solidFill>
                <a:schemeClr val="bg2"/>
              </a:solidFill>
              <a:latin typeface="Arial" panose="020B0604020202020204" pitchFamily="34" charset="0"/>
              <a:cs typeface="Arial" panose="020B0604020202020204" pitchFamily="34" charset="0"/>
            </a:endParaRPr>
          </a:p>
          <a:p>
            <a:pPr algn="ctr"/>
            <a:r>
              <a:rPr lang="en-US" sz="800" dirty="0">
                <a:solidFill>
                  <a:schemeClr val="bg2"/>
                </a:solidFill>
                <a:latin typeface="Arial" panose="020B0604020202020204" pitchFamily="34" charset="0"/>
                <a:cs typeface="Arial" panose="020B0604020202020204" pitchFamily="34" charset="0"/>
              </a:rPr>
              <a:t>The master suite also has two separate closets. The second floor features three spacious bedrooms--a "jack and </a:t>
            </a:r>
            <a:r>
              <a:rPr lang="en-US" sz="800" dirty="0" err="1">
                <a:solidFill>
                  <a:schemeClr val="bg2"/>
                </a:solidFill>
                <a:latin typeface="Arial" panose="020B0604020202020204" pitchFamily="34" charset="0"/>
                <a:cs typeface="Arial" panose="020B0604020202020204" pitchFamily="34" charset="0"/>
              </a:rPr>
              <a:t>jill</a:t>
            </a:r>
            <a:r>
              <a:rPr lang="en-US" sz="800" dirty="0">
                <a:solidFill>
                  <a:schemeClr val="bg2"/>
                </a:solidFill>
                <a:latin typeface="Arial" panose="020B0604020202020204" pitchFamily="34" charset="0"/>
                <a:cs typeface="Arial" panose="020B0604020202020204" pitchFamily="34" charset="0"/>
              </a:rPr>
              <a:t>" setup and a third bedroom with a private bath. There is also a landing at the top of the stairs that could be used as a sitting area or computer/study area.</a:t>
            </a:r>
          </a:p>
          <a:p>
            <a:pPr algn="ctr"/>
            <a:endParaRPr lang="en-US" sz="800" dirty="0">
              <a:solidFill>
                <a:schemeClr val="bg2"/>
              </a:solidFill>
              <a:latin typeface="Arial" panose="020B0604020202020204" pitchFamily="34" charset="0"/>
              <a:cs typeface="Arial" panose="020B0604020202020204" pitchFamily="34" charset="0"/>
            </a:endParaRPr>
          </a:p>
          <a:p>
            <a:pPr algn="ctr"/>
            <a:r>
              <a:rPr lang="en-US" sz="800" dirty="0">
                <a:solidFill>
                  <a:schemeClr val="bg2"/>
                </a:solidFill>
                <a:latin typeface="Arial" panose="020B0604020202020204" pitchFamily="34" charset="0"/>
                <a:cs typeface="Arial" panose="020B0604020202020204" pitchFamily="34" charset="0"/>
              </a:rPr>
              <a:t>The home features beautiful woodwork including the new shiplap added in the Master Bath.</a:t>
            </a:r>
          </a:p>
          <a:p>
            <a:pPr algn="ctr"/>
            <a:endParaRPr lang="en-US" sz="800" dirty="0">
              <a:solidFill>
                <a:schemeClr val="bg2"/>
              </a:solidFill>
              <a:latin typeface="Arial" panose="020B0604020202020204" pitchFamily="34" charset="0"/>
              <a:cs typeface="Arial" panose="020B0604020202020204" pitchFamily="34" charset="0"/>
            </a:endParaRPr>
          </a:p>
          <a:p>
            <a:pPr algn="ctr"/>
            <a:r>
              <a:rPr lang="en-US" sz="800" dirty="0">
                <a:solidFill>
                  <a:schemeClr val="bg2"/>
                </a:solidFill>
                <a:latin typeface="Arial" panose="020B0604020202020204" pitchFamily="34" charset="0"/>
                <a:cs typeface="Arial" panose="020B0604020202020204" pitchFamily="34" charset="0"/>
              </a:rPr>
              <a:t>The exterior of the home is amazing! The landscaping was totally designed and installed by DIG. It features beautiful plants and grasses. The side yard is partially fenced for privacy and would be a perfect place for your pets to play. The wrap around porch is also a great place to relax and gives the house that southern charm.</a:t>
            </a:r>
          </a:p>
          <a:p>
            <a:pPr algn="ctr"/>
            <a:endParaRPr lang="en-US" sz="800" dirty="0">
              <a:solidFill>
                <a:schemeClr val="bg2"/>
              </a:solidFill>
              <a:latin typeface="Arial" panose="020B0604020202020204" pitchFamily="34" charset="0"/>
              <a:cs typeface="Arial" panose="020B0604020202020204" pitchFamily="34" charset="0"/>
            </a:endParaRPr>
          </a:p>
          <a:p>
            <a:pPr algn="ctr"/>
            <a:r>
              <a:rPr lang="en-US" sz="800" b="1" i="1" dirty="0">
                <a:solidFill>
                  <a:schemeClr val="bg2"/>
                </a:solidFill>
                <a:latin typeface="Arial" panose="020B0604020202020204" pitchFamily="34" charset="0"/>
                <a:cs typeface="Arial" panose="020B0604020202020204" pitchFamily="34" charset="0"/>
              </a:rPr>
              <a:t>Things to note:</a:t>
            </a:r>
            <a:endParaRPr lang="en-US" sz="800" dirty="0">
              <a:solidFill>
                <a:schemeClr val="bg2"/>
              </a:solidFill>
              <a:latin typeface="Arial" panose="020B0604020202020204" pitchFamily="34" charset="0"/>
              <a:cs typeface="Arial" panose="020B0604020202020204" pitchFamily="34" charset="0"/>
            </a:endParaRPr>
          </a:p>
          <a:p>
            <a:pPr algn="ctr"/>
            <a:endParaRPr lang="en-US" sz="800" dirty="0">
              <a:solidFill>
                <a:schemeClr val="bg2"/>
              </a:solidFill>
              <a:latin typeface="Arial" panose="020B0604020202020204" pitchFamily="34" charset="0"/>
              <a:cs typeface="Arial" panose="020B0604020202020204" pitchFamily="34" charset="0"/>
            </a:endParaRPr>
          </a:p>
          <a:p>
            <a:pPr algn="ctr"/>
            <a:endParaRPr lang="en-US" sz="800" dirty="0">
              <a:solidFill>
                <a:schemeClr val="bg2"/>
              </a:solidFill>
              <a:latin typeface="Arial" panose="020B0604020202020204" pitchFamily="34" charset="0"/>
              <a:cs typeface="Arial" panose="020B0604020202020204" pitchFamily="34" charset="0"/>
            </a:endParaRPr>
          </a:p>
          <a:p>
            <a:pPr algn="ctr"/>
            <a:endParaRPr lang="en-US" sz="800" dirty="0">
              <a:solidFill>
                <a:schemeClr val="bg2"/>
              </a:solidFill>
              <a:latin typeface="Arial" panose="020B0604020202020204" pitchFamily="34" charset="0"/>
              <a:cs typeface="Arial" panose="020B0604020202020204" pitchFamily="34" charset="0"/>
            </a:endParaRPr>
          </a:p>
          <a:p>
            <a:pPr algn="ctr"/>
            <a:endParaRPr lang="en-US" sz="800" dirty="0">
              <a:solidFill>
                <a:schemeClr val="bg2"/>
              </a:solidFill>
              <a:latin typeface="Arial" panose="020B0604020202020204" pitchFamily="34" charset="0"/>
              <a:cs typeface="Arial" panose="020B0604020202020204" pitchFamily="34" charset="0"/>
            </a:endParaRPr>
          </a:p>
          <a:p>
            <a:pPr algn="ctr"/>
            <a:endParaRPr lang="en-US" sz="800" dirty="0">
              <a:solidFill>
                <a:schemeClr val="bg2"/>
              </a:solidFill>
              <a:latin typeface="Arial" panose="020B0604020202020204" pitchFamily="34" charset="0"/>
              <a:cs typeface="Arial" panose="020B0604020202020204" pitchFamily="34" charset="0"/>
            </a:endParaRPr>
          </a:p>
          <a:p>
            <a:pPr algn="ctr"/>
            <a:r>
              <a:rPr lang="en-US" sz="800" b="1" dirty="0">
                <a:solidFill>
                  <a:schemeClr val="bg2"/>
                </a:solidFill>
                <a:latin typeface="Arial" panose="020B0604020202020204" pitchFamily="34" charset="0"/>
                <a:cs typeface="Arial" panose="020B0604020202020204" pitchFamily="34" charset="0"/>
              </a:rPr>
              <a:t>Make an appointment today to see this fabulous home!</a:t>
            </a:r>
          </a:p>
          <a:p>
            <a:pPr algn="ctr"/>
            <a:endParaRPr lang="en-US" sz="800" dirty="0">
              <a:solidFill>
                <a:schemeClr val="bg2"/>
              </a:solidFill>
              <a:latin typeface="Arial" panose="020B0604020202020204" pitchFamily="34" charset="0"/>
              <a:cs typeface="Arial" panose="020B0604020202020204" pitchFamily="34" charset="0"/>
            </a:endParaRPr>
          </a:p>
          <a:p>
            <a:pPr algn="ctr"/>
            <a:r>
              <a:rPr lang="en-US" sz="800" i="1" dirty="0">
                <a:solidFill>
                  <a:schemeClr val="bg1">
                    <a:lumMod val="75000"/>
                  </a:schemeClr>
                </a:solidFill>
                <a:latin typeface="Arial" panose="020B0604020202020204" pitchFamily="34" charset="0"/>
                <a:cs typeface="Arial" panose="020B0604020202020204" pitchFamily="34" charset="0"/>
              </a:rPr>
              <a:t>Buyer and/or Buyer's Agent to verify all information deemed important including square footage, schools, insurance, and tax information. </a:t>
            </a:r>
            <a:br>
              <a:rPr lang="en-US" sz="800" i="1" dirty="0">
                <a:solidFill>
                  <a:schemeClr val="bg1">
                    <a:lumMod val="75000"/>
                  </a:schemeClr>
                </a:solidFill>
                <a:latin typeface="Arial" panose="020B0604020202020204" pitchFamily="34" charset="0"/>
                <a:cs typeface="Arial" panose="020B0604020202020204" pitchFamily="34" charset="0"/>
              </a:rPr>
            </a:br>
            <a:r>
              <a:rPr lang="en-US" sz="800" i="1" dirty="0">
                <a:solidFill>
                  <a:schemeClr val="bg1">
                    <a:lumMod val="75000"/>
                  </a:schemeClr>
                </a:solidFill>
                <a:latin typeface="Arial" panose="020B0604020202020204" pitchFamily="34" charset="0"/>
                <a:cs typeface="Arial" panose="020B0604020202020204" pitchFamily="34" charset="0"/>
              </a:rPr>
              <a:t>Buyer pays .0015 x sale price to </a:t>
            </a:r>
            <a:r>
              <a:rPr lang="en-US" sz="800" i="1" dirty="0" err="1">
                <a:solidFill>
                  <a:schemeClr val="bg1">
                    <a:lumMod val="75000"/>
                  </a:schemeClr>
                </a:solidFill>
                <a:latin typeface="Arial" panose="020B0604020202020204" pitchFamily="34" charset="0"/>
                <a:cs typeface="Arial" panose="020B0604020202020204" pitchFamily="34" charset="0"/>
              </a:rPr>
              <a:t>I'On</a:t>
            </a:r>
            <a:r>
              <a:rPr lang="en-US" sz="800" i="1" dirty="0">
                <a:solidFill>
                  <a:schemeClr val="bg1">
                    <a:lumMod val="75000"/>
                  </a:schemeClr>
                </a:solidFill>
                <a:latin typeface="Arial" panose="020B0604020202020204" pitchFamily="34" charset="0"/>
                <a:cs typeface="Arial" panose="020B0604020202020204" pitchFamily="34" charset="0"/>
              </a:rPr>
              <a:t> Assembly</a:t>
            </a:r>
          </a:p>
        </p:txBody>
      </p:sp>
      <p:sp>
        <p:nvSpPr>
          <p:cNvPr id="15" name="Rectangle 14"/>
          <p:cNvSpPr/>
          <p:nvPr/>
        </p:nvSpPr>
        <p:spPr>
          <a:xfrm>
            <a:off x="-1650695" y="3563079"/>
            <a:ext cx="1640535" cy="523220"/>
          </a:xfrm>
          <a:prstGeom prst="rect">
            <a:avLst/>
          </a:prstGeom>
        </p:spPr>
        <p:txBody>
          <a:bodyPr wrap="square">
            <a:spAutoFit/>
          </a:bodyPr>
          <a:lstStyle/>
          <a:p>
            <a:pPr algn="ctr"/>
            <a:r>
              <a:rPr lang="en-US" sz="2800" b="1" dirty="0">
                <a:ln>
                  <a:solidFill>
                    <a:srgbClr val="000000"/>
                  </a:solidFill>
                </a:ln>
                <a:solidFill>
                  <a:srgbClr val="FFFF00"/>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rPr>
              <a:t>Reduced!!</a:t>
            </a:r>
            <a:endParaRPr lang="en-US" sz="2800" b="1" dirty="0">
              <a:ln>
                <a:solidFill>
                  <a:srgbClr val="000000"/>
                </a:solidFill>
              </a:ln>
              <a:solidFill>
                <a:srgbClr val="FFFF00"/>
              </a:solidFill>
            </a:endParaRPr>
          </a:p>
        </p:txBody>
      </p:sp>
      <p:grpSp>
        <p:nvGrpSpPr>
          <p:cNvPr id="22" name="Group 21"/>
          <p:cNvGrpSpPr/>
          <p:nvPr/>
        </p:nvGrpSpPr>
        <p:grpSpPr>
          <a:xfrm>
            <a:off x="442194" y="762000"/>
            <a:ext cx="6875312" cy="4313200"/>
            <a:chOff x="448333" y="762000"/>
            <a:chExt cx="6875312" cy="4313200"/>
          </a:xfrm>
        </p:grpSpPr>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8520" y="762000"/>
              <a:ext cx="1076958" cy="807719"/>
            </a:xfrm>
            <a:prstGeom prst="rect">
              <a:avLst/>
            </a:prstGeom>
            <a:ln>
              <a:noFill/>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9080" y="1930586"/>
              <a:ext cx="1075838" cy="806879"/>
            </a:xfrm>
            <a:prstGeom prst="rect">
              <a:avLst/>
            </a:prstGeom>
            <a:ln>
              <a:noFill/>
            </a:ln>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8333" y="3098332"/>
              <a:ext cx="1077333" cy="808000"/>
            </a:xfrm>
            <a:prstGeom prst="rect">
              <a:avLst/>
            </a:prstGeom>
            <a:ln>
              <a:noFill/>
            </a:ln>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8333" y="4267200"/>
              <a:ext cx="1077333" cy="808000"/>
            </a:xfrm>
            <a:prstGeom prst="rect">
              <a:avLst/>
            </a:prstGeom>
            <a:ln>
              <a:noFill/>
            </a:ln>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47434" y="762000"/>
              <a:ext cx="1075088" cy="806316"/>
            </a:xfrm>
            <a:prstGeom prst="rect">
              <a:avLst/>
            </a:prstGeom>
            <a:ln>
              <a:noFill/>
            </a:ln>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47059" y="1929651"/>
              <a:ext cx="1075838" cy="806879"/>
            </a:xfrm>
            <a:prstGeom prst="rect">
              <a:avLst/>
            </a:prstGeom>
            <a:ln>
              <a:no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46312" y="3097865"/>
              <a:ext cx="1077333" cy="808000"/>
            </a:xfrm>
            <a:prstGeom prst="rect">
              <a:avLst/>
            </a:prstGeom>
            <a:ln>
              <a:no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46312" y="4267200"/>
              <a:ext cx="1077333" cy="808000"/>
            </a:xfrm>
            <a:prstGeom prst="rect">
              <a:avLst/>
            </a:prstGeom>
            <a:ln>
              <a:noFill/>
            </a:ln>
            <a:effectLst/>
          </p:spPr>
        </p:pic>
      </p:grpSp>
      <p:sp>
        <p:nvSpPr>
          <p:cNvPr id="16" name="TextBox 15"/>
          <p:cNvSpPr txBox="1"/>
          <p:nvPr/>
        </p:nvSpPr>
        <p:spPr>
          <a:xfrm>
            <a:off x="1351960" y="7341897"/>
            <a:ext cx="5055780" cy="584667"/>
          </a:xfrm>
          <a:prstGeom prst="rect">
            <a:avLst/>
          </a:prstGeom>
          <a:noFill/>
        </p:spPr>
        <p:txBody>
          <a:bodyPr wrap="square" numCol="2" rtlCol="0">
            <a:spAutoFit/>
          </a:bodyPr>
          <a:lstStyle/>
          <a:p>
            <a:pPr algn="ctr"/>
            <a:r>
              <a:rPr lang="en-US" sz="800" dirty="0">
                <a:solidFill>
                  <a:schemeClr val="bg2"/>
                </a:solidFill>
                <a:latin typeface="Arial" panose="020B0604020202020204" pitchFamily="34" charset="0"/>
                <a:cs typeface="Arial" panose="020B0604020202020204" pitchFamily="34" charset="0"/>
              </a:rPr>
              <a:t>*Home has been totally painted--inside and outside</a:t>
            </a:r>
          </a:p>
          <a:p>
            <a:pPr algn="ctr"/>
            <a:r>
              <a:rPr lang="en-US" sz="800" dirty="0">
                <a:solidFill>
                  <a:schemeClr val="bg2"/>
                </a:solidFill>
                <a:latin typeface="Arial" panose="020B0604020202020204" pitchFamily="34" charset="0"/>
                <a:cs typeface="Arial" panose="020B0604020202020204" pitchFamily="34" charset="0"/>
              </a:rPr>
              <a:t>*2 new HVACs have been installed</a:t>
            </a:r>
          </a:p>
          <a:p>
            <a:pPr algn="ctr"/>
            <a:r>
              <a:rPr lang="en-US" sz="800" dirty="0">
                <a:solidFill>
                  <a:schemeClr val="bg2"/>
                </a:solidFill>
                <a:latin typeface="Arial" panose="020B0604020202020204" pitchFamily="34" charset="0"/>
                <a:cs typeface="Arial" panose="020B0604020202020204" pitchFamily="34" charset="0"/>
              </a:rPr>
              <a:t>*New Lighting and Plumbing Fixtures</a:t>
            </a:r>
          </a:p>
          <a:p>
            <a:pPr algn="ctr"/>
            <a:r>
              <a:rPr lang="en-US" sz="800" dirty="0">
                <a:solidFill>
                  <a:schemeClr val="bg2"/>
                </a:solidFill>
                <a:latin typeface="Arial" panose="020B0604020202020204" pitchFamily="34" charset="0"/>
                <a:cs typeface="Arial" panose="020B0604020202020204" pitchFamily="34" charset="0"/>
              </a:rPr>
              <a:t>*New Cabinet Hardware</a:t>
            </a:r>
          </a:p>
          <a:p>
            <a:pPr algn="ctr"/>
            <a:r>
              <a:rPr lang="en-US" sz="800" dirty="0">
                <a:solidFill>
                  <a:schemeClr val="bg2"/>
                </a:solidFill>
                <a:latin typeface="Arial" panose="020B0604020202020204" pitchFamily="34" charset="0"/>
                <a:cs typeface="Arial" panose="020B0604020202020204" pitchFamily="34" charset="0"/>
              </a:rPr>
              <a:t>*Encapsulated underneath the house and added a climate control dehumidifier</a:t>
            </a:r>
          </a:p>
          <a:p>
            <a:pPr algn="ctr"/>
            <a:r>
              <a:rPr lang="en-US" sz="800" dirty="0">
                <a:solidFill>
                  <a:schemeClr val="bg2"/>
                </a:solidFill>
                <a:latin typeface="Arial" panose="020B0604020202020204" pitchFamily="34" charset="0"/>
                <a:cs typeface="Arial" panose="020B0604020202020204" pitchFamily="34" charset="0"/>
              </a:rPr>
              <a:t>*New insulation under the house</a:t>
            </a:r>
          </a:p>
          <a:p>
            <a:pPr algn="ctr"/>
            <a:r>
              <a:rPr lang="en-US" sz="800" dirty="0">
                <a:solidFill>
                  <a:schemeClr val="bg2"/>
                </a:solidFill>
                <a:latin typeface="Arial" panose="020B0604020202020204" pitchFamily="34" charset="0"/>
                <a:cs typeface="Arial" panose="020B0604020202020204" pitchFamily="34" charset="0"/>
              </a:rPr>
              <a:t>*Added a Termite Bond to the house</a:t>
            </a:r>
          </a:p>
        </p:txBody>
      </p:sp>
    </p:spTree>
    <p:extLst>
      <p:ext uri="{BB962C8B-B14F-4D97-AF65-F5344CB8AC3E}">
        <p14:creationId xmlns:p14="http://schemas.microsoft.com/office/powerpoint/2010/main" val="1580476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Custom 2">
      <a:dk1>
        <a:srgbClr val="172B4B"/>
      </a:dk1>
      <a:lt1>
        <a:srgbClr val="567292"/>
      </a:lt1>
      <a:dk2>
        <a:srgbClr val="2F5897"/>
      </a:dk2>
      <a:lt2>
        <a:srgbClr val="172B4B"/>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243</TotalTime>
  <Words>422</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Rage Italic</vt:lpstr>
      <vt:lpstr>Verdana</vt:lpstr>
      <vt:lpstr>Wingdings 2</vt:lpstr>
      <vt:lpstr>Aspect</vt:lpstr>
      <vt:lpstr>Beautiful Renovated Home on Spacious Corner Lot in 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Beautiful I'on Home on Fabulous Lot</dc:title>
  <dc:creator>CVH360</dc:creator>
  <cp:lastModifiedBy>A. Thomas Price</cp:lastModifiedBy>
  <cp:revision>15</cp:revision>
  <dcterms:created xsi:type="dcterms:W3CDTF">2006-08-16T00:00:00Z</dcterms:created>
  <dcterms:modified xsi:type="dcterms:W3CDTF">2016-11-10T17:16:15Z</dcterms:modified>
</cp:coreProperties>
</file>