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60"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3/20/2017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3/20/2017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3/20/2017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3/20/2017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3/20/2017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3/20/2017</a:t>
            </a:fld>
            <a:endParaRPr lang="en-US" dirty="0"/>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gif"/><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97"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5436" y="48140"/>
            <a:ext cx="7712321" cy="511314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03765" y="9123605"/>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143000" y="46202"/>
            <a:ext cx="4016801" cy="2514600"/>
          </a:xfrm>
        </p:spPr>
        <p:txBody>
          <a:bodyPr anchor="t">
            <a:noAutofit/>
          </a:bodyPr>
          <a:lstStyle/>
          <a:p>
            <a:r>
              <a:rPr lang="en-US" sz="1600" b="1" dirty="0">
                <a:solidFill>
                  <a:schemeClr val="tx2"/>
                </a:solidFill>
                <a:latin typeface="Georgia" panose="02040502050405020303" pitchFamily="18" charset="0"/>
                <a:cs typeface="Microsoft Sans Serif" panose="020B0604020202020204" pitchFamily="34" charset="0"/>
              </a:rPr>
              <a:t>576 Pointe Of Oaks Road</a:t>
            </a:r>
            <a:br>
              <a:rPr lang="en-US" sz="1600" b="1" dirty="0">
                <a:solidFill>
                  <a:schemeClr val="tx2"/>
                </a:solidFill>
                <a:latin typeface="Georgia" panose="02040502050405020303" pitchFamily="18" charset="0"/>
                <a:cs typeface="Microsoft Sans Serif" panose="020B0604020202020204" pitchFamily="34" charset="0"/>
              </a:rPr>
            </a:br>
            <a:r>
              <a:rPr lang="en-US" sz="1400" dirty="0">
                <a:solidFill>
                  <a:schemeClr val="tx2"/>
                </a:solidFill>
                <a:latin typeface="Georgia" panose="02040502050405020303" pitchFamily="18" charset="0"/>
                <a:cs typeface="Microsoft Sans Serif" panose="020B0604020202020204" pitchFamily="34" charset="0"/>
              </a:rPr>
              <a:t>Legend Oaks Plantation</a:t>
            </a:r>
            <a:br>
              <a:rPr lang="en-US" sz="1400" dirty="0">
                <a:solidFill>
                  <a:schemeClr val="tx2"/>
                </a:solidFill>
                <a:latin typeface="Georgia" panose="02040502050405020303" pitchFamily="18" charset="0"/>
                <a:cs typeface="Microsoft Sans Serif" panose="020B0604020202020204" pitchFamily="34" charset="0"/>
              </a:rPr>
            </a:br>
            <a:r>
              <a:rPr lang="en-US" sz="1400" dirty="0">
                <a:solidFill>
                  <a:schemeClr val="tx2"/>
                </a:solidFill>
                <a:latin typeface="Georgia" panose="02040502050405020303" pitchFamily="18" charset="0"/>
                <a:cs typeface="Microsoft Sans Serif" panose="020B0604020202020204" pitchFamily="34" charset="0"/>
              </a:rPr>
              <a:t>Summerville, SC 29485</a:t>
            </a:r>
            <a:br>
              <a:rPr lang="en-US" sz="1400" dirty="0">
                <a:solidFill>
                  <a:schemeClr val="tx2"/>
                </a:solidFill>
                <a:latin typeface="Georgia" panose="02040502050405020303" pitchFamily="18" charset="0"/>
                <a:cs typeface="Microsoft Sans Serif" panose="020B0604020202020204" pitchFamily="34" charset="0"/>
              </a:rPr>
            </a:br>
            <a:r>
              <a:rPr lang="en-US" sz="1400" dirty="0">
                <a:solidFill>
                  <a:schemeClr val="tx2"/>
                </a:solidFill>
                <a:latin typeface="Georgia" panose="02040502050405020303" pitchFamily="18" charset="0"/>
                <a:cs typeface="Microsoft Sans Serif" panose="020B0604020202020204" pitchFamily="34" charset="0"/>
              </a:rPr>
              <a:t>MLS# 17007204</a:t>
            </a:r>
            <a:br>
              <a:rPr lang="en-US" sz="1400" dirty="0">
                <a:solidFill>
                  <a:schemeClr val="tx2"/>
                </a:solidFill>
                <a:latin typeface="Georgia" panose="02040502050405020303" pitchFamily="18" charset="0"/>
                <a:cs typeface="Microsoft Sans Serif" panose="020B0604020202020204" pitchFamily="34" charset="0"/>
              </a:rPr>
            </a:br>
            <a:r>
              <a:rPr lang="en-US" sz="1400" dirty="0">
                <a:solidFill>
                  <a:schemeClr val="tx2"/>
                </a:solidFill>
                <a:latin typeface="Georgia" panose="02040502050405020303" pitchFamily="18" charset="0"/>
                <a:cs typeface="Microsoft Sans Serif" panose="020B0604020202020204" pitchFamily="34" charset="0"/>
              </a:rPr>
              <a:t>$319,000</a:t>
            </a:r>
            <a:endParaRPr lang="en-US" sz="900" dirty="0">
              <a:solidFill>
                <a:schemeClr val="tx2"/>
              </a:solidFill>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5396" y="5676900"/>
            <a:ext cx="7772401" cy="2168668"/>
          </a:xfrm>
        </p:spPr>
        <p:txBody>
          <a:bodyPr anchor="ctr">
            <a:noAutofit/>
          </a:bodyPr>
          <a:lstStyle/>
          <a:p>
            <a:r>
              <a:rPr lang="en-US" sz="1800" dirty="0">
                <a:solidFill>
                  <a:schemeClr val="tx1"/>
                </a:solidFill>
                <a:latin typeface="Georgia" panose="02040502050405020303" pitchFamily="18" charset="0"/>
                <a:cs typeface="Microsoft Sans Serif" panose="020B0604020202020204" pitchFamily="34" charset="0"/>
              </a:rPr>
              <a:t>An elegant home! With beautiful accents and hints of historic charm, this home is warm and inviting. It is equipped with four bedrooms, 2.5 bathrooms, and much more. The kitchen features tall cabinets that are complimented with a deep black granite, beautiful accent lighting, and a sea of windows to gaze into the secluded backyard. Between the huge living room, study, and FROG, there is plenty of room for entertaining, and raising a family.</a:t>
            </a:r>
          </a:p>
        </p:txBody>
      </p:sp>
      <p:sp>
        <p:nvSpPr>
          <p:cNvPr id="6" name="Rectangle 5"/>
          <p:cNvSpPr/>
          <p:nvPr/>
        </p:nvSpPr>
        <p:spPr>
          <a:xfrm>
            <a:off x="-1" y="9012156"/>
            <a:ext cx="7783195" cy="707886"/>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Andrew Sorrentino</a:t>
            </a:r>
          </a:p>
          <a:p>
            <a:pPr algn="ctr"/>
            <a:r>
              <a:rPr lang="en-US" sz="1200" dirty="0">
                <a:latin typeface="Georgia" panose="02040502050405020303" pitchFamily="18" charset="0"/>
                <a:cs typeface="Microsoft Sans Serif" panose="020B0604020202020204" pitchFamily="34" charset="0"/>
              </a:rPr>
              <a:t>(843) 371-6218 | andrew.sorrentino@agentowned.com</a:t>
            </a:r>
          </a:p>
          <a:p>
            <a:pPr algn="ctr"/>
            <a:r>
              <a:rPr lang="en-US" sz="1200" dirty="0">
                <a:latin typeface="Georgia" panose="02040502050405020303" pitchFamily="18" charset="0"/>
                <a:cs typeface="Microsoft Sans Serif" panose="020B0604020202020204" pitchFamily="34" charset="0"/>
              </a:rPr>
              <a:t>www.AgentOwned.com</a:t>
            </a:r>
            <a:endParaRPr lang="en-US" sz="1050" dirty="0">
              <a:latin typeface="Georgia" panose="02040502050405020303" pitchFamily="18" charset="0"/>
              <a:cs typeface="Microsoft Sans Serif" panose="020B0604020202020204" pitchFamily="34" charset="0"/>
            </a:endParaRPr>
          </a:p>
        </p:txBody>
      </p:sp>
      <p:sp>
        <p:nvSpPr>
          <p:cNvPr id="9" name="Rectangle 8"/>
          <p:cNvSpPr/>
          <p:nvPr/>
        </p:nvSpPr>
        <p:spPr>
          <a:xfrm>
            <a:off x="5397" y="9645728"/>
            <a:ext cx="7772400" cy="323165"/>
          </a:xfrm>
          <a:prstGeom prst="rect">
            <a:avLst/>
          </a:prstGeom>
        </p:spPr>
        <p:txBody>
          <a:bodyPr wrap="square">
            <a:spAutoFit/>
          </a:bodyPr>
          <a:lstStyle/>
          <a:p>
            <a:pPr algn="ctr"/>
            <a:r>
              <a:rPr lang="en-US" sz="800" dirty="0">
                <a:latin typeface="Georgia" panose="02040502050405020303" pitchFamily="18" charset="0"/>
                <a:cs typeface="Microsoft Sans Serif" panose="020B0604020202020204" pitchFamily="34" charset="0"/>
              </a:rPr>
              <a:t>The AgentOwned Realty Co | 902 Savannah Hwy | Charleston, SC 29407</a:t>
            </a:r>
          </a:p>
          <a:p>
            <a:pPr algn="ctr"/>
            <a:r>
              <a:rPr lang="en-US" sz="700" dirty="0">
                <a:latin typeface="Georgia" panose="02040502050405020303" pitchFamily="18" charset="0"/>
                <a:cs typeface="Microsoft Sans Serif" panose="020B0604020202020204" pitchFamily="34" charset="0"/>
              </a:rPr>
              <a:t>Real Estate • Mortgage • Insurance</a:t>
            </a:r>
          </a:p>
        </p:txBody>
      </p:sp>
      <p:pic>
        <p:nvPicPr>
          <p:cNvPr id="7"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781800" y="9125154"/>
            <a:ext cx="734950" cy="734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21590"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Rectangle 10"/>
          <p:cNvSpPr/>
          <p:nvPr/>
        </p:nvSpPr>
        <p:spPr>
          <a:xfrm>
            <a:off x="5396" y="3810000"/>
            <a:ext cx="7772400" cy="584775"/>
          </a:xfrm>
          <a:prstGeom prst="rect">
            <a:avLst/>
          </a:prstGeom>
          <a:noFill/>
        </p:spPr>
        <p:txBody>
          <a:bodyPr wrap="square" lIns="91440" tIns="45720" rIns="91440" bIns="45720">
            <a:spAutoFit/>
          </a:bodyPr>
          <a:lstStyle/>
          <a:p>
            <a:pPr algn="ctr"/>
            <a:r>
              <a:rPr lang="en-US" sz="3200" b="1" dirty="0">
                <a:ln w="12700">
                  <a:noFill/>
                  <a:prstDash val="solid"/>
                </a:ln>
                <a:solidFill>
                  <a:schemeClr val="bg1"/>
                </a:solidFill>
                <a:effectLst>
                  <a:outerShdw blurRad="41275" dist="20320" dir="1800000" algn="tl" rotWithShape="0">
                    <a:srgbClr val="000000">
                      <a:alpha val="40000"/>
                    </a:srgbClr>
                  </a:outerShdw>
                </a:effectLst>
                <a:latin typeface="AR DECODE" panose="02000000000000000000" pitchFamily="2" charset="0"/>
                <a:cs typeface="Narkisim" panose="020E0502050101010101" pitchFamily="34" charset="-79"/>
              </a:rPr>
              <a:t>Just Listed!</a:t>
            </a:r>
            <a:endParaRPr lang="en-US" sz="3200" b="1" cap="none" spc="0" dirty="0">
              <a:ln w="12700">
                <a:noFill/>
                <a:prstDash val="solid"/>
              </a:ln>
              <a:solidFill>
                <a:schemeClr val="bg1"/>
              </a:solidFill>
              <a:effectLst>
                <a:outerShdw blurRad="41275" dist="20320" dir="1800000" algn="tl" rotWithShape="0">
                  <a:srgbClr val="000000">
                    <a:alpha val="40000"/>
                  </a:srgbClr>
                </a:outerShdw>
              </a:effectLst>
              <a:latin typeface="AR DECODE" panose="02000000000000000000" pitchFamily="2" charset="0"/>
              <a:cs typeface="Narkisim" panose="020E0502050101010101" pitchFamily="34" charset="-79"/>
            </a:endParaRPr>
          </a:p>
        </p:txBody>
      </p:sp>
      <p:sp>
        <p:nvSpPr>
          <p:cNvPr id="8" name="Rectangle 7"/>
          <p:cNvSpPr/>
          <p:nvPr/>
        </p:nvSpPr>
        <p:spPr>
          <a:xfrm>
            <a:off x="-3762075" y="2462960"/>
            <a:ext cx="3728103" cy="461665"/>
          </a:xfrm>
          <a:prstGeom prst="rect">
            <a:avLst/>
          </a:prstGeom>
        </p:spPr>
        <p:txBody>
          <a:bodyPr wrap="square">
            <a:spAutoFit/>
          </a:bodyPr>
          <a:lstStyle/>
          <a:p>
            <a:pPr algn="ctr"/>
            <a:r>
              <a:rPr lang="en-US" sz="2400" b="1" i="1" dirty="0">
                <a:ln w="12700">
                  <a:solidFill>
                    <a:srgbClr val="3AF806"/>
                  </a:solidFill>
                  <a:prstDash val="solid"/>
                </a:ln>
                <a:solidFill>
                  <a:srgbClr val="3AF806"/>
                </a:solidFill>
                <a:effectLst>
                  <a:outerShdw blurRad="50800" dist="38100" dir="5400000" algn="t" rotWithShape="0">
                    <a:prstClr val="black">
                      <a:alpha val="40000"/>
                    </a:prstClr>
                  </a:outerShdw>
                </a:effectLst>
                <a:latin typeface="Narkisim" panose="020E0502050101010101" pitchFamily="34" charset="-79"/>
                <a:cs typeface="Narkisim" panose="020E0502050101010101" pitchFamily="34" charset="-79"/>
              </a:rPr>
              <a:t>Just Reduced!</a:t>
            </a:r>
            <a:endParaRPr lang="en-US" sz="2400" i="1" dirty="0">
              <a:ln w="12700">
                <a:solidFill>
                  <a:srgbClr val="3AF806"/>
                </a:solidFill>
                <a:prstDash val="solid"/>
              </a:ln>
              <a:effectLst>
                <a:outerShdw blurRad="50800" dist="38100" dir="5400000" algn="t" rotWithShape="0">
                  <a:prstClr val="black">
                    <a:alpha val="40000"/>
                  </a:prstClr>
                </a:outerShdw>
              </a:effectLst>
            </a:endParaRPr>
          </a:p>
        </p:txBody>
      </p:sp>
      <p:pic>
        <p:nvPicPr>
          <p:cNvPr id="16"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0287000" y="7716395"/>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10" name="Group 9"/>
          <p:cNvGrpSpPr/>
          <p:nvPr/>
        </p:nvGrpSpPr>
        <p:grpSpPr>
          <a:xfrm>
            <a:off x="59786" y="4707876"/>
            <a:ext cx="7663620" cy="909348"/>
            <a:chOff x="59787" y="4707876"/>
            <a:chExt cx="7663620" cy="909348"/>
          </a:xfrm>
        </p:grpSpPr>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9787" y="4707876"/>
              <a:ext cx="1371600" cy="909348"/>
            </a:xfrm>
            <a:prstGeom prst="rect">
              <a:avLst/>
            </a:prstGeom>
            <a:ln w="19050">
              <a:solidFill>
                <a:schemeClr val="bg1"/>
              </a:solidFill>
            </a:ln>
            <a:effectLst>
              <a:outerShdw blurRad="63500" sx="102000" sy="102000" algn="ctr" rotWithShape="0">
                <a:prstClr val="black">
                  <a:alpha val="40000"/>
                </a:prstClr>
              </a:outerShdw>
            </a:effectLst>
          </p:spPr>
        </p:pic>
        <p:pic>
          <p:nvPicPr>
            <p:cNvPr id="13" name="Picture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32792" y="4707876"/>
              <a:ext cx="1371600" cy="909348"/>
            </a:xfrm>
            <a:prstGeom prst="rect">
              <a:avLst/>
            </a:prstGeom>
            <a:ln w="19050">
              <a:solidFill>
                <a:schemeClr val="bg1"/>
              </a:solidFill>
            </a:ln>
            <a:effectLst>
              <a:outerShdw blurRad="63500" sx="102000" sy="102000" algn="ctr" rotWithShape="0">
                <a:prstClr val="black">
                  <a:alpha val="40000"/>
                </a:prstClr>
              </a:outerShdw>
            </a:effectLst>
          </p:spPr>
        </p:pic>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205797" y="4707876"/>
              <a:ext cx="1371600" cy="909348"/>
            </a:xfrm>
            <a:prstGeom prst="rect">
              <a:avLst/>
            </a:prstGeom>
            <a:ln w="19050">
              <a:solidFill>
                <a:schemeClr val="bg1"/>
              </a:solidFill>
            </a:ln>
            <a:effectLst>
              <a:outerShdw blurRad="63500" sx="102000" sy="102000" algn="ctr" rotWithShape="0">
                <a:prstClr val="black">
                  <a:alpha val="40000"/>
                </a:prstClr>
              </a:outerShdw>
            </a:effectLst>
          </p:spPr>
        </p:pic>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778802" y="4707876"/>
              <a:ext cx="1371600" cy="909348"/>
            </a:xfrm>
            <a:prstGeom prst="rect">
              <a:avLst/>
            </a:prstGeom>
            <a:ln w="19050">
              <a:solidFill>
                <a:schemeClr val="bg1"/>
              </a:solidFill>
            </a:ln>
            <a:effectLst>
              <a:outerShdw blurRad="63500" sx="102000" sy="102000" algn="ctr" rotWithShape="0">
                <a:prstClr val="black">
                  <a:alpha val="40000"/>
                </a:prstClr>
              </a:outerShdw>
            </a:effectLst>
          </p:spPr>
        </p:pic>
        <p:pic>
          <p:nvPicPr>
            <p:cNvPr id="17" name="Picture 1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351807" y="4707876"/>
              <a:ext cx="1371600" cy="909348"/>
            </a:xfrm>
            <a:prstGeom prst="rect">
              <a:avLst/>
            </a:prstGeom>
            <a:ln w="19050">
              <a:solidFill>
                <a:schemeClr val="bg1"/>
              </a:solidFill>
            </a:ln>
            <a:effectLst>
              <a:outerShdw blurRad="63500" sx="102000" sy="102000" algn="ctr" rotWithShape="0">
                <a:prstClr val="black">
                  <a:alpha val="40000"/>
                </a:prstClr>
              </a:outerShdw>
            </a:effectLst>
          </p:spPr>
        </p:pic>
      </p:grpSp>
      <p:grpSp>
        <p:nvGrpSpPr>
          <p:cNvPr id="5" name="Group 4"/>
          <p:cNvGrpSpPr/>
          <p:nvPr/>
        </p:nvGrpSpPr>
        <p:grpSpPr>
          <a:xfrm>
            <a:off x="59786" y="7845568"/>
            <a:ext cx="7663620" cy="909348"/>
            <a:chOff x="59787" y="7845568"/>
            <a:chExt cx="7663620" cy="909348"/>
          </a:xfrm>
        </p:grpSpPr>
        <p:pic>
          <p:nvPicPr>
            <p:cNvPr id="20" name="Picture 1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9787" y="7845568"/>
              <a:ext cx="1371600" cy="909348"/>
            </a:xfrm>
            <a:prstGeom prst="rect">
              <a:avLst/>
            </a:prstGeom>
            <a:ln w="19050">
              <a:solidFill>
                <a:schemeClr val="bg1"/>
              </a:solidFill>
            </a:ln>
            <a:effectLst>
              <a:outerShdw blurRad="63500" sx="102000" sy="102000" algn="ctr" rotWithShape="0">
                <a:prstClr val="black">
                  <a:alpha val="40000"/>
                </a:prstClr>
              </a:outerShdw>
            </a:effectLst>
          </p:spPr>
        </p:pic>
        <p:pic>
          <p:nvPicPr>
            <p:cNvPr id="21" name="Picture 20"/>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632792" y="7845568"/>
              <a:ext cx="1371600" cy="909348"/>
            </a:xfrm>
            <a:prstGeom prst="rect">
              <a:avLst/>
            </a:prstGeom>
            <a:ln w="19050">
              <a:solidFill>
                <a:schemeClr val="bg1"/>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3205797" y="7845568"/>
              <a:ext cx="1371600" cy="907453"/>
            </a:xfrm>
            <a:prstGeom prst="rect">
              <a:avLst/>
            </a:prstGeom>
            <a:ln w="19050">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778802" y="7845568"/>
              <a:ext cx="1371600" cy="909348"/>
            </a:xfrm>
            <a:prstGeom prst="rect">
              <a:avLst/>
            </a:prstGeom>
            <a:ln w="19050">
              <a:solidFill>
                <a:schemeClr val="bg1"/>
              </a:solidFill>
            </a:ln>
            <a:effectLst>
              <a:outerShdw blurRad="63500" sx="102000" sy="102000" algn="ctr" rotWithShape="0">
                <a:prstClr val="black">
                  <a:alpha val="40000"/>
                </a:prstClr>
              </a:outerShdw>
            </a:effectLst>
          </p:spPr>
        </p:pic>
        <p:pic>
          <p:nvPicPr>
            <p:cNvPr id="24" name="Picture 2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351807" y="7845568"/>
              <a:ext cx="1371600" cy="909348"/>
            </a:xfrm>
            <a:prstGeom prst="rect">
              <a:avLst/>
            </a:prstGeom>
            <a:ln w="19050">
              <a:solidFill>
                <a:schemeClr val="bg1"/>
              </a:solidFill>
            </a:ln>
            <a:effectLst>
              <a:outerShdw blurRad="63500" sx="102000" sy="102000" algn="ctr" rotWithShape="0">
                <a:prstClr val="black">
                  <a:alpha val="40000"/>
                </a:prstClr>
              </a:outerShdw>
            </a:effectLst>
          </p:spPr>
        </p:pic>
      </p:gr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213</TotalTime>
  <Words>127</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 DECODE</vt:lpstr>
      <vt:lpstr>Arial</vt:lpstr>
      <vt:lpstr>Calibri</vt:lpstr>
      <vt:lpstr>Georgia</vt:lpstr>
      <vt:lpstr>Microsoft Sans Serif</vt:lpstr>
      <vt:lpstr>Narkisim</vt:lpstr>
      <vt:lpstr>Office Theme</vt:lpstr>
      <vt:lpstr>576 Pointe Of Oaks Road Legend Oaks Plantation Summerville, SC 29485 MLS# 17007204 $319,000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53</cp:revision>
  <dcterms:created xsi:type="dcterms:W3CDTF">2006-08-16T00:00:00Z</dcterms:created>
  <dcterms:modified xsi:type="dcterms:W3CDTF">2017-03-20T18:45:57Z</dcterms:modified>
</cp:coreProperties>
</file>