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2B51"/>
    <a:srgbClr val="329F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700" y="96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5665033" cy="4187578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" y="9075882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" y="5628461"/>
            <a:ext cx="5665035" cy="3286939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rgbClr val="132B51"/>
                </a:solidFill>
                <a:latin typeface="Century Gothic" panose="020B0502020202020204" pitchFamily="34" charset="0"/>
              </a:rPr>
              <a:t>The most affordable Charleston Single with double front porches currently available for sale with over 2,000 </a:t>
            </a:r>
            <a:r>
              <a:rPr lang="en-US" sz="1400" dirty="0" err="1">
                <a:solidFill>
                  <a:srgbClr val="132B51"/>
                </a:solidFill>
                <a:latin typeface="Century Gothic" panose="020B0502020202020204" pitchFamily="34" charset="0"/>
              </a:rPr>
              <a:t>sqft</a:t>
            </a:r>
            <a:r>
              <a:rPr lang="en-US" sz="1400" dirty="0">
                <a:solidFill>
                  <a:srgbClr val="132B51"/>
                </a:solidFill>
                <a:latin typeface="Century Gothic" panose="020B0502020202020204" pitchFamily="34" charset="0"/>
              </a:rPr>
              <a:t> and lots of living space with a living room (study), separate dining room, large kitchen, breakfast area and huge family room overlooking the private backyard. Upstairs, you'll find an enormous master suite with a huge walk-in closet and deluxe master bathroom including double sinks (raised vanity), separate shower and a garden tub. The second floor porch has amazing views of the woods! You'll find additional outdoor space on the screen porch! Mason Park at Weatherstone is in a prime location just off of the interstate and a stone's throw away from major shopping, restaurants, the movies and more. </a:t>
            </a:r>
            <a:r>
              <a:rPr lang="en-US" sz="1400" dirty="0" err="1">
                <a:solidFill>
                  <a:srgbClr val="132B51"/>
                </a:solidFill>
                <a:latin typeface="Century Gothic" panose="020B0502020202020204" pitchFamily="34" charset="0"/>
              </a:rPr>
              <a:t>Nexton</a:t>
            </a:r>
            <a:r>
              <a:rPr lang="en-US" sz="1400" dirty="0">
                <a:solidFill>
                  <a:srgbClr val="132B51"/>
                </a:solidFill>
                <a:latin typeface="Century Gothic" panose="020B0502020202020204" pitchFamily="34" charset="0"/>
              </a:rPr>
              <a:t> Elementary and Cane Bay High School! Schedule your appointment to tour today!</a:t>
            </a:r>
          </a:p>
          <a:p>
            <a:r>
              <a:rPr lang="en-US" sz="1400" i="1" dirty="0">
                <a:solidFill>
                  <a:schemeClr val="tx2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</a:rPr>
              <a:t>*No purchase necessary. One winner will be selected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4384" y="1980328"/>
            <a:ext cx="563626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ln w="3175">
                  <a:solidFill>
                    <a:srgbClr val="132B51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CANCELLED</a:t>
            </a:r>
          </a:p>
          <a:p>
            <a:pPr algn="ctr"/>
            <a:r>
              <a:rPr lang="en-US" sz="4000" b="1" dirty="0">
                <a:ln w="3175">
                  <a:solidFill>
                    <a:srgbClr val="132B51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DUE TO WEATHER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533685"/>
            <a:ext cx="5665037" cy="985838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b="0" cap="none" dirty="0">
                <a:ln w="10541" cmpd="sng">
                  <a:solidFill>
                    <a:srgbClr val="132B51"/>
                  </a:solidFill>
                  <a:prstDash val="solid"/>
                </a:ln>
                <a:solidFill>
                  <a:srgbClr val="329F5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588 Delafield Drive</a:t>
            </a:r>
            <a:br>
              <a:rPr lang="en-US" sz="2800" b="0" cap="none" dirty="0">
                <a:ln w="10541" cmpd="sng">
                  <a:solidFill>
                    <a:srgbClr val="132B51"/>
                  </a:solidFill>
                  <a:prstDash val="solid"/>
                </a:ln>
                <a:solidFill>
                  <a:srgbClr val="329F5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1800" b="0" cap="none" dirty="0">
                <a:ln w="10541" cmpd="sng">
                  <a:solidFill>
                    <a:srgbClr val="132B51"/>
                  </a:solidFill>
                  <a:prstDash val="solid"/>
                </a:ln>
                <a:solidFill>
                  <a:srgbClr val="329F5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Weatherstone ~ Summerville, SC 29483</a:t>
            </a:r>
            <a:br>
              <a:rPr lang="en-US" sz="1800" b="0" cap="none" dirty="0">
                <a:ln w="10541" cmpd="sng">
                  <a:solidFill>
                    <a:srgbClr val="132B51"/>
                  </a:solidFill>
                  <a:prstDash val="solid"/>
                </a:ln>
                <a:solidFill>
                  <a:srgbClr val="329F5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1800" b="0" cap="none" dirty="0">
                <a:ln w="10541" cmpd="sng">
                  <a:solidFill>
                    <a:srgbClr val="132B51"/>
                  </a:solidFill>
                  <a:prstDash val="solid"/>
                </a:ln>
                <a:solidFill>
                  <a:srgbClr val="329F5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MLS# 18027010 ~ $234,990</a:t>
            </a:r>
            <a:endParaRPr lang="en-US" sz="1600" b="0" cap="none" dirty="0">
              <a:ln w="10541" cmpd="sng">
                <a:solidFill>
                  <a:srgbClr val="132B51"/>
                </a:solidFill>
                <a:prstDash val="solid"/>
              </a:ln>
              <a:solidFill>
                <a:srgbClr val="329F5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5" name="Diagonal Stripe 4"/>
          <p:cNvSpPr/>
          <p:nvPr/>
        </p:nvSpPr>
        <p:spPr>
          <a:xfrm>
            <a:off x="-32988" y="-39483"/>
            <a:ext cx="2318987" cy="2377823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18800445">
            <a:off x="-527231" y="336006"/>
            <a:ext cx="27286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Open House</a:t>
            </a:r>
          </a:p>
          <a:p>
            <a:pPr algn="ctr"/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Sunday 1-4pm</a:t>
            </a:r>
          </a:p>
          <a:p>
            <a:pPr algn="ctr"/>
            <a:r>
              <a:rPr lang="en-US" sz="1800" b="1" i="1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$50 Gift Card Drawing*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625" y="1127252"/>
            <a:ext cx="1560575" cy="1044736"/>
          </a:xfrm>
          <a:prstGeom prst="rect">
            <a:avLst/>
          </a:prstGeom>
          <a:ln>
            <a:noFill/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625" y="6763515"/>
            <a:ext cx="1560575" cy="1044736"/>
          </a:xfrm>
          <a:prstGeom prst="rect">
            <a:avLst/>
          </a:prstGeom>
          <a:ln>
            <a:noFill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625" y="2254504"/>
            <a:ext cx="1560575" cy="1044737"/>
          </a:xfrm>
          <a:prstGeom prst="rect">
            <a:avLst/>
          </a:prstGeom>
          <a:ln>
            <a:noFill/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200" y="9249920"/>
            <a:ext cx="850392" cy="425903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7543800" y="7970925"/>
            <a:ext cx="302337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solidFill>
                  <a:srgbClr val="00325C"/>
                </a:solidFill>
                <a:latin typeface="Century Gothic" panose="020B0502020202020204" pitchFamily="34" charset="0"/>
              </a:rPr>
              <a:t>Beth Moore</a:t>
            </a:r>
          </a:p>
          <a:p>
            <a:pPr algn="r"/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M (843) 532-4892</a:t>
            </a:r>
          </a:p>
          <a:p>
            <a:pPr algn="r"/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bmoore@carolinaone.com</a:t>
            </a:r>
            <a:endParaRPr lang="en-US" sz="105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625" y="0"/>
            <a:ext cx="1560575" cy="1044736"/>
          </a:xfrm>
          <a:prstGeom prst="rect">
            <a:avLst/>
          </a:prstGeom>
          <a:ln>
            <a:noFill/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625" y="3381757"/>
            <a:ext cx="1560575" cy="1044737"/>
          </a:xfrm>
          <a:prstGeom prst="rect">
            <a:avLst/>
          </a:prstGeom>
          <a:ln>
            <a:noFill/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625" y="7890767"/>
            <a:ext cx="1560575" cy="1044737"/>
          </a:xfrm>
          <a:prstGeom prst="rect">
            <a:avLst/>
          </a:prstGeom>
          <a:ln>
            <a:noFill/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625" y="9018017"/>
            <a:ext cx="1560575" cy="1040383"/>
          </a:xfrm>
          <a:prstGeom prst="rect">
            <a:avLst/>
          </a:prstGeom>
          <a:ln>
            <a:noFill/>
          </a:ln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625" y="4509010"/>
            <a:ext cx="1560575" cy="1044737"/>
          </a:xfrm>
          <a:prstGeom prst="rect">
            <a:avLst/>
          </a:prstGeom>
          <a:ln>
            <a:noFill/>
          </a:ln>
        </p:spPr>
      </p:pic>
      <p:grpSp>
        <p:nvGrpSpPr>
          <p:cNvPr id="4" name="Group 3"/>
          <p:cNvGrpSpPr/>
          <p:nvPr/>
        </p:nvGrpSpPr>
        <p:grpSpPr>
          <a:xfrm>
            <a:off x="85813" y="9176084"/>
            <a:ext cx="5378823" cy="822960"/>
            <a:chOff x="76200" y="9176084"/>
            <a:chExt cx="5378823" cy="822960"/>
          </a:xfrm>
        </p:grpSpPr>
        <p:sp>
          <p:nvSpPr>
            <p:cNvPr id="17" name="Rectangle 16"/>
            <p:cNvSpPr/>
            <p:nvPr/>
          </p:nvSpPr>
          <p:spPr>
            <a:xfrm>
              <a:off x="679704" y="9189819"/>
              <a:ext cx="3968496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600" dirty="0">
                  <a:solidFill>
                    <a:srgbClr val="132B51"/>
                  </a:solidFill>
                  <a:latin typeface="Century Gothic" panose="020B0502020202020204" pitchFamily="34" charset="0"/>
                </a:rPr>
                <a:t>Meg H. Kandik</a:t>
              </a:r>
            </a:p>
            <a:p>
              <a:pPr algn="ctr"/>
              <a:r>
                <a:rPr lang="pt-BR" sz="1000" dirty="0">
                  <a:solidFill>
                    <a:srgbClr val="132B51"/>
                  </a:solidFill>
                  <a:latin typeface="Century Gothic" panose="020B0502020202020204" pitchFamily="34" charset="0"/>
                </a:rPr>
                <a:t>M (843) 814-5137 | O (843) 603-4659</a:t>
              </a:r>
            </a:p>
            <a:p>
              <a:pPr algn="ctr"/>
              <a:r>
                <a:rPr lang="pt-BR" sz="1000" dirty="0">
                  <a:solidFill>
                    <a:srgbClr val="132B51"/>
                  </a:solidFill>
                  <a:latin typeface="Century Gothic" panose="020B0502020202020204" pitchFamily="34" charset="0"/>
                </a:rPr>
                <a:t>Meg@HolyCityRE.com | </a:t>
              </a:r>
              <a:r>
                <a:rPr lang="en-US" sz="1000" dirty="0">
                  <a:solidFill>
                    <a:srgbClr val="132B51"/>
                  </a:solidFill>
                  <a:latin typeface="Century Gothic" panose="020B0502020202020204" pitchFamily="34" charset="0"/>
                </a:rPr>
                <a:t>www.holycityre.com 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81444" y="9772650"/>
              <a:ext cx="3967078" cy="215444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sz="800" dirty="0">
                  <a:solidFill>
                    <a:srgbClr val="329F58"/>
                  </a:solidFill>
                  <a:latin typeface="Century Gothic" panose="020B0502020202020204" pitchFamily="34" charset="0"/>
                </a:rPr>
                <a:t>Bennett Construction &amp; Realty | 804 Tennent </a:t>
              </a:r>
              <a:r>
                <a:rPr lang="en-US" sz="800" dirty="0" err="1">
                  <a:solidFill>
                    <a:srgbClr val="329F58"/>
                  </a:solidFill>
                  <a:latin typeface="Century Gothic" panose="020B0502020202020204" pitchFamily="34" charset="0"/>
                </a:rPr>
                <a:t>Dr</a:t>
              </a:r>
              <a:r>
                <a:rPr lang="en-US" sz="800" dirty="0">
                  <a:solidFill>
                    <a:srgbClr val="329F58"/>
                  </a:solidFill>
                  <a:latin typeface="Century Gothic" panose="020B0502020202020204" pitchFamily="34" charset="0"/>
                </a:rPr>
                <a:t> | Charleston, SC 29412</a:t>
              </a:r>
              <a:endParaRPr lang="en-US" sz="600" dirty="0">
                <a:solidFill>
                  <a:srgbClr val="329F58"/>
                </a:solidFill>
                <a:latin typeface="Century Gothic" panose="020B0502020202020204" pitchFamily="34" charset="0"/>
              </a:endParaRPr>
            </a:p>
          </p:txBody>
        </p:sp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48200" y="9176084"/>
              <a:ext cx="806823" cy="822960"/>
            </a:xfrm>
            <a:prstGeom prst="rect">
              <a:avLst/>
            </a:prstGeom>
            <a:ln w="12700">
              <a:noFill/>
            </a:ln>
            <a:effectLst/>
          </p:spPr>
        </p:pic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200" y="9176084"/>
              <a:ext cx="603504" cy="822960"/>
            </a:xfrm>
            <a:prstGeom prst="rect">
              <a:avLst/>
            </a:prstGeom>
            <a:ln w="12700">
              <a:noFill/>
            </a:ln>
            <a:effectLst/>
          </p:spPr>
        </p:pic>
      </p:grpSp>
      <p:pic>
        <p:nvPicPr>
          <p:cNvPr id="33" name="Picture 32">
            <a:extLst>
              <a:ext uri="{FF2B5EF4-FFF2-40B4-BE49-F238E27FC236}">
                <a16:creationId xmlns:a16="http://schemas.microsoft.com/office/drawing/2014/main" id="{CE57DE00-C3F1-48F2-97FC-99CE5EC5A7E6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626" y="5636263"/>
            <a:ext cx="1560574" cy="1044736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520</TotalTime>
  <Words>222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Century Gothic</vt:lpstr>
      <vt:lpstr>Lucida Sans</vt:lpstr>
      <vt:lpstr>Trebuchet MS</vt:lpstr>
      <vt:lpstr>Wingdings</vt:lpstr>
      <vt:lpstr>Wingdings 2</vt:lpstr>
      <vt:lpstr>Wingdings 3</vt:lpstr>
      <vt:lpstr>Apex</vt:lpstr>
      <vt:lpstr>588 Delafield Drive Weatherstone ~ Summerville, SC 29483 MLS# 18027010 ~ $234,990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90</cp:revision>
  <dcterms:created xsi:type="dcterms:W3CDTF">2006-08-16T00:00:00Z</dcterms:created>
  <dcterms:modified xsi:type="dcterms:W3CDTF">2018-12-02T15:39:04Z</dcterms:modified>
</cp:coreProperties>
</file>