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p:cNvSpPr>
            <a:spLocks noGrp="1"/>
          </p:cNvSpPr>
          <p:nvPr>
            <p:ph type="dt" sz="half" idx="10"/>
          </p:nvPr>
        </p:nvSpPr>
        <p:spPr/>
        <p:txBody>
          <a:bodyPr/>
          <a:lstStyle/>
          <a:p>
            <a:fld id="{8509CA75-CAF6-4563-9C09-3EAA91F551DF}"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70026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128450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284500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09CA75-CAF6-4563-9C09-3EAA91F551DF}"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164366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3825"/>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09CA75-CAF6-4563-9C09-3EAA91F551DF}" type="datetimeFigureOut">
              <a:rPr lang="en-US" smtClean="0"/>
              <a:t>11/19/2020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40262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09CA75-CAF6-4563-9C09-3EAA91F551DF}"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75224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09CA75-CAF6-4563-9C09-3EAA91F551DF}" type="datetimeFigureOut">
              <a:rPr lang="en-US" smtClean="0"/>
              <a:t>11/19/2020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413176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09CA75-CAF6-4563-9C09-3EAA91F551DF}" type="datetimeFigureOut">
              <a:rPr lang="en-US" smtClean="0"/>
              <a:t>11/19/2020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2213708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9CA75-CAF6-4563-9C09-3EAA91F551DF}" type="datetimeFigureOut">
              <a:rPr lang="en-US" smtClean="0"/>
              <a:t>11/19/2020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1068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8509CA75-CAF6-4563-9C09-3EAA91F551DF}"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306332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p:cNvSpPr>
            <a:spLocks noGrp="1"/>
          </p:cNvSpPr>
          <p:nvPr>
            <p:ph type="pic" idx="1"/>
          </p:nvPr>
        </p:nvSpPr>
        <p:spPr>
          <a:xfrm>
            <a:off x="3304282" y="1448226"/>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Edit Master text styles</a:t>
            </a:r>
          </a:p>
        </p:txBody>
      </p:sp>
      <p:sp>
        <p:nvSpPr>
          <p:cNvPr id="5" name="Date Placeholder 4"/>
          <p:cNvSpPr>
            <a:spLocks noGrp="1"/>
          </p:cNvSpPr>
          <p:nvPr>
            <p:ph type="dt" sz="half" idx="10"/>
          </p:nvPr>
        </p:nvSpPr>
        <p:spPr/>
        <p:txBody>
          <a:bodyPr/>
          <a:lstStyle/>
          <a:p>
            <a:fld id="{8509CA75-CAF6-4563-9C09-3EAA91F551DF}"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29766-5824-4917-9018-0DFFB849E3AE}" type="slidenum">
              <a:rPr lang="en-US" smtClean="0"/>
              <a:t>‹#›</a:t>
            </a:fld>
            <a:endParaRPr lang="en-US"/>
          </a:p>
        </p:txBody>
      </p:sp>
    </p:spTree>
    <p:extLst>
      <p:ext uri="{BB962C8B-B14F-4D97-AF65-F5344CB8AC3E}">
        <p14:creationId xmlns:p14="http://schemas.microsoft.com/office/powerpoint/2010/main" val="1621711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8509CA75-CAF6-4563-9C09-3EAA91F551DF}" type="datetimeFigureOut">
              <a:rPr lang="en-US" smtClean="0"/>
              <a:t>11/19/2020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BE829766-5824-4917-9018-0DFFB849E3AE}" type="slidenum">
              <a:rPr lang="en-US" smtClean="0"/>
              <a:t>‹#›</a:t>
            </a:fld>
            <a:endParaRPr lang="en-US"/>
          </a:p>
        </p:txBody>
      </p:sp>
    </p:spTree>
    <p:extLst>
      <p:ext uri="{BB962C8B-B14F-4D97-AF65-F5344CB8AC3E}">
        <p14:creationId xmlns:p14="http://schemas.microsoft.com/office/powerpoint/2010/main" val="222650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07573" y="710171"/>
            <a:ext cx="5957254" cy="3972584"/>
          </a:xfrm>
          <a:prstGeom prst="rect">
            <a:avLst/>
          </a:prstGeom>
          <a:ln>
            <a:noFill/>
          </a:ln>
          <a:effectLst/>
          <a:extLst>
            <a:ext uri="{909E8E84-426E-40DD-AFC4-6F175D3DCCD1}">
              <a14:hiddenFill xmlns:a14="http://schemas.microsoft.com/office/drawing/2010/main">
                <a:solidFill>
                  <a:srgbClr val="5B9BD5"/>
                </a:solidFill>
              </a14:hiddenFill>
            </a:ext>
          </a:extLst>
        </p:spPr>
      </p:pic>
      <p:sp>
        <p:nvSpPr>
          <p:cNvPr id="4" name="Text Box 3"/>
          <p:cNvSpPr txBox="1">
            <a:spLocks noChangeArrowheads="1"/>
          </p:cNvSpPr>
          <p:nvPr/>
        </p:nvSpPr>
        <p:spPr bwMode="auto">
          <a:xfrm>
            <a:off x="2" y="8573"/>
            <a:ext cx="7772399" cy="57966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lvl="0" algn="ctr" eaLnBrk="0" fontAlgn="base" hangingPunct="0">
              <a:spcBef>
                <a:spcPct val="0"/>
              </a:spcBef>
              <a:spcAft>
                <a:spcPct val="0"/>
              </a:spcAft>
            </a:pPr>
            <a:r>
              <a:rPr lang="en-US" altLang="en-US" sz="3600" b="1" i="1" dirty="0">
                <a:solidFill>
                  <a:srgbClr val="00B0F0"/>
                </a:solidFill>
                <a:latin typeface="Times New Roman" panose="02020603050405020304" pitchFamily="18" charset="0"/>
              </a:rPr>
              <a:t>I’On Beauty</a:t>
            </a:r>
          </a:p>
        </p:txBody>
      </p:sp>
      <p:sp>
        <p:nvSpPr>
          <p:cNvPr id="5" name="Text Box 4"/>
          <p:cNvSpPr txBox="1">
            <a:spLocks noChangeArrowheads="1"/>
          </p:cNvSpPr>
          <p:nvPr/>
        </p:nvSpPr>
        <p:spPr bwMode="auto">
          <a:xfrm>
            <a:off x="1" y="9042400"/>
            <a:ext cx="7772400"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panose="02020603050405020304" pitchFamily="18" charset="0"/>
              </a:rPr>
              <a:t>Bonnie Miller</a:t>
            </a:r>
            <a:br>
              <a:rPr kumimoji="0" lang="en-US" altLang="en-US" sz="1400" b="1" i="0" u="none" strike="noStrike" cap="none" normalizeH="0" baseline="0" dirty="0">
                <a:ln>
                  <a:noFill/>
                </a:ln>
                <a:solidFill>
                  <a:srgbClr val="000000"/>
                </a:solidFill>
                <a:effectLst/>
                <a:latin typeface="Times New Roman" panose="02020603050405020304" pitchFamily="18" charset="0"/>
              </a:rPr>
            </a:br>
            <a:r>
              <a:rPr kumimoji="0" lang="en-US" altLang="en-US" sz="1200" b="0" i="0" u="none" strike="noStrike" cap="none" normalizeH="0" baseline="0" dirty="0">
                <a:ln>
                  <a:noFill/>
                </a:ln>
                <a:solidFill>
                  <a:srgbClr val="000000"/>
                </a:solidFill>
                <a:effectLst/>
                <a:latin typeface="Times New Roman" panose="02020603050405020304" pitchFamily="18" charset="0"/>
              </a:rPr>
              <a:t>843.884.3901 O ~ 843.693.2647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bcm.olddom@gmail.com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Times New Roman" panose="02020603050405020304" pitchFamily="18" charset="0"/>
              </a:rPr>
              <a:t>Old Dominion, REALTORS </a:t>
            </a:r>
            <a:r>
              <a:rPr kumimoji="0" lang="en-US" altLang="en-US" sz="1000" b="0" i="0" u="none" strike="noStrike" cap="none" normalizeH="0" baseline="0" noProof="1">
                <a:ln>
                  <a:noFill/>
                </a:ln>
                <a:solidFill>
                  <a:srgbClr val="000000"/>
                </a:solidFill>
                <a:effectLst/>
                <a:latin typeface="Times New Roman" panose="02020603050405020304" pitchFamily="18" charset="0"/>
              </a:rPr>
              <a:t>·</a:t>
            </a:r>
            <a:r>
              <a:rPr kumimoji="0" lang="en-US" altLang="en-US" sz="1000" b="0" i="0" u="none" strike="noStrike" cap="none" normalizeH="0" baseline="0" dirty="0">
                <a:ln>
                  <a:noFill/>
                </a:ln>
                <a:solidFill>
                  <a:srgbClr val="000000"/>
                </a:solidFill>
                <a:effectLst/>
                <a:latin typeface="Times New Roman" panose="02020603050405020304" pitchFamily="18" charset="0"/>
              </a:rPr>
              <a:t> 890 Johnnie </a:t>
            </a:r>
            <a:r>
              <a:rPr kumimoji="0" lang="en-US" altLang="en-US" sz="1000" b="0" i="0" u="none" strike="noStrike" cap="none" normalizeH="0" baseline="0" dirty="0" err="1">
                <a:ln>
                  <a:noFill/>
                </a:ln>
                <a:solidFill>
                  <a:srgbClr val="000000"/>
                </a:solidFill>
                <a:effectLst/>
                <a:latin typeface="Times New Roman" panose="02020603050405020304" pitchFamily="18" charset="0"/>
              </a:rPr>
              <a:t>Dodds</a:t>
            </a:r>
            <a:r>
              <a:rPr kumimoji="0" lang="en-US" altLang="en-US" sz="1000" b="0" i="0" u="none" strike="noStrike" cap="none" normalizeH="0" baseline="0" dirty="0">
                <a:ln>
                  <a:noFill/>
                </a:ln>
                <a:solidFill>
                  <a:srgbClr val="000000"/>
                </a:solidFill>
                <a:effectLst/>
                <a:latin typeface="Times New Roman" panose="02020603050405020304" pitchFamily="18" charset="0"/>
              </a:rPr>
              <a:t> Blvd </a:t>
            </a:r>
            <a:r>
              <a:rPr kumimoji="0" lang="en-US" altLang="en-US" sz="1000" b="0" i="0" u="none" strike="noStrike" cap="none" normalizeH="0" baseline="0" noProof="1">
                <a:ln>
                  <a:noFill/>
                </a:ln>
                <a:solidFill>
                  <a:srgbClr val="000000"/>
                </a:solidFill>
                <a:effectLst/>
                <a:latin typeface="Times New Roman" panose="02020603050405020304" pitchFamily="18" charset="0"/>
              </a:rPr>
              <a:t>·</a:t>
            </a:r>
            <a:r>
              <a:rPr kumimoji="0" lang="en-US" altLang="en-US" sz="1000" b="0" i="0" u="none" strike="noStrike" cap="none" normalizeH="0" baseline="0" dirty="0">
                <a:ln>
                  <a:noFill/>
                </a:ln>
                <a:solidFill>
                  <a:srgbClr val="000000"/>
                </a:solidFill>
                <a:effectLst/>
                <a:latin typeface="Times New Roman" panose="02020603050405020304" pitchFamily="18" charset="0"/>
              </a:rPr>
              <a:t> Mt Pleasant, SC 29464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7"/>
          <p:cNvSpPr txBox="1">
            <a:spLocks noChangeArrowheads="1"/>
          </p:cNvSpPr>
          <p:nvPr/>
        </p:nvSpPr>
        <p:spPr bwMode="auto">
          <a:xfrm>
            <a:off x="221907" y="5719084"/>
            <a:ext cx="7328585" cy="22241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eaLnBrk="0" fontAlgn="base" hangingPunct="0">
              <a:spcBef>
                <a:spcPct val="0"/>
              </a:spcBef>
              <a:spcAft>
                <a:spcPct val="0"/>
              </a:spcAft>
            </a:pPr>
            <a:r>
              <a:rPr lang="en-US" altLang="en-US" sz="1500" dirty="0">
                <a:solidFill>
                  <a:srgbClr val="000000"/>
                </a:solidFill>
                <a:latin typeface="Times New Roman" panose="02020603050405020304" pitchFamily="18" charset="0"/>
              </a:rPr>
              <a:t>One of the nicest interior lots in </a:t>
            </a:r>
            <a:r>
              <a:rPr lang="en-US" altLang="en-US" sz="1500" dirty="0" err="1">
                <a:solidFill>
                  <a:srgbClr val="000000"/>
                </a:solidFill>
                <a:latin typeface="Times New Roman" panose="02020603050405020304" pitchFamily="18" charset="0"/>
              </a:rPr>
              <a:t>I'on</a:t>
            </a:r>
            <a:r>
              <a:rPr lang="en-US" altLang="en-US" sz="1500" dirty="0">
                <a:solidFill>
                  <a:srgbClr val="000000"/>
                </a:solidFill>
                <a:latin typeface="Times New Roman" panose="02020603050405020304" pitchFamily="18" charset="0"/>
              </a:rPr>
              <a:t>. Close to the clubhouse. Real Stucco exterior, wrought iron fencing, gated driveway. Parking pad in front, oversized 2 car garage, and ample parking up to 5 vehicles. Lower level has a large storage area and a heated/cooled office /Rec area. Elevator from lower level to 1st level floor. First level has a foyer, dining room, laundry, kitchen w breakfast bar and great room. Master bedroom has large closets. Master bath with jetted tub. Second level has sitting area, 3 bedroom and 2 baths. Open deck area on 3rd floor. Front features curved stairway with wrap around porches on front and rear of house. Fountain in front courtyard. Generator will not convey. Brazilian Cherry floors throughout. Top of the line appliances. Extensive moldings. Irrigation System.</a:t>
            </a:r>
            <a:endParaRPr kumimoji="0" lang="en-US" altLang="en-US" sz="1500" b="0" i="0" u="none" strike="noStrike" cap="none" normalizeH="0" baseline="0" dirty="0">
              <a:ln>
                <a:noFill/>
              </a:ln>
              <a:solidFill>
                <a:schemeClr val="tx1"/>
              </a:solidFill>
              <a:effectLst/>
              <a:latin typeface="Arial" panose="020B0604020202020204" pitchFamily="34" charset="0"/>
            </a:endParaRPr>
          </a:p>
        </p:txBody>
      </p:sp>
      <p:sp>
        <p:nvSpPr>
          <p:cNvPr id="2" name="Text Box 3">
            <a:extLst>
              <a:ext uri="{FF2B5EF4-FFF2-40B4-BE49-F238E27FC236}">
                <a16:creationId xmlns:a16="http://schemas.microsoft.com/office/drawing/2014/main" id="{E02A9308-8E39-49E7-90DC-4BD54B138EB7}"/>
              </a:ext>
            </a:extLst>
          </p:cNvPr>
          <p:cNvSpPr txBox="1">
            <a:spLocks noChangeArrowheads="1"/>
          </p:cNvSpPr>
          <p:nvPr/>
        </p:nvSpPr>
        <p:spPr bwMode="auto">
          <a:xfrm>
            <a:off x="1" y="3931813"/>
            <a:ext cx="7772399" cy="8027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lvl="0" algn="ctr" eaLnBrk="0" fontAlgn="base" hangingPunct="0">
              <a:spcBef>
                <a:spcPct val="0"/>
              </a:spcBef>
              <a:spcAft>
                <a:spcPct val="0"/>
              </a:spcAft>
            </a:pPr>
            <a:r>
              <a:rPr lang="en-US"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rPr>
              <a:t>58 Saturday Road</a:t>
            </a:r>
          </a:p>
          <a:p>
            <a:pPr lvl="0" algn="ctr" eaLnBrk="0" fontAlgn="base" hangingPunct="0">
              <a:spcBef>
                <a:spcPct val="0"/>
              </a:spcBef>
              <a:spcAft>
                <a:spcPct val="0"/>
              </a:spcAft>
            </a:pPr>
            <a:r>
              <a:rPr lang="en-US" altLang="en-US" sz="2000" dirty="0">
                <a:solidFill>
                  <a:schemeClr val="bg1"/>
                </a:solidFill>
                <a:effectLst>
                  <a:outerShdw blurRad="38100" dist="38100" dir="2700000" algn="tl">
                    <a:srgbClr val="000000">
                      <a:alpha val="43137"/>
                    </a:srgbClr>
                  </a:outerShdw>
                </a:effectLst>
                <a:latin typeface="Times New Roman" panose="02020603050405020304" pitchFamily="18" charset="0"/>
              </a:rPr>
              <a:t>I'On ~ Mount Pleasant ~ MLS# 20006606 ~ $1,450,000</a:t>
            </a:r>
            <a:endParaRPr kumimoji="0" lang="en-US" altLang="en-US" sz="1600" b="0" i="1"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14" name="Picture 13" descr="A room filled with furniture and a large window&#10;&#10;Description automatically generated">
            <a:extLst>
              <a:ext uri="{FF2B5EF4-FFF2-40B4-BE49-F238E27FC236}">
                <a16:creationId xmlns:a16="http://schemas.microsoft.com/office/drawing/2014/main" id="{BD795C73-BF93-49C7-AE05-AA26E696D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322" y="7943262"/>
            <a:ext cx="1371600" cy="914400"/>
          </a:xfrm>
          <a:prstGeom prst="rect">
            <a:avLst/>
          </a:prstGeom>
        </p:spPr>
      </p:pic>
      <p:pic>
        <p:nvPicPr>
          <p:cNvPr id="16" name="Picture 15" descr="A tree in a grassy area&#10;&#10;Description automatically generated">
            <a:extLst>
              <a:ext uri="{FF2B5EF4-FFF2-40B4-BE49-F238E27FC236}">
                <a16:creationId xmlns:a16="http://schemas.microsoft.com/office/drawing/2014/main" id="{884866FC-D89B-4174-A5C1-660B89C61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986" y="7943262"/>
            <a:ext cx="1371600" cy="914400"/>
          </a:xfrm>
          <a:prstGeom prst="rect">
            <a:avLst/>
          </a:prstGeom>
        </p:spPr>
      </p:pic>
      <p:pic>
        <p:nvPicPr>
          <p:cNvPr id="18" name="Picture 17" descr="A living room filled with furniture and a large window&#10;&#10;Description automatically generated">
            <a:extLst>
              <a:ext uri="{FF2B5EF4-FFF2-40B4-BE49-F238E27FC236}">
                <a16:creationId xmlns:a16="http://schemas.microsoft.com/office/drawing/2014/main" id="{C62770E7-2D8E-4767-BDF7-34214517FB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908" y="7943262"/>
            <a:ext cx="1371350" cy="914400"/>
          </a:xfrm>
          <a:prstGeom prst="rect">
            <a:avLst/>
          </a:prstGeom>
        </p:spPr>
      </p:pic>
      <p:pic>
        <p:nvPicPr>
          <p:cNvPr id="20" name="Picture 19" descr="A house covered in snow&#10;&#10;Description automatically generated">
            <a:extLst>
              <a:ext uri="{FF2B5EF4-FFF2-40B4-BE49-F238E27FC236}">
                <a16:creationId xmlns:a16="http://schemas.microsoft.com/office/drawing/2014/main" id="{6CF6374A-9B98-4651-9FF5-5DFD0550D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651" y="7943262"/>
            <a:ext cx="1371842" cy="914400"/>
          </a:xfrm>
          <a:prstGeom prst="rect">
            <a:avLst/>
          </a:prstGeom>
        </p:spPr>
      </p:pic>
      <p:pic>
        <p:nvPicPr>
          <p:cNvPr id="8" name="Picture 7" descr="A room filled with furniture and a large window&#10;&#10;Description automatically generated">
            <a:extLst>
              <a:ext uri="{FF2B5EF4-FFF2-40B4-BE49-F238E27FC236}">
                <a16:creationId xmlns:a16="http://schemas.microsoft.com/office/drawing/2014/main" id="{77727872-1848-4DF5-8773-5ED85BFD1E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08" y="4804684"/>
            <a:ext cx="1371331" cy="914400"/>
          </a:xfrm>
          <a:prstGeom prst="rect">
            <a:avLst/>
          </a:prstGeom>
        </p:spPr>
      </p:pic>
      <p:pic>
        <p:nvPicPr>
          <p:cNvPr id="10" name="Picture 9" descr="A living room filled with furniture and a fire place&#10;&#10;Description automatically generated">
            <a:extLst>
              <a:ext uri="{FF2B5EF4-FFF2-40B4-BE49-F238E27FC236}">
                <a16:creationId xmlns:a16="http://schemas.microsoft.com/office/drawing/2014/main" id="{84535BAF-DACC-4FAB-B755-C9BAA4592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652" y="4804684"/>
            <a:ext cx="1371470" cy="914400"/>
          </a:xfrm>
          <a:prstGeom prst="rect">
            <a:avLst/>
          </a:prstGeom>
        </p:spPr>
      </p:pic>
      <p:pic>
        <p:nvPicPr>
          <p:cNvPr id="12" name="Picture 11" descr="A kitchen with a dining table&#10;&#10;Description automatically generated">
            <a:extLst>
              <a:ext uri="{FF2B5EF4-FFF2-40B4-BE49-F238E27FC236}">
                <a16:creationId xmlns:a16="http://schemas.microsoft.com/office/drawing/2014/main" id="{86D79816-E232-45F0-8754-CD8416CFF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3535" y="4804684"/>
            <a:ext cx="1371209" cy="914400"/>
          </a:xfrm>
          <a:prstGeom prst="rect">
            <a:avLst/>
          </a:prstGeom>
        </p:spPr>
      </p:pic>
      <p:pic>
        <p:nvPicPr>
          <p:cNvPr id="22" name="Picture 21" descr="A bedroom with a bed and desk in a room&#10;&#10;Description automatically generated">
            <a:extLst>
              <a:ext uri="{FF2B5EF4-FFF2-40B4-BE49-F238E27FC236}">
                <a16:creationId xmlns:a16="http://schemas.microsoft.com/office/drawing/2014/main" id="{93E0A20B-6681-4F10-B9F9-5DD234A32A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9158" y="4804684"/>
            <a:ext cx="1371335" cy="914400"/>
          </a:xfrm>
          <a:prstGeom prst="rect">
            <a:avLst/>
          </a:prstGeom>
        </p:spPr>
      </p:pic>
    </p:spTree>
    <p:extLst>
      <p:ext uri="{BB962C8B-B14F-4D97-AF65-F5344CB8AC3E}">
        <p14:creationId xmlns:p14="http://schemas.microsoft.com/office/powerpoint/2010/main" val="1057907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207</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10</cp:revision>
  <dcterms:created xsi:type="dcterms:W3CDTF">2017-03-07T13:58:53Z</dcterms:created>
  <dcterms:modified xsi:type="dcterms:W3CDTF">2020-11-19T18:23:53Z</dcterms:modified>
</cp:coreProperties>
</file>