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BAC6AF-6256-4E43-89CE-6E7BC340A4F7}" type="datetimeFigureOut">
              <a:rPr lang="en-US" smtClean="0"/>
              <a:t>8/16/2017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3279647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BAC6AF-6256-4E43-89CE-6E7BC340A4F7}" type="datetimeFigureOut">
              <a:rPr lang="en-US" smtClean="0"/>
              <a:t>8/16/2017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547074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BAC6AF-6256-4E43-89CE-6E7BC340A4F7}" type="datetimeFigureOut">
              <a:rPr lang="en-US" smtClean="0"/>
              <a:t>8/16/2017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1630851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BAC6AF-6256-4E43-89CE-6E7BC340A4F7}" type="datetimeFigureOut">
              <a:rPr lang="en-US" smtClean="0"/>
              <a:t>8/16/2017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612278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8BAC6AF-6256-4E43-89CE-6E7BC340A4F7}" type="datetimeFigureOut">
              <a:rPr lang="en-US" smtClean="0"/>
              <a:t>8/16/2017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1617645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BAC6AF-6256-4E43-89CE-6E7BC340A4F7}" type="datetimeFigureOut">
              <a:rPr lang="en-US" smtClean="0"/>
              <a:t>8/16/2017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629307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BAC6AF-6256-4E43-89CE-6E7BC340A4F7}" type="datetimeFigureOut">
              <a:rPr lang="en-US" smtClean="0"/>
              <a:t>8/16/2017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3047500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BAC6AF-6256-4E43-89CE-6E7BC340A4F7}" type="datetimeFigureOut">
              <a:rPr lang="en-US" smtClean="0"/>
              <a:t>8/16/2017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362694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BAC6AF-6256-4E43-89CE-6E7BC340A4F7}" type="datetimeFigureOut">
              <a:rPr lang="en-US" smtClean="0"/>
              <a:t>8/16/2017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1280630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C8BAC6AF-6256-4E43-89CE-6E7BC340A4F7}" type="datetimeFigureOut">
              <a:rPr lang="en-US" smtClean="0"/>
              <a:t>8/16/2017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1637188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C8BAC6AF-6256-4E43-89CE-6E7BC340A4F7}" type="datetimeFigureOut">
              <a:rPr lang="en-US" smtClean="0"/>
              <a:t>8/16/2017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4081607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C8BAC6AF-6256-4E43-89CE-6E7BC340A4F7}" type="datetimeFigureOut">
              <a:rPr lang="en-US" smtClean="0"/>
              <a:t>8/16/2017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C8D2530C-C56C-4F7B-A780-7164C4727BA4}" type="slidenum">
              <a:rPr lang="en-US" smtClean="0"/>
              <a:t>‹#›</a:t>
            </a:fld>
            <a:endParaRPr lang="en-US"/>
          </a:p>
        </p:txBody>
      </p:sp>
    </p:spTree>
    <p:extLst>
      <p:ext uri="{BB962C8B-B14F-4D97-AF65-F5344CB8AC3E}">
        <p14:creationId xmlns:p14="http://schemas.microsoft.com/office/powerpoint/2010/main" val="14932012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6350" y="-3175"/>
            <a:ext cx="935038" cy="10063163"/>
          </a:xfrm>
          <a:prstGeom prst="rect">
            <a:avLst/>
          </a:prstGeom>
          <a:solidFill>
            <a:schemeClr val="accent1">
              <a:lumMod val="60000"/>
              <a:lumOff val="40000"/>
            </a:schemeClr>
          </a:solidFill>
          <a:ln>
            <a:noFill/>
          </a:ln>
          <a:effectLst/>
          <a:extLst/>
        </p:spPr>
        <p:txBody>
          <a:bodyPr vert="horz" wrap="square" lIns="36576" tIns="36576" rIns="36576" bIns="36576" numCol="1" anchor="t" anchorCtr="0" compatLnSpc="1">
            <a:prstTxWarp prst="textNoShape">
              <a:avLst/>
            </a:prstTxWarp>
          </a:bodyPr>
          <a:lstStyle/>
          <a:p>
            <a:endParaRPr lang="en-US"/>
          </a:p>
        </p:txBody>
      </p:sp>
      <p:grpSp>
        <p:nvGrpSpPr>
          <p:cNvPr id="5" name="Group 3"/>
          <p:cNvGrpSpPr>
            <a:grpSpLocks/>
          </p:cNvGrpSpPr>
          <p:nvPr/>
        </p:nvGrpSpPr>
        <p:grpSpPr bwMode="auto">
          <a:xfrm>
            <a:off x="76994" y="133350"/>
            <a:ext cx="793750" cy="9790113"/>
            <a:chOff x="106705265" y="105236682"/>
            <a:chExt cx="794211" cy="9789493"/>
          </a:xfrm>
          <a:solidFill>
            <a:schemeClr val="accent1">
              <a:lumMod val="60000"/>
              <a:lumOff val="40000"/>
            </a:schemeClr>
          </a:solidFill>
        </p:grpSpPr>
        <p:sp>
          <p:nvSpPr>
            <p:cNvPr id="6" name="Rectangle 4"/>
            <p:cNvSpPr>
              <a:spLocks noChangeArrowheads="1"/>
            </p:cNvSpPr>
            <p:nvPr/>
          </p:nvSpPr>
          <p:spPr bwMode="auto">
            <a:xfrm>
              <a:off x="106901510" y="105382805"/>
              <a:ext cx="384341" cy="9518073"/>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grpSp>
          <p:nvGrpSpPr>
            <p:cNvPr id="7" name="Group 5"/>
            <p:cNvGrpSpPr>
              <a:grpSpLocks/>
            </p:cNvGrpSpPr>
            <p:nvPr/>
          </p:nvGrpSpPr>
          <p:grpSpPr bwMode="auto">
            <a:xfrm>
              <a:off x="106705265" y="105236682"/>
              <a:ext cx="794211" cy="1671073"/>
              <a:chOff x="106705265" y="105236682"/>
              <a:chExt cx="794211" cy="1671073"/>
            </a:xfrm>
            <a:grpFill/>
          </p:grpSpPr>
          <p:pic>
            <p:nvPicPr>
              <p:cNvPr id="1030" name="Picture 6"/>
              <p:cNvPicPr preferRelativeResize="0">
                <a:picLocks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6705265" y="106094094"/>
                <a:ext cx="794211" cy="813661"/>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1" name="Picture 7"/>
              <p:cNvPicPr preferRelativeResize="0">
                <a:picLocks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l="6044" b="-5379"/>
              <a:stretch>
                <a:fillRect/>
              </a:stretch>
            </p:blipFill>
            <p:spPr bwMode="auto">
              <a:xfrm flipV="1">
                <a:off x="106753268" y="105236682"/>
                <a:ext cx="746208" cy="857412"/>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grpSp>
        <p:grpSp>
          <p:nvGrpSpPr>
            <p:cNvPr id="8" name="Group 8"/>
            <p:cNvGrpSpPr>
              <a:grpSpLocks/>
            </p:cNvGrpSpPr>
            <p:nvPr/>
          </p:nvGrpSpPr>
          <p:grpSpPr bwMode="auto">
            <a:xfrm>
              <a:off x="106705265" y="106860366"/>
              <a:ext cx="794211" cy="1671073"/>
              <a:chOff x="106705265" y="106873077"/>
              <a:chExt cx="794211" cy="1671073"/>
            </a:xfrm>
            <a:grpFill/>
          </p:grpSpPr>
          <p:pic>
            <p:nvPicPr>
              <p:cNvPr id="1033" name="Picture 9"/>
              <p:cNvPicPr preferRelativeResize="0">
                <a:picLocks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6705265" y="107730489"/>
                <a:ext cx="794211" cy="813661"/>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4" name="Picture 10"/>
              <p:cNvPicPr preferRelativeResize="0">
                <a:picLocks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l="6044" b="-5379"/>
              <a:stretch>
                <a:fillRect/>
              </a:stretch>
            </p:blipFill>
            <p:spPr bwMode="auto">
              <a:xfrm flipV="1">
                <a:off x="106753268" y="106873077"/>
                <a:ext cx="746208" cy="857412"/>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grpSp>
        <p:grpSp>
          <p:nvGrpSpPr>
            <p:cNvPr id="9" name="Group 11"/>
            <p:cNvGrpSpPr>
              <a:grpSpLocks/>
            </p:cNvGrpSpPr>
            <p:nvPr/>
          </p:nvGrpSpPr>
          <p:grpSpPr bwMode="auto">
            <a:xfrm>
              <a:off x="106705265" y="108484050"/>
              <a:ext cx="794211" cy="1671073"/>
              <a:chOff x="106705265" y="105236682"/>
              <a:chExt cx="794211" cy="1671073"/>
            </a:xfrm>
            <a:grpFill/>
          </p:grpSpPr>
          <p:pic>
            <p:nvPicPr>
              <p:cNvPr id="1036" name="Picture 12"/>
              <p:cNvPicPr preferRelativeResize="0">
                <a:picLocks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6705265" y="106094094"/>
                <a:ext cx="794211" cy="813661"/>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7" name="Picture 13"/>
              <p:cNvPicPr preferRelativeResize="0">
                <a:picLocks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l="6044" b="-5379"/>
              <a:stretch>
                <a:fillRect/>
              </a:stretch>
            </p:blipFill>
            <p:spPr bwMode="auto">
              <a:xfrm flipV="1">
                <a:off x="106753268" y="105236682"/>
                <a:ext cx="746208" cy="857412"/>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grpSp>
        <p:grpSp>
          <p:nvGrpSpPr>
            <p:cNvPr id="10" name="Group 14"/>
            <p:cNvGrpSpPr>
              <a:grpSpLocks/>
            </p:cNvGrpSpPr>
            <p:nvPr/>
          </p:nvGrpSpPr>
          <p:grpSpPr bwMode="auto">
            <a:xfrm>
              <a:off x="106705265" y="110107734"/>
              <a:ext cx="794211" cy="1671073"/>
              <a:chOff x="106705265" y="106873077"/>
              <a:chExt cx="794211" cy="1671073"/>
            </a:xfrm>
            <a:grpFill/>
          </p:grpSpPr>
          <p:pic>
            <p:nvPicPr>
              <p:cNvPr id="1039" name="Picture 15"/>
              <p:cNvPicPr preferRelativeResize="0">
                <a:picLocks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6705265" y="107730489"/>
                <a:ext cx="794211" cy="813661"/>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40" name="Picture 16"/>
              <p:cNvPicPr preferRelativeResize="0">
                <a:picLocks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l="6044" b="-5379"/>
              <a:stretch>
                <a:fillRect/>
              </a:stretch>
            </p:blipFill>
            <p:spPr bwMode="auto">
              <a:xfrm flipV="1">
                <a:off x="106753268" y="106873077"/>
                <a:ext cx="746208" cy="857412"/>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grpSp>
        <p:grpSp>
          <p:nvGrpSpPr>
            <p:cNvPr id="11" name="Group 17"/>
            <p:cNvGrpSpPr>
              <a:grpSpLocks/>
            </p:cNvGrpSpPr>
            <p:nvPr/>
          </p:nvGrpSpPr>
          <p:grpSpPr bwMode="auto">
            <a:xfrm>
              <a:off x="106705265" y="111731418"/>
              <a:ext cx="794211" cy="1671073"/>
              <a:chOff x="106705265" y="105236682"/>
              <a:chExt cx="794211" cy="1671073"/>
            </a:xfrm>
            <a:grpFill/>
          </p:grpSpPr>
          <p:pic>
            <p:nvPicPr>
              <p:cNvPr id="1042" name="Picture 18"/>
              <p:cNvPicPr preferRelativeResize="0">
                <a:picLocks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6705265" y="106094094"/>
                <a:ext cx="794211" cy="813661"/>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43" name="Picture 19"/>
              <p:cNvPicPr preferRelativeResize="0">
                <a:picLocks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l="6044" b="-5379"/>
              <a:stretch>
                <a:fillRect/>
              </a:stretch>
            </p:blipFill>
            <p:spPr bwMode="auto">
              <a:xfrm flipV="1">
                <a:off x="106753268" y="105236682"/>
                <a:ext cx="746208" cy="857412"/>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grpSp>
        <p:grpSp>
          <p:nvGrpSpPr>
            <p:cNvPr id="12" name="Group 20"/>
            <p:cNvGrpSpPr>
              <a:grpSpLocks/>
            </p:cNvGrpSpPr>
            <p:nvPr/>
          </p:nvGrpSpPr>
          <p:grpSpPr bwMode="auto">
            <a:xfrm>
              <a:off x="106705265" y="113355102"/>
              <a:ext cx="794211" cy="1671073"/>
              <a:chOff x="106705265" y="106873077"/>
              <a:chExt cx="794211" cy="1671073"/>
            </a:xfrm>
            <a:grpFill/>
          </p:grpSpPr>
          <p:pic>
            <p:nvPicPr>
              <p:cNvPr id="1045" name="Picture 21"/>
              <p:cNvPicPr preferRelativeResize="0">
                <a:picLocks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6705265" y="107730489"/>
                <a:ext cx="794211" cy="813661"/>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46" name="Picture 22"/>
              <p:cNvPicPr preferRelativeResize="0">
                <a:picLocks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l="6044" b="-5379"/>
              <a:stretch>
                <a:fillRect/>
              </a:stretch>
            </p:blipFill>
            <p:spPr bwMode="auto">
              <a:xfrm flipV="1">
                <a:off x="106753268" y="106873077"/>
                <a:ext cx="746208" cy="857412"/>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grpSp>
      </p:grpSp>
      <p:sp>
        <p:nvSpPr>
          <p:cNvPr id="13" name="Text Box 23"/>
          <p:cNvSpPr txBox="1">
            <a:spLocks noChangeArrowheads="1" noChangeShapeType="1"/>
          </p:cNvSpPr>
          <p:nvPr/>
        </p:nvSpPr>
        <p:spPr bwMode="auto">
          <a:xfrm>
            <a:off x="1175069" y="42863"/>
            <a:ext cx="6140130" cy="690727"/>
          </a:xfrm>
          <a:prstGeom prst="rect">
            <a:avLst/>
          </a:prstGeom>
          <a:noFill/>
          <a:ln w="9525" algn="in">
            <a:solidFill>
              <a:schemeClr val="bg1">
                <a:lumMod val="95000"/>
              </a:schemeClr>
            </a:solidFill>
            <a:miter lim="800000"/>
            <a:headEnd/>
            <a:tailEnd/>
          </a:ln>
          <a:effectLst/>
        </p:spPr>
        <p:txBody>
          <a:bodyPr vert="horz" wrap="square" lIns="36195" tIns="36195" rIns="36195" bIns="36195" numCol="1" anchor="t" anchorCtr="0" compatLnSpc="1">
            <a:prstTxWarp prst="textNoShape">
              <a:avLst/>
            </a:prstTxWarp>
          </a:bodyPr>
          <a:lstStyle/>
          <a:p>
            <a:pPr lvl="0" algn="ctr" defTabSz="914400" eaLnBrk="0" fontAlgn="base" hangingPunct="0">
              <a:spcBef>
                <a:spcPct val="0"/>
              </a:spcBef>
              <a:spcAft>
                <a:spcPct val="0"/>
              </a:spcAft>
            </a:pPr>
            <a:r>
              <a:rPr lang="en-US" altLang="en-US" sz="2400" b="1" dirty="0">
                <a:solidFill>
                  <a:srgbClr val="000000"/>
                </a:solidFill>
                <a:latin typeface="Copperplate Gothic Light" panose="020E0507020206020404" pitchFamily="34" charset="0"/>
              </a:rPr>
              <a:t>5907 Kings Court</a:t>
            </a:r>
          </a:p>
          <a:p>
            <a:pPr lvl="0" algn="ctr" defTabSz="914400" eaLnBrk="0" fontAlgn="base" hangingPunct="0">
              <a:spcBef>
                <a:spcPct val="0"/>
              </a:spcBef>
              <a:spcAft>
                <a:spcPct val="0"/>
              </a:spcAft>
            </a:pPr>
            <a:r>
              <a:rPr lang="en-US" altLang="en-US" sz="2000" dirty="0">
                <a:solidFill>
                  <a:srgbClr val="000000"/>
                </a:solidFill>
                <a:latin typeface="Garamond" panose="02020404030301010803" pitchFamily="18" charset="0"/>
              </a:rPr>
              <a:t>Hanahan ~ MLS# 17021677 ~ $435,000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 name="Text Box 24"/>
          <p:cNvSpPr txBox="1">
            <a:spLocks noChangeArrowheads="1"/>
          </p:cNvSpPr>
          <p:nvPr/>
        </p:nvSpPr>
        <p:spPr bwMode="auto">
          <a:xfrm>
            <a:off x="1175067" y="745463"/>
            <a:ext cx="6140131" cy="474565"/>
          </a:xfrm>
          <a:prstGeom prst="rect">
            <a:avLst/>
          </a:prstGeom>
          <a:noFill/>
          <a:ln w="3175" algn="ctr">
            <a:noFill/>
            <a:miter lim="800000"/>
            <a:headEnd/>
            <a:tailEnd/>
          </a:ln>
          <a:effec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ts val="600"/>
              </a:spcAft>
            </a:pPr>
            <a:r>
              <a:rPr lang="en-US" altLang="en-US" sz="2000" i="1" dirty="0">
                <a:solidFill>
                  <a:srgbClr val="3F3F3F"/>
                </a:solidFill>
                <a:latin typeface="Garamond" panose="02020404030301010803" pitchFamily="18" charset="0"/>
              </a:rPr>
              <a:t>Move-in Ready Home in Dominion Hills</a:t>
            </a:r>
            <a:endParaRPr kumimoji="0" lang="en-US" altLang="en-US" sz="1100" i="1" u="none" strike="noStrike" cap="none" normalizeH="0" baseline="0" dirty="0">
              <a:ln>
                <a:noFill/>
              </a:ln>
              <a:solidFill>
                <a:schemeClr val="tx1"/>
              </a:solidFill>
              <a:effectLst/>
              <a:latin typeface="Arial" panose="020B0604020202020204" pitchFamily="34" charset="0"/>
            </a:endParaRPr>
          </a:p>
        </p:txBody>
      </p:sp>
      <p:sp>
        <p:nvSpPr>
          <p:cNvPr id="15" name="Text Box 25"/>
          <p:cNvSpPr txBox="1">
            <a:spLocks noChangeArrowheads="1" noChangeShapeType="1"/>
          </p:cNvSpPr>
          <p:nvPr/>
        </p:nvSpPr>
        <p:spPr bwMode="auto">
          <a:xfrm>
            <a:off x="4715828" y="10056018"/>
            <a:ext cx="4205288" cy="579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opperplate Gothic Bold" panose="020E0705020206020404" pitchFamily="34" charset="0"/>
              </a:rPr>
              <a:t>Coldwell Banker RESIDENTIAL BROKERAGE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6" name="Text Box 26"/>
          <p:cNvSpPr txBox="1">
            <a:spLocks noChangeArrowheads="1" noChangeShapeType="1"/>
          </p:cNvSpPr>
          <p:nvPr/>
        </p:nvSpPr>
        <p:spPr bwMode="auto">
          <a:xfrm>
            <a:off x="2553516" y="8872538"/>
            <a:ext cx="2659062" cy="1177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Garamond" panose="02020404030301010803" pitchFamily="18" charset="0"/>
              </a:rPr>
              <a:t>Leah M. Rust</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rgbClr val="000000"/>
              </a:solidFill>
              <a:effectLst/>
              <a:latin typeface="Garamond" panose="02020404030301010803"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i="0" u="none" strike="noStrike" cap="none" normalizeH="0" baseline="0" dirty="0">
                <a:ln>
                  <a:noFill/>
                </a:ln>
                <a:solidFill>
                  <a:srgbClr val="000000"/>
                </a:solidFill>
                <a:effectLst/>
                <a:latin typeface="Garamond" panose="02020404030301010803" pitchFamily="18" charset="0"/>
              </a:rPr>
              <a:t>843-709-9211 Mobile</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i="0" u="none" strike="noStrike" cap="none" normalizeH="0" baseline="0" dirty="0">
                <a:ln>
                  <a:noFill/>
                </a:ln>
                <a:solidFill>
                  <a:srgbClr val="000000"/>
                </a:solidFill>
                <a:effectLst/>
                <a:latin typeface="Garamond" panose="02020404030301010803" pitchFamily="18" charset="0"/>
              </a:rPr>
              <a:t>843-856-8800 Office</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i="0" u="none" strike="noStrike" cap="none" normalizeH="0" baseline="0" dirty="0">
                <a:ln>
                  <a:noFill/>
                </a:ln>
                <a:solidFill>
                  <a:srgbClr val="000000"/>
                </a:solidFill>
                <a:effectLst/>
                <a:latin typeface="Garamond" panose="02020404030301010803" pitchFamily="18" charset="0"/>
              </a:rPr>
              <a:t>leahmrust@gmail.com</a:t>
            </a:r>
            <a:endParaRPr kumimoji="0" lang="en-US" altLang="en-US" sz="1800" i="0" u="none" strike="noStrike" cap="none" normalizeH="0" baseline="0" dirty="0">
              <a:ln>
                <a:noFill/>
              </a:ln>
              <a:solidFill>
                <a:schemeClr val="tx1"/>
              </a:solidFill>
              <a:effectLst/>
              <a:latin typeface="Arial" panose="020B0604020202020204" pitchFamily="34" charset="0"/>
            </a:endParaRPr>
          </a:p>
        </p:txBody>
      </p:sp>
      <p:sp>
        <p:nvSpPr>
          <p:cNvPr id="17" name="Text Box 27"/>
          <p:cNvSpPr txBox="1">
            <a:spLocks noChangeArrowheads="1"/>
          </p:cNvSpPr>
          <p:nvPr/>
        </p:nvSpPr>
        <p:spPr bwMode="auto">
          <a:xfrm>
            <a:off x="5402700" y="2642577"/>
            <a:ext cx="2026800" cy="2644502"/>
          </a:xfrm>
          <a:prstGeom prst="rect">
            <a:avLst/>
          </a:prstGeom>
          <a:solidFill>
            <a:srgbClr val="FFFFFF"/>
          </a:solidFill>
          <a:ln w="3175" algn="ctr">
            <a:no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i="0" u="none" strike="noStrike" cap="none" normalizeH="0" baseline="0" dirty="0">
                <a:ln>
                  <a:noFill/>
                </a:ln>
                <a:solidFill>
                  <a:srgbClr val="000000"/>
                </a:solidFill>
                <a:effectLst/>
                <a:latin typeface="Garamond" panose="02020404030301010803" pitchFamily="18" charset="0"/>
              </a:rPr>
              <a:t>5 Bed / 4½  Bath</a:t>
            </a:r>
          </a:p>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i="0" u="none" strike="noStrike" cap="none" normalizeH="0" baseline="0" dirty="0">
                <a:ln>
                  <a:noFill/>
                </a:ln>
                <a:solidFill>
                  <a:srgbClr val="000000"/>
                </a:solidFill>
                <a:effectLst/>
                <a:latin typeface="Garamond" panose="02020404030301010803" pitchFamily="18" charset="0"/>
              </a:rPr>
              <a:t>3,889 </a:t>
            </a:r>
            <a:r>
              <a:rPr kumimoji="0" lang="en-US" altLang="en-US" i="0" u="none" strike="noStrike" cap="none" normalizeH="0" baseline="0" dirty="0" err="1">
                <a:ln>
                  <a:noFill/>
                </a:ln>
                <a:solidFill>
                  <a:srgbClr val="000000"/>
                </a:solidFill>
                <a:effectLst/>
                <a:latin typeface="Garamond" panose="02020404030301010803" pitchFamily="18" charset="0"/>
              </a:rPr>
              <a:t>Sq</a:t>
            </a:r>
            <a:r>
              <a:rPr kumimoji="0" lang="en-US" altLang="en-US" i="0" u="none" strike="noStrike" cap="none" normalizeH="0" baseline="0" dirty="0">
                <a:ln>
                  <a:noFill/>
                </a:ln>
                <a:solidFill>
                  <a:srgbClr val="000000"/>
                </a:solidFill>
                <a:effectLst/>
                <a:latin typeface="Garamond" panose="02020404030301010803" pitchFamily="18" charset="0"/>
              </a:rPr>
              <a:t> Ft</a:t>
            </a:r>
          </a:p>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i="0" u="none" strike="noStrike" cap="none" normalizeH="0" baseline="0" dirty="0">
                <a:ln>
                  <a:noFill/>
                </a:ln>
                <a:solidFill>
                  <a:srgbClr val="000000"/>
                </a:solidFill>
                <a:effectLst/>
                <a:latin typeface="Garamond" panose="02020404030301010803" pitchFamily="18" charset="0"/>
              </a:rPr>
              <a:t>Custom Home</a:t>
            </a:r>
          </a:p>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i="0" u="none" strike="noStrike" cap="none" normalizeH="0" baseline="0" dirty="0">
                <a:ln>
                  <a:noFill/>
                </a:ln>
                <a:solidFill>
                  <a:srgbClr val="000000"/>
                </a:solidFill>
                <a:effectLst/>
                <a:latin typeface="Garamond" panose="02020404030301010803" pitchFamily="18" charset="0"/>
              </a:rPr>
              <a:t>Desirable Location</a:t>
            </a:r>
          </a:p>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i="0" u="none" strike="noStrike" cap="none" normalizeH="0" baseline="0" dirty="0">
                <a:ln>
                  <a:noFill/>
                </a:ln>
                <a:solidFill>
                  <a:srgbClr val="000000"/>
                </a:solidFill>
                <a:effectLst/>
                <a:latin typeface="Garamond" panose="02020404030301010803" pitchFamily="18" charset="0"/>
              </a:rPr>
              <a:t>Hardwood Floors</a:t>
            </a:r>
          </a:p>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i="0" u="none" strike="noStrike" cap="none" normalizeH="0" baseline="0" dirty="0">
                <a:ln>
                  <a:noFill/>
                </a:ln>
                <a:solidFill>
                  <a:srgbClr val="000000"/>
                </a:solidFill>
                <a:effectLst/>
                <a:latin typeface="Garamond" panose="02020404030301010803" pitchFamily="18" charset="0"/>
              </a:rPr>
              <a:t>2-Story Great Room</a:t>
            </a:r>
          </a:p>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i="0" u="none" strike="noStrike" cap="none" normalizeH="0" baseline="0" dirty="0">
                <a:ln>
                  <a:noFill/>
                </a:ln>
                <a:solidFill>
                  <a:srgbClr val="000000"/>
                </a:solidFill>
                <a:effectLst/>
                <a:latin typeface="Garamond" panose="02020404030301010803" pitchFamily="18" charset="0"/>
              </a:rPr>
              <a:t>Great Backyard</a:t>
            </a:r>
          </a:p>
        </p:txBody>
      </p:sp>
      <p:pic>
        <p:nvPicPr>
          <p:cNvPr id="1054" name="Picture 30" descr="Leah Rust  cropped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8739" y="8952484"/>
            <a:ext cx="775224" cy="1018033"/>
          </a:xfrm>
          <a:prstGeom prst="rect">
            <a:avLst/>
          </a:prstGeom>
          <a:noFill/>
          <a:ln w="9525" algn="in">
            <a:solidFill>
              <a:srgbClr val="333333"/>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55" name="Picture 31"/>
          <p:cNvPicPr>
            <a:picLocks noChangeAspect="1" noChangeArrowheads="1"/>
          </p:cNvPicPr>
          <p:nvPr/>
        </p:nvPicPr>
        <p:blipFill rotWithShape="1">
          <a:blip r:embed="rId4">
            <a:extLst>
              <a:ext uri="{28A0092B-C50C-407E-A947-70E740481C1C}">
                <a14:useLocalDpi xmlns:a14="http://schemas.microsoft.com/office/drawing/2010/main" val="0"/>
              </a:ext>
            </a:extLst>
          </a:blip>
          <a:srcRect b="11846"/>
          <a:stretch/>
        </p:blipFill>
        <p:spPr bwMode="auto">
          <a:xfrm>
            <a:off x="1175067" y="1193800"/>
            <a:ext cx="3984465" cy="2634355"/>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56" name="Picture 3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175067" y="4073789"/>
            <a:ext cx="1828800" cy="1226011"/>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57" name="Picture 33" descr="New CB logo 2016"/>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5486399" y="8952484"/>
            <a:ext cx="1828800" cy="10180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58" name="Picture 34"/>
          <p:cNvPicPr>
            <a:picLocks noChangeAspect="1" noChangeArrowheads="1"/>
          </p:cNvPicPr>
          <p:nvPr/>
        </p:nvPicPr>
        <p:blipFill rotWithShape="1">
          <a:blip r:embed="rId7">
            <a:extLst>
              <a:ext uri="{28A0092B-C50C-407E-A947-70E740481C1C}">
                <a14:useLocalDpi xmlns:a14="http://schemas.microsoft.com/office/drawing/2010/main" val="0"/>
              </a:ext>
            </a:extLst>
          </a:blip>
          <a:srcRect b="9669"/>
          <a:stretch/>
        </p:blipFill>
        <p:spPr bwMode="auto">
          <a:xfrm>
            <a:off x="1175067" y="5527639"/>
            <a:ext cx="1828800" cy="1238988"/>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59" name="Picture 35"/>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3335166" y="5530593"/>
            <a:ext cx="1819933" cy="1213289"/>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60" name="Picture 36"/>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5492091" y="1193800"/>
            <a:ext cx="1828800" cy="1219199"/>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64" name="Picture 40"/>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flipH="1">
            <a:off x="5486399" y="5527638"/>
            <a:ext cx="1828800" cy="1219200"/>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43" name="Picture 32"/>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3330733" y="4073789"/>
            <a:ext cx="1828800" cy="1219200"/>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0" name="Rectangle 19"/>
          <p:cNvSpPr/>
          <p:nvPr/>
        </p:nvSpPr>
        <p:spPr>
          <a:xfrm>
            <a:off x="941388" y="6766626"/>
            <a:ext cx="6716712" cy="2123658"/>
          </a:xfrm>
          <a:prstGeom prst="rect">
            <a:avLst/>
          </a:prstGeom>
        </p:spPr>
        <p:txBody>
          <a:bodyPr wrap="square">
            <a:spAutoFit/>
          </a:bodyPr>
          <a:lstStyle/>
          <a:p>
            <a:pPr algn="ctr"/>
            <a:r>
              <a:rPr lang="en-US" sz="1100" dirty="0">
                <a:latin typeface="Garamond" panose="02020404030301010803" pitchFamily="18" charset="0"/>
              </a:rPr>
              <a:t>Superior custom built home in the one of the most desirable neighborhoods in Hanahan, Dominion Hills. This home sits on a corner and a cul-de-sac lot off Dominion Drive. The great room offers Cathedral beamed ceilings with skylights which allows for lots of natural light. The first floor offers the master bedroom with it own newly remodeled master bath. There is also a 1st floor guest bedroom and an office. There are two bedroom upstairs with their own bathrooms. The FROG is currently used as a game room but could be used as a 5th bedroom or as a mother-in-law suite with it's own bath as well. The current owners have added several improvements over the years, new SC safe roof with impact resistant skylights installed 2014, new dishwasher and refrigerator 2017, several doors replaced 2017. All window are replacement windows, 5 downstairs windows have been replaced recently. The home has an over sized two car garage along with a lit carport perfect for a boat or RV, trees have recently trimmed, two separate HVAC systems ( downstairs unit replaced 2016), recently pressured washed, doggy door out to back fenced yard. This is a great home for a growing family that needs a lot of space. This home is being sold AS-IS, this home has been well cared for and is in move-in ready condition, but it is not a NEW HOME!! Pool table conveys with the sale of the home.</a:t>
            </a:r>
          </a:p>
        </p:txBody>
      </p:sp>
    </p:spTree>
    <p:extLst>
      <p:ext uri="{BB962C8B-B14F-4D97-AF65-F5344CB8AC3E}">
        <p14:creationId xmlns:p14="http://schemas.microsoft.com/office/powerpoint/2010/main" val="19744988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53</TotalTime>
  <Words>315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Copperplate Gothic Bold</vt:lpstr>
      <vt:lpstr>Copperplate Gothic Light</vt:lpstr>
      <vt:lpstr>Garamond</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11</cp:revision>
  <dcterms:created xsi:type="dcterms:W3CDTF">2017-07-11T12:37:33Z</dcterms:created>
  <dcterms:modified xsi:type="dcterms:W3CDTF">2017-08-16T16:48:39Z</dcterms:modified>
</cp:coreProperties>
</file>