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5A79"/>
    <a:srgbClr val="10253F"/>
    <a:srgbClr val="88B48A"/>
    <a:srgbClr val="778CA6"/>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2802" y="-147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9/17/2025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9/17/2025</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rotWithShape="1">
          <a:blip r:embed="rId2">
            <a:extLst>
              <a:ext uri="{28A0092B-C50C-407E-A947-70E740481C1C}">
                <a14:useLocalDpi xmlns:a14="http://schemas.microsoft.com/office/drawing/2010/main" val="0"/>
              </a:ext>
            </a:extLst>
          </a:blip>
          <a:srcRect l="2097" r="69617"/>
          <a:stretch/>
        </p:blipFill>
        <p:spPr>
          <a:xfrm>
            <a:off x="0" y="0"/>
            <a:ext cx="2026010" cy="952500"/>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rcRect/>
          <a:stretch/>
        </p:blipFill>
        <p:spPr>
          <a:xfrm>
            <a:off x="2182808" y="1119888"/>
            <a:ext cx="5589141" cy="3729979"/>
          </a:xfrm>
          <a:prstGeom prst="rect">
            <a:avLst/>
          </a:prstGeom>
          <a:ln w="12700">
            <a:noFill/>
          </a:ln>
          <a:effectLst/>
        </p:spPr>
      </p:pic>
      <p:sp>
        <p:nvSpPr>
          <p:cNvPr id="3" name="Subtitle 2"/>
          <p:cNvSpPr>
            <a:spLocks noGrp="1"/>
          </p:cNvSpPr>
          <p:nvPr>
            <p:ph type="subTitle" idx="1"/>
          </p:nvPr>
        </p:nvSpPr>
        <p:spPr>
          <a:xfrm>
            <a:off x="2176272" y="4849867"/>
            <a:ext cx="5596128" cy="4065533"/>
          </a:xfrm>
        </p:spPr>
        <p:txBody>
          <a:bodyPr anchor="ctr">
            <a:noAutofit/>
          </a:bodyPr>
          <a:lstStyle/>
          <a:p>
            <a:r>
              <a:rPr lang="en-US" sz="1200" dirty="0">
                <a:solidFill>
                  <a:srgbClr val="405A79"/>
                </a:solidFill>
                <a:latin typeface="Century Gothic" panose="020B0502020202020204" pitchFamily="34" charset="0"/>
                <a:ea typeface="Verdana" panose="020B0604030504040204" pitchFamily="34" charset="0"/>
                <a:cs typeface="Verdana" panose="020B0604030504040204" pitchFamily="34" charset="0"/>
              </a:rPr>
              <a:t>Welcome home to this adorable completely renovated ranch. Brand new roof, gorgeous kitchen cabinets, quartz countertops and stainless steel appliances. </a:t>
            </a:r>
          </a:p>
          <a:p>
            <a:endParaRPr lang="en-US" sz="1200" dirty="0">
              <a:solidFill>
                <a:srgbClr val="405A79"/>
              </a:solidFill>
              <a:latin typeface="Century Gothic" panose="020B0502020202020204" pitchFamily="34" charset="0"/>
              <a:ea typeface="Verdana" panose="020B0604030504040204" pitchFamily="34" charset="0"/>
              <a:cs typeface="Verdana" panose="020B0604030504040204" pitchFamily="34" charset="0"/>
            </a:endParaRPr>
          </a:p>
          <a:p>
            <a:r>
              <a:rPr lang="en-US" sz="1200" dirty="0">
                <a:solidFill>
                  <a:srgbClr val="405A79"/>
                </a:solidFill>
                <a:latin typeface="Century Gothic" panose="020B0502020202020204" pitchFamily="34" charset="0"/>
                <a:ea typeface="Verdana" panose="020B0604030504040204" pitchFamily="34" charset="0"/>
                <a:cs typeface="Verdana" panose="020B0604030504040204" pitchFamily="34" charset="0"/>
              </a:rPr>
              <a:t>Gorgeous flooring throughout the whole house. Renovated full hall bath with new vanity and shower with tiled walls. 2nd bath with a shower and new vanity and room for washer/dryer. </a:t>
            </a:r>
          </a:p>
          <a:p>
            <a:endParaRPr lang="en-US" sz="1200" dirty="0">
              <a:solidFill>
                <a:srgbClr val="405A79"/>
              </a:solidFill>
              <a:latin typeface="Century Gothic" panose="020B0502020202020204" pitchFamily="34" charset="0"/>
              <a:ea typeface="Verdana" panose="020B0604030504040204" pitchFamily="34" charset="0"/>
              <a:cs typeface="Verdana" panose="020B0604030504040204" pitchFamily="34" charset="0"/>
            </a:endParaRPr>
          </a:p>
          <a:p>
            <a:r>
              <a:rPr lang="en-US" sz="1200" dirty="0">
                <a:solidFill>
                  <a:srgbClr val="405A79"/>
                </a:solidFill>
                <a:latin typeface="Century Gothic" panose="020B0502020202020204" pitchFamily="34" charset="0"/>
                <a:ea typeface="Verdana" panose="020B0604030504040204" pitchFamily="34" charset="0"/>
                <a:cs typeface="Verdana" panose="020B0604030504040204" pitchFamily="34" charset="0"/>
              </a:rPr>
              <a:t>Great kitchen fits a large dining room table for entertaining or family meals. The great room area has tons of space for multiple sitting areas for the whole family to enjoy. Tons of natural light through the whole house. </a:t>
            </a:r>
          </a:p>
          <a:p>
            <a:endParaRPr lang="en-US" sz="1200" dirty="0">
              <a:solidFill>
                <a:srgbClr val="405A79"/>
              </a:solidFill>
              <a:latin typeface="Century Gothic" panose="020B0502020202020204" pitchFamily="34" charset="0"/>
              <a:ea typeface="Verdana" panose="020B0604030504040204" pitchFamily="34" charset="0"/>
              <a:cs typeface="Verdana" panose="020B0604030504040204" pitchFamily="34" charset="0"/>
            </a:endParaRPr>
          </a:p>
          <a:p>
            <a:r>
              <a:rPr lang="en-US" sz="1200" dirty="0">
                <a:solidFill>
                  <a:srgbClr val="405A79"/>
                </a:solidFill>
                <a:latin typeface="Century Gothic" panose="020B0502020202020204" pitchFamily="34" charset="0"/>
                <a:ea typeface="Verdana" panose="020B0604030504040204" pitchFamily="34" charset="0"/>
                <a:cs typeface="Verdana" panose="020B0604030504040204" pitchFamily="34" charset="0"/>
              </a:rPr>
              <a:t>Fantastic fenced in yard with great back deck for grilling, family fun or gardening. River Side is an amazing location close to it all. </a:t>
            </a:r>
          </a:p>
          <a:p>
            <a:endParaRPr lang="en-US" sz="1200" dirty="0">
              <a:solidFill>
                <a:srgbClr val="405A79"/>
              </a:solidFill>
              <a:latin typeface="Century Gothic" panose="020B0502020202020204" pitchFamily="34" charset="0"/>
              <a:ea typeface="Verdana" panose="020B0604030504040204" pitchFamily="34" charset="0"/>
              <a:cs typeface="Verdana" panose="020B0604030504040204" pitchFamily="34" charset="0"/>
            </a:endParaRPr>
          </a:p>
          <a:p>
            <a:r>
              <a:rPr lang="en-US" sz="1200" dirty="0">
                <a:solidFill>
                  <a:srgbClr val="405A79"/>
                </a:solidFill>
                <a:latin typeface="Century Gothic" panose="020B0502020202020204" pitchFamily="34" charset="0"/>
                <a:ea typeface="Verdana" panose="020B0604030504040204" pitchFamily="34" charset="0"/>
                <a:cs typeface="Verdana" panose="020B0604030504040204" pitchFamily="34" charset="0"/>
              </a:rPr>
              <a:t>1/2 mile from Hanahan High School. 15 minutes from Charleston, Mt. Pleasant or Summerville. Won't last long.</a:t>
            </a:r>
          </a:p>
        </p:txBody>
      </p:sp>
      <p:sp>
        <p:nvSpPr>
          <p:cNvPr id="2" name="Title 1"/>
          <p:cNvSpPr>
            <a:spLocks noGrp="1"/>
          </p:cNvSpPr>
          <p:nvPr>
            <p:ph type="ctrTitle"/>
          </p:nvPr>
        </p:nvSpPr>
        <p:spPr>
          <a:xfrm>
            <a:off x="0" y="0"/>
            <a:ext cx="7772399" cy="1023328"/>
          </a:xfrm>
        </p:spPr>
        <p:txBody>
          <a:bodyPr anchor="ctr">
            <a:noAutofit/>
            <a:scene3d>
              <a:camera prst="orthographicFront"/>
              <a:lightRig rig="soft" dir="t">
                <a:rot lat="0" lon="0" rev="17220000"/>
              </a:lightRig>
            </a:scene3d>
            <a:sp3d prstMaterial="softEdge"/>
          </a:bodyPr>
          <a:lstStyle/>
          <a:p>
            <a:pPr algn="r"/>
            <a:r>
              <a:rPr lang="en-US" sz="2400" cap="none" dirty="0">
                <a:ln w="10541" cmpd="sng">
                  <a:noFill/>
                  <a:prstDash val="solid"/>
                </a:ln>
                <a:solidFill>
                  <a:srgbClr val="778CA6"/>
                </a:solidFill>
                <a:effectLst/>
                <a:latin typeface="Century Gothic" panose="020B0502020202020204" pitchFamily="34" charset="0"/>
              </a:rPr>
              <a:t>5909 OAK STREET</a:t>
            </a:r>
            <a:br>
              <a:rPr lang="en-US" sz="2400" cap="none" dirty="0">
                <a:ln w="10541" cmpd="sng">
                  <a:noFill/>
                  <a:prstDash val="solid"/>
                </a:ln>
                <a:solidFill>
                  <a:srgbClr val="778CA6"/>
                </a:solidFill>
                <a:effectLst/>
                <a:latin typeface="Century Gothic" panose="020B0502020202020204" pitchFamily="34" charset="0"/>
              </a:rPr>
            </a:br>
            <a:r>
              <a:rPr lang="en-US" sz="1600" cap="none" dirty="0">
                <a:ln w="10541" cmpd="sng">
                  <a:noFill/>
                  <a:prstDash val="solid"/>
                </a:ln>
                <a:solidFill>
                  <a:srgbClr val="88B48A"/>
                </a:solidFill>
                <a:effectLst/>
                <a:latin typeface="Century Gothic" panose="020B0502020202020204" pitchFamily="34" charset="0"/>
              </a:rPr>
              <a:t>River Side · Hanahan, SC 29410</a:t>
            </a:r>
            <a:br>
              <a:rPr lang="en-US" sz="1600" cap="none" dirty="0">
                <a:ln w="10541" cmpd="sng">
                  <a:noFill/>
                  <a:prstDash val="solid"/>
                </a:ln>
                <a:solidFill>
                  <a:srgbClr val="88B48A"/>
                </a:solidFill>
                <a:effectLst/>
                <a:latin typeface="Century Gothic" panose="020B0502020202020204" pitchFamily="34" charset="0"/>
              </a:rPr>
            </a:br>
            <a:r>
              <a:rPr lang="en-US" sz="1600" cap="none" dirty="0">
                <a:ln w="10541" cmpd="sng">
                  <a:noFill/>
                  <a:prstDash val="solid"/>
                </a:ln>
                <a:solidFill>
                  <a:srgbClr val="88B48A"/>
                </a:solidFill>
                <a:effectLst/>
                <a:latin typeface="Century Gothic" panose="020B0502020202020204" pitchFamily="34" charset="0"/>
              </a:rPr>
              <a:t>MLS# 25021524 · $390,000</a:t>
            </a:r>
            <a:endParaRPr lang="en-US" sz="1200" i="1" cap="none" dirty="0">
              <a:ln w="10541" cmpd="sng">
                <a:noFill/>
                <a:prstDash val="solid"/>
              </a:ln>
              <a:solidFill>
                <a:srgbClr val="88B48A"/>
              </a:solidFill>
              <a:effectLst/>
              <a:latin typeface="Century Gothic" panose="020B0502020202020204" pitchFamily="34" charset="0"/>
            </a:endParaRPr>
          </a:p>
        </p:txBody>
      </p:sp>
      <p:sp>
        <p:nvSpPr>
          <p:cNvPr id="17" name="Rectangle 16"/>
          <p:cNvSpPr/>
          <p:nvPr/>
        </p:nvSpPr>
        <p:spPr>
          <a:xfrm>
            <a:off x="2567366" y="9011960"/>
            <a:ext cx="3886199" cy="1046440"/>
          </a:xfrm>
          <a:prstGeom prst="rect">
            <a:avLst/>
          </a:prstGeom>
        </p:spPr>
        <p:txBody>
          <a:bodyPr wrap="square">
            <a:spAutoFit/>
          </a:bodyPr>
          <a:lstStyle/>
          <a:p>
            <a:pPr algn="ctr"/>
            <a:r>
              <a:rPr lang="en-US" sz="1800" dirty="0">
                <a:solidFill>
                  <a:srgbClr val="405A79"/>
                </a:solidFill>
                <a:latin typeface="Century Gothic" panose="020B0502020202020204" pitchFamily="34" charset="0"/>
              </a:rPr>
              <a:t>ANN EVANS</a:t>
            </a:r>
          </a:p>
          <a:p>
            <a:pPr algn="ctr"/>
            <a:r>
              <a:rPr lang="en-US" sz="1100" dirty="0">
                <a:solidFill>
                  <a:srgbClr val="405A79"/>
                </a:solidFill>
                <a:latin typeface="Century Gothic" panose="020B0502020202020204" pitchFamily="34" charset="0"/>
              </a:rPr>
              <a:t>Carolina One Real Estate</a:t>
            </a:r>
          </a:p>
          <a:p>
            <a:pPr algn="ctr"/>
            <a:r>
              <a:rPr lang="en-US" sz="1100" dirty="0">
                <a:solidFill>
                  <a:srgbClr val="405A79"/>
                </a:solidFill>
                <a:latin typeface="Century Gothic" panose="020B0502020202020204" pitchFamily="34" charset="0"/>
              </a:rPr>
              <a:t>843-452-4605</a:t>
            </a:r>
          </a:p>
          <a:p>
            <a:pPr algn="ctr"/>
            <a:r>
              <a:rPr lang="en-US" sz="1100" dirty="0">
                <a:solidFill>
                  <a:srgbClr val="405A79"/>
                </a:solidFill>
                <a:latin typeface="Century Gothic" panose="020B0502020202020204" pitchFamily="34" charset="0"/>
              </a:rPr>
              <a:t>aevans@carolinaone.com</a:t>
            </a:r>
          </a:p>
          <a:p>
            <a:pPr algn="ctr"/>
            <a:r>
              <a:rPr lang="en-US" sz="1100" dirty="0">
                <a:solidFill>
                  <a:srgbClr val="405A79"/>
                </a:solidFill>
                <a:latin typeface="Century Gothic" panose="020B0502020202020204" pitchFamily="34" charset="0"/>
              </a:rPr>
              <a:t>www.charlestonluxuryrealestate.com</a:t>
            </a:r>
          </a:p>
        </p:txBody>
      </p:sp>
      <p:grpSp>
        <p:nvGrpSpPr>
          <p:cNvPr id="24" name="Group 23"/>
          <p:cNvGrpSpPr/>
          <p:nvPr/>
        </p:nvGrpSpPr>
        <p:grpSpPr>
          <a:xfrm>
            <a:off x="-1771149" y="9105715"/>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405A79"/>
                  </a:solidFill>
                  <a:latin typeface="Century Gothic" panose="020B0502020202020204" pitchFamily="34" charset="0"/>
                </a:rPr>
                <a:t>Carolina One Real Estate</a:t>
              </a:r>
            </a:p>
            <a:p>
              <a:pPr algn="ctr"/>
              <a:r>
                <a:rPr lang="en-US" sz="700" dirty="0">
                  <a:solidFill>
                    <a:srgbClr val="405A79"/>
                  </a:solidFill>
                  <a:latin typeface="Century Gothic" panose="020B0502020202020204" pitchFamily="34" charset="0"/>
                </a:rPr>
                <a:t>195 W Coleman Blvd</a:t>
              </a:r>
            </a:p>
            <a:p>
              <a:pPr algn="ctr"/>
              <a:r>
                <a:rPr lang="en-US" sz="700" dirty="0">
                  <a:solidFill>
                    <a:srgbClr val="405A79"/>
                  </a:solidFill>
                  <a:latin typeface="Century Gothic" panose="020B0502020202020204" pitchFamily="34" charset="0"/>
                </a:rPr>
                <a:t>Mt Pleasant, SC 29464-3495</a:t>
              </a:r>
            </a:p>
          </p:txBody>
        </p:sp>
      </p:grpSp>
      <p:pic>
        <p:nvPicPr>
          <p:cNvPr id="22" name="Picture 21"/>
          <p:cNvPicPr>
            <a:picLocks/>
          </p:cNvPicPr>
          <p:nvPr/>
        </p:nvPicPr>
        <p:blipFill>
          <a:blip r:embed="rId5" cstate="print">
            <a:extLst>
              <a:ext uri="{28A0092B-C50C-407E-A947-70E740481C1C}">
                <a14:useLocalDpi xmlns:a14="http://schemas.microsoft.com/office/drawing/2010/main" val="0"/>
              </a:ext>
            </a:extLst>
          </a:blip>
          <a:srcRect/>
          <a:stretch/>
        </p:blipFill>
        <p:spPr>
          <a:xfrm>
            <a:off x="0" y="5672091"/>
            <a:ext cx="2023444" cy="1348963"/>
          </a:xfrm>
          <a:prstGeom prst="rect">
            <a:avLst/>
          </a:prstGeom>
          <a:ln w="12700">
            <a:noFill/>
          </a:ln>
          <a:effectLst/>
        </p:spPr>
      </p:pic>
      <p:pic>
        <p:nvPicPr>
          <p:cNvPr id="6" name="Picture 5"/>
          <p:cNvPicPr>
            <a:picLocks/>
          </p:cNvPicPr>
          <p:nvPr/>
        </p:nvPicPr>
        <p:blipFill>
          <a:blip r:embed="rId6" cstate="print">
            <a:extLst>
              <a:ext uri="{28A0092B-C50C-407E-A947-70E740481C1C}">
                <a14:useLocalDpi xmlns:a14="http://schemas.microsoft.com/office/drawing/2010/main" val="0"/>
              </a:ext>
            </a:extLst>
          </a:blip>
          <a:srcRect/>
          <a:stretch/>
        </p:blipFill>
        <p:spPr>
          <a:xfrm>
            <a:off x="0" y="7188442"/>
            <a:ext cx="2024711" cy="1351214"/>
          </a:xfrm>
          <a:prstGeom prst="rect">
            <a:avLst/>
          </a:prstGeom>
          <a:ln w="12700">
            <a:no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2637679"/>
            <a:ext cx="2023444" cy="1348963"/>
          </a:xfrm>
          <a:prstGeom prst="rect">
            <a:avLst/>
          </a:prstGeom>
          <a:ln w="12700">
            <a:noFill/>
          </a:ln>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rcRect/>
          <a:stretch/>
        </p:blipFill>
        <p:spPr>
          <a:xfrm>
            <a:off x="0" y="4154030"/>
            <a:ext cx="2026010" cy="1350673"/>
          </a:xfrm>
          <a:prstGeom prst="rect">
            <a:avLst/>
          </a:prstGeom>
          <a:ln w="12700">
            <a:noFill/>
          </a:ln>
          <a:effectLst/>
        </p:spPr>
      </p:pic>
      <p:pic>
        <p:nvPicPr>
          <p:cNvPr id="8" name="Picture 7"/>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1119888"/>
            <a:ext cx="2008724" cy="1350403"/>
          </a:xfrm>
          <a:prstGeom prst="rect">
            <a:avLst/>
          </a:prstGeom>
          <a:ln w="12700">
            <a:noFill/>
          </a:ln>
          <a:effectLst/>
        </p:spPr>
      </p:pic>
      <p:sp>
        <p:nvSpPr>
          <p:cNvPr id="30" name="Rectangle 29"/>
          <p:cNvSpPr/>
          <p:nvPr/>
        </p:nvSpPr>
        <p:spPr>
          <a:xfrm>
            <a:off x="-1771149" y="235374"/>
            <a:ext cx="1542549" cy="830997"/>
          </a:xfrm>
          <a:prstGeom prst="rect">
            <a:avLst/>
          </a:prstGeom>
          <a:noFill/>
        </p:spPr>
        <p:txBody>
          <a:bodyPr wrap="square">
            <a:spAutoFit/>
          </a:bodyPr>
          <a:lstStyle/>
          <a:p>
            <a:r>
              <a:rPr lang="en-US" sz="2400" i="1" dirty="0">
                <a:ln>
                  <a:solidFill>
                    <a:srgbClr val="FFFF00"/>
                  </a:solidFill>
                </a:ln>
                <a:solidFill>
                  <a:srgbClr val="FFFF00"/>
                </a:solidFill>
                <a:effectLst>
                  <a:outerShdw blurRad="50800" dist="38100" dir="5400000" algn="t" rotWithShape="0">
                    <a:schemeClr val="tx2">
                      <a:lumMod val="50000"/>
                      <a:alpha val="40000"/>
                    </a:schemeClr>
                  </a:outerShdw>
                </a:effectLst>
              </a:rPr>
              <a:t>New Price!</a:t>
            </a:r>
          </a:p>
        </p:txBody>
      </p:sp>
      <p:pic>
        <p:nvPicPr>
          <p:cNvPr id="11" name="Picture 10"/>
          <p:cNvPicPr>
            <a:picLocks noChangeAspect="1"/>
          </p:cNvPicPr>
          <p:nvPr/>
        </p:nvPicPr>
        <p:blipFill rotWithShape="1">
          <a:blip r:embed="rId10" cstate="print">
            <a:extLst>
              <a:ext uri="{28A0092B-C50C-407E-A947-70E740481C1C}">
                <a14:useLocalDpi xmlns:a14="http://schemas.microsoft.com/office/drawing/2010/main" val="0"/>
              </a:ext>
            </a:extLst>
          </a:blip>
          <a:srcRect l="26626" r="13601"/>
          <a:stretch/>
        </p:blipFill>
        <p:spPr>
          <a:xfrm>
            <a:off x="6934200" y="9011343"/>
            <a:ext cx="838200" cy="1047057"/>
          </a:xfrm>
          <a:prstGeom prst="rect">
            <a:avLst/>
          </a:prstGeom>
        </p:spPr>
      </p:pic>
      <p:sp>
        <p:nvSpPr>
          <p:cNvPr id="23" name="Rectangle 22"/>
          <p:cNvSpPr/>
          <p:nvPr/>
        </p:nvSpPr>
        <p:spPr>
          <a:xfrm>
            <a:off x="8229600" y="4628511"/>
            <a:ext cx="4625793" cy="307777"/>
          </a:xfrm>
          <a:prstGeom prst="rect">
            <a:avLst/>
          </a:prstGeom>
          <a:solidFill>
            <a:schemeClr val="bg2">
              <a:lumMod val="75000"/>
              <a:alpha val="75000"/>
            </a:schemeClr>
          </a:solidFill>
          <a:ln w="12700">
            <a:solidFill>
              <a:schemeClr val="bg2">
                <a:lumMod val="25000"/>
              </a:schemeClr>
            </a:solidFill>
          </a:ln>
        </p:spPr>
        <p:txBody>
          <a:bodyPr wrap="square">
            <a:spAutoFit/>
          </a:bodyPr>
          <a:lstStyle/>
          <a:p>
            <a:pPr algn="ctr"/>
            <a:r>
              <a:rPr lang="en-US" sz="1400" dirty="0">
                <a:ln>
                  <a:solidFill>
                    <a:schemeClr val="bg2">
                      <a:lumMod val="10000"/>
                    </a:schemeClr>
                  </a:solidFill>
                </a:ln>
                <a:solidFill>
                  <a:schemeClr val="bg2">
                    <a:lumMod val="25000"/>
                  </a:schemeClr>
                </a:solidFill>
                <a:latin typeface="Century Gothic" panose="020B0502020202020204" pitchFamily="34" charset="0"/>
              </a:rPr>
              <a:t>Saturday, May 5th At 11:00a</a:t>
            </a:r>
          </a:p>
        </p:txBody>
      </p:sp>
      <p:pic>
        <p:nvPicPr>
          <p:cNvPr id="7" name="Picture 6">
            <a:extLst>
              <a:ext uri="{FF2B5EF4-FFF2-40B4-BE49-F238E27FC236}">
                <a16:creationId xmlns:a16="http://schemas.microsoft.com/office/drawing/2014/main" id="{BB25504B-9CDF-A39F-4C16-54E0C3C330DE}"/>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0" y="8707046"/>
            <a:ext cx="2024711" cy="1351214"/>
          </a:xfrm>
          <a:prstGeom prst="rect">
            <a:avLst/>
          </a:prstGeom>
          <a:ln w="12700">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343</TotalTime>
  <Words>207</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5909 OAK STREET River Side · Hanahan, SC 29410 MLS# 25021524 · $390,000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64</cp:revision>
  <dcterms:created xsi:type="dcterms:W3CDTF">2006-08-16T00:00:00Z</dcterms:created>
  <dcterms:modified xsi:type="dcterms:W3CDTF">2025-09-17T19:57:11Z</dcterms:modified>
</cp:coreProperties>
</file>