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1E1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2" d="100"/>
          <a:sy n="72" d="100"/>
        </p:scale>
        <p:origin x="1752" y="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7/7/2020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microsoft.com/office/2007/relationships/hdphoto" Target="../media/hdphoto1.wdp"/><Relationship Id="rId7"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Blur/>
                    </a14:imgEffect>
                  </a14:imgLayer>
                </a14:imgProps>
              </a:ext>
            </a:extLst>
          </a:blip>
          <a:srcRect/>
          <a:stretch>
            <a:fillRect l="-6000" r="-6000"/>
          </a:stretch>
        </a:blip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4">
            <a:extLst>
              <a:ext uri="{28A0092B-C50C-407E-A947-70E740481C1C}">
                <a14:useLocalDpi xmlns:a14="http://schemas.microsoft.com/office/drawing/2010/main" val="0"/>
              </a:ext>
            </a:extLst>
          </a:blip>
          <a:srcRect/>
          <a:stretch/>
        </p:blipFill>
        <p:spPr>
          <a:xfrm>
            <a:off x="1750446" y="579371"/>
            <a:ext cx="5643109" cy="3171770"/>
          </a:xfrm>
          <a:prstGeom prst="rect">
            <a:avLst/>
          </a:prstGeom>
          <a:ln>
            <a:noFill/>
          </a:ln>
          <a:effectLst/>
        </p:spPr>
      </p:pic>
      <p:sp>
        <p:nvSpPr>
          <p:cNvPr id="3" name="Subtitle 2"/>
          <p:cNvSpPr>
            <a:spLocks noGrp="1"/>
          </p:cNvSpPr>
          <p:nvPr>
            <p:ph type="subTitle" idx="1"/>
          </p:nvPr>
        </p:nvSpPr>
        <p:spPr>
          <a:xfrm>
            <a:off x="0" y="3751141"/>
            <a:ext cx="9144000" cy="2308479"/>
          </a:xfrm>
        </p:spPr>
        <p:txBody>
          <a:bodyPr anchor="ctr">
            <a:noAutofit/>
          </a:bodyPr>
          <a:lstStyle/>
          <a:p>
            <a:r>
              <a:rPr lang="en-US" sz="1100" dirty="0">
                <a:solidFill>
                  <a:schemeClr val="bg1"/>
                </a:solidFill>
                <a:effectLst>
                  <a:outerShdw blurRad="38100" dist="38100" dir="2700000" algn="tl">
                    <a:srgbClr val="000000">
                      <a:alpha val="43137"/>
                    </a:srgbClr>
                  </a:outerShdw>
                </a:effectLst>
                <a:latin typeface="+mj-lt"/>
              </a:rPr>
              <a:t>An amazing opportunity to own a Waterfront Townhouse with Boat ramp, shared Dock with boat slips and views of the Cooper River! Welcome to your waterfront home in Dominion Village! The exterior of this custom townhome features metal roof awnings, Bahama shutters, hardy plank siding, paver driveways and a huge 700 </a:t>
            </a:r>
            <a:r>
              <a:rPr lang="en-US" sz="1100" dirty="0" err="1">
                <a:solidFill>
                  <a:schemeClr val="bg1"/>
                </a:solidFill>
                <a:effectLst>
                  <a:outerShdw blurRad="38100" dist="38100" dir="2700000" algn="tl">
                    <a:srgbClr val="000000">
                      <a:alpha val="43137"/>
                    </a:srgbClr>
                  </a:outerShdw>
                </a:effectLst>
                <a:latin typeface="+mj-lt"/>
              </a:rPr>
              <a:t>sq</a:t>
            </a:r>
            <a:r>
              <a:rPr lang="en-US" sz="1100" dirty="0">
                <a:solidFill>
                  <a:schemeClr val="bg1"/>
                </a:solidFill>
                <a:effectLst>
                  <a:outerShdw blurRad="38100" dist="38100" dir="2700000" algn="tl">
                    <a:srgbClr val="000000">
                      <a:alpha val="43137"/>
                    </a:srgbClr>
                  </a:outerShdw>
                </a:effectLst>
                <a:latin typeface="+mj-lt"/>
              </a:rPr>
              <a:t> ft three-car garage for storage and parking. The interior is just as impressive! The open floor plan shows off the breathtaking views of Goose Creek and opens up to the Cooper River. You will be dazzled by the premium features such as hardwood throughout, 9 foot ceilings with crown molding, custom raised cabinetry, granite/marble countertops, stainless steel appliances, gas range, tankless gas water heater and even an option to install a dumbwaiter or elevator.</a:t>
            </a:r>
          </a:p>
          <a:p>
            <a:r>
              <a:rPr lang="en-US" sz="1100" dirty="0">
                <a:solidFill>
                  <a:schemeClr val="bg1"/>
                </a:solidFill>
                <a:effectLst>
                  <a:outerShdw blurRad="38100" dist="38100" dir="2700000" algn="tl">
                    <a:srgbClr val="000000">
                      <a:alpha val="43137"/>
                    </a:srgbClr>
                  </a:outerShdw>
                </a:effectLst>
                <a:latin typeface="+mj-lt"/>
              </a:rPr>
              <a:t>The Master bedroom boasts incredible views of the river from the oversize windows. The Master bath is well designed with marble vanity and ceramic tile floors and shower. The second bedroom is spacious and there is a third floor loft perfect for an office or third bedroom.</a:t>
            </a:r>
          </a:p>
          <a:p>
            <a:r>
              <a:rPr lang="en-US" sz="1100" dirty="0">
                <a:solidFill>
                  <a:schemeClr val="bg1"/>
                </a:solidFill>
                <a:effectLst>
                  <a:outerShdw blurRad="38100" dist="38100" dir="2700000" algn="tl">
                    <a:srgbClr val="000000">
                      <a:alpha val="43137"/>
                    </a:srgbClr>
                  </a:outerShdw>
                </a:effectLst>
                <a:latin typeface="+mj-lt"/>
              </a:rPr>
              <a:t>Take a stroll around the two ponds and walking trails. There is a boat ramp and 200 feet of community dock space. Dock your large boat safely here in one of the shared slips, at low tide there is still 7-9 feet, and easy access to the Charleston Harbor. The HOA is a low $75 per month and includes boat ramp, dock maintenance and landscaping.</a:t>
            </a:r>
          </a:p>
          <a:p>
            <a:r>
              <a:rPr lang="en-US" sz="1100" dirty="0">
                <a:solidFill>
                  <a:schemeClr val="bg1"/>
                </a:solidFill>
                <a:effectLst>
                  <a:outerShdw blurRad="38100" dist="38100" dir="2700000" algn="tl">
                    <a:srgbClr val="000000">
                      <a:alpha val="43137"/>
                    </a:srgbClr>
                  </a:outerShdw>
                </a:effectLst>
                <a:latin typeface="+mj-lt"/>
              </a:rPr>
              <a:t>Centrally located with easy access to the 526 so you can enjoy being close to the airport, downtown or the Charleston beaches. Similar units in the Charleston area sell for $450,000 or more, priced below others with similar upgrades. This will not last long!</a:t>
            </a:r>
          </a:p>
        </p:txBody>
      </p:sp>
      <p:sp>
        <p:nvSpPr>
          <p:cNvPr id="14" name="Rectangle 13"/>
          <p:cNvSpPr/>
          <p:nvPr/>
        </p:nvSpPr>
        <p:spPr>
          <a:xfrm>
            <a:off x="0" y="6059621"/>
            <a:ext cx="9144000" cy="800219"/>
          </a:xfrm>
          <a:prstGeom prst="rect">
            <a:avLst/>
          </a:prstGeom>
        </p:spPr>
        <p:txBody>
          <a:bodyPr wrap="square">
            <a:spAutoFit/>
          </a:bodyPr>
          <a:lstStyle/>
          <a:p>
            <a:pPr algn="ctr"/>
            <a:r>
              <a:rPr lang="en-US" b="1" dirty="0">
                <a:solidFill>
                  <a:schemeClr val="bg1"/>
                </a:solidFill>
              </a:rPr>
              <a:t>Melanie Bias</a:t>
            </a:r>
          </a:p>
          <a:p>
            <a:pPr algn="ctr"/>
            <a:r>
              <a:rPr lang="en-US" sz="1600" dirty="0">
                <a:solidFill>
                  <a:schemeClr val="bg1"/>
                </a:solidFill>
              </a:rPr>
              <a:t>(843) 990-2631 </a:t>
            </a:r>
            <a:r>
              <a:rPr lang="en-US" sz="1600">
                <a:solidFill>
                  <a:schemeClr val="bg1"/>
                </a:solidFill>
              </a:rPr>
              <a:t>| melanie@topcharlestonagents.com</a:t>
            </a:r>
            <a:endParaRPr lang="en-US" sz="1600" dirty="0">
              <a:solidFill>
                <a:schemeClr val="bg1"/>
              </a:solidFill>
            </a:endParaRPr>
          </a:p>
          <a:p>
            <a:pPr algn="ctr"/>
            <a:r>
              <a:rPr lang="en-US" sz="1200" dirty="0">
                <a:solidFill>
                  <a:schemeClr val="bg1"/>
                </a:solidFill>
              </a:rPr>
              <a:t>BHHS Carolina Sun Real Estate | 1440 Ben Sawyer Blvd </a:t>
            </a:r>
            <a:r>
              <a:rPr lang="en-US" sz="1200" dirty="0" err="1">
                <a:solidFill>
                  <a:schemeClr val="bg1"/>
                </a:solidFill>
              </a:rPr>
              <a:t>ste</a:t>
            </a:r>
            <a:r>
              <a:rPr lang="en-US" sz="1200" dirty="0">
                <a:solidFill>
                  <a:schemeClr val="bg1"/>
                </a:solidFill>
              </a:rPr>
              <a:t> 1503 | Mt Pleasant, SC 29464</a:t>
            </a:r>
          </a:p>
        </p:txBody>
      </p:sp>
      <p:sp>
        <p:nvSpPr>
          <p:cNvPr id="15" name="Rectangle 14"/>
          <p:cNvSpPr/>
          <p:nvPr/>
        </p:nvSpPr>
        <p:spPr>
          <a:xfrm>
            <a:off x="1750445" y="3118247"/>
            <a:ext cx="5643110" cy="615553"/>
          </a:xfrm>
          <a:prstGeom prst="rect">
            <a:avLst/>
          </a:prstGeom>
        </p:spPr>
        <p:txBody>
          <a:bodyPr wrap="square">
            <a:spAutoFit/>
          </a:bodyPr>
          <a:lstStyle/>
          <a:p>
            <a:pPr algn="ctr"/>
            <a:r>
              <a:rPr lang="en-US" sz="2000" b="1" dirty="0">
                <a:solidFill>
                  <a:schemeClr val="bg1"/>
                </a:solidFill>
                <a:effectLst>
                  <a:outerShdw blurRad="38100" dist="38100" dir="2700000" algn="tl">
                    <a:srgbClr val="000000">
                      <a:alpha val="43137"/>
                    </a:srgbClr>
                  </a:outerShdw>
                </a:effectLst>
                <a:latin typeface="Century Gothic" panose="020B0502020202020204" pitchFamily="34" charset="0"/>
              </a:rPr>
              <a:t>5911 Steward Street #9</a:t>
            </a:r>
          </a:p>
          <a:p>
            <a:pPr algn="ctr"/>
            <a:r>
              <a:rPr lang="en-US" sz="1400" b="1" dirty="0">
                <a:solidFill>
                  <a:schemeClr val="bg1"/>
                </a:solidFill>
                <a:effectLst>
                  <a:outerShdw blurRad="38100" dist="38100" dir="2700000" algn="tl">
                    <a:srgbClr val="000000">
                      <a:alpha val="43137"/>
                    </a:srgbClr>
                  </a:outerShdw>
                </a:effectLst>
                <a:latin typeface="Century Gothic" panose="020B0502020202020204" pitchFamily="34" charset="0"/>
              </a:rPr>
              <a:t>Dominion Village | Hanahan | MLS# 20015283 | $399,000</a:t>
            </a:r>
            <a:endParaRPr lang="en-US" sz="1400" b="1" i="1" dirty="0">
              <a:solidFill>
                <a:srgbClr val="FFFF00"/>
              </a:solidFill>
              <a:effectLst>
                <a:outerShdw blurRad="38100" dist="38100" dir="2700000" algn="tl">
                  <a:srgbClr val="000000">
                    <a:alpha val="43137"/>
                  </a:srgbClr>
                </a:outerShdw>
              </a:effectLst>
              <a:latin typeface="Century Gothic" panose="020B0502020202020204" pitchFamily="34" charset="0"/>
            </a:endParaRPr>
          </a:p>
        </p:txBody>
      </p:sp>
      <p:pic>
        <p:nvPicPr>
          <p:cNvPr id="20" name="Picture 19"/>
          <p:cNvPicPr>
            <a:picLocks/>
          </p:cNvPicPr>
          <p:nvPr/>
        </p:nvPicPr>
        <p:blipFill>
          <a:blip r:embed="rId5" cstate="print">
            <a:extLst>
              <a:ext uri="{28A0092B-C50C-407E-A947-70E740481C1C}">
                <a14:useLocalDpi xmlns:a14="http://schemas.microsoft.com/office/drawing/2010/main" val="0"/>
              </a:ext>
            </a:extLst>
          </a:blip>
          <a:srcRect/>
          <a:stretch/>
        </p:blipFill>
        <p:spPr>
          <a:xfrm>
            <a:off x="159530" y="2865047"/>
            <a:ext cx="1371600" cy="886094"/>
          </a:xfrm>
          <a:prstGeom prst="rect">
            <a:avLst/>
          </a:prstGeom>
          <a:ln>
            <a:noFill/>
          </a:ln>
          <a:effectLst/>
        </p:spPr>
      </p:pic>
      <p:pic>
        <p:nvPicPr>
          <p:cNvPr id="22" name="Picture 21"/>
          <p:cNvPicPr>
            <a:picLocks/>
          </p:cNvPicPr>
          <p:nvPr/>
        </p:nvPicPr>
        <p:blipFill>
          <a:blip r:embed="rId6" cstate="print">
            <a:extLst>
              <a:ext uri="{28A0092B-C50C-407E-A947-70E740481C1C}">
                <a14:useLocalDpi xmlns:a14="http://schemas.microsoft.com/office/drawing/2010/main" val="0"/>
              </a:ext>
            </a:extLst>
          </a:blip>
          <a:srcRect/>
          <a:stretch/>
        </p:blipFill>
        <p:spPr>
          <a:xfrm>
            <a:off x="159530" y="579371"/>
            <a:ext cx="1371600" cy="886094"/>
          </a:xfrm>
          <a:prstGeom prst="rect">
            <a:avLst/>
          </a:prstGeom>
          <a:ln>
            <a:noFill/>
          </a:ln>
          <a:effectLst/>
        </p:spPr>
      </p:pic>
      <p:pic>
        <p:nvPicPr>
          <p:cNvPr id="13" name="Picture 12">
            <a:extLst>
              <a:ext uri="{FF2B5EF4-FFF2-40B4-BE49-F238E27FC236}">
                <a16:creationId xmlns:a16="http://schemas.microsoft.com/office/drawing/2014/main" id="{DD8B8D38-78FD-4708-A7EB-FC99AC54A9B4}"/>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159530" y="1722209"/>
            <a:ext cx="1371600" cy="886094"/>
          </a:xfrm>
          <a:prstGeom prst="rect">
            <a:avLst/>
          </a:prstGeom>
          <a:ln>
            <a:noFill/>
          </a:ln>
          <a:effectLst/>
        </p:spPr>
      </p:pic>
      <p:pic>
        <p:nvPicPr>
          <p:cNvPr id="17" name="Picture 16">
            <a:extLst>
              <a:ext uri="{FF2B5EF4-FFF2-40B4-BE49-F238E27FC236}">
                <a16:creationId xmlns:a16="http://schemas.microsoft.com/office/drawing/2014/main" id="{01A6F363-F2FD-447D-BF7D-BF0409F99B96}"/>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7612870" y="2865047"/>
            <a:ext cx="1371600" cy="886094"/>
          </a:xfrm>
          <a:prstGeom prst="rect">
            <a:avLst/>
          </a:prstGeom>
          <a:ln>
            <a:noFill/>
          </a:ln>
          <a:effectLst/>
        </p:spPr>
      </p:pic>
      <p:pic>
        <p:nvPicPr>
          <p:cNvPr id="18" name="Picture 17">
            <a:extLst>
              <a:ext uri="{FF2B5EF4-FFF2-40B4-BE49-F238E27FC236}">
                <a16:creationId xmlns:a16="http://schemas.microsoft.com/office/drawing/2014/main" id="{ED72D6BA-D2CD-4065-A364-18FA20C73AA4}"/>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7612870" y="1722209"/>
            <a:ext cx="1371600" cy="886094"/>
          </a:xfrm>
          <a:prstGeom prst="rect">
            <a:avLst/>
          </a:prstGeom>
          <a:ln>
            <a:noFill/>
          </a:ln>
          <a:effectLst/>
        </p:spPr>
      </p:pic>
      <p:pic>
        <p:nvPicPr>
          <p:cNvPr id="19" name="Picture 18">
            <a:extLst>
              <a:ext uri="{FF2B5EF4-FFF2-40B4-BE49-F238E27FC236}">
                <a16:creationId xmlns:a16="http://schemas.microsoft.com/office/drawing/2014/main" id="{DAC90678-358B-40D9-A657-E9C47F865871}"/>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7612870" y="579371"/>
            <a:ext cx="1371600" cy="886094"/>
          </a:xfrm>
          <a:prstGeom prst="rect">
            <a:avLst/>
          </a:prstGeom>
          <a:ln>
            <a:noFill/>
          </a:ln>
          <a:effectLst/>
        </p:spPr>
      </p:pic>
      <p:sp>
        <p:nvSpPr>
          <p:cNvPr id="2" name="Title 1"/>
          <p:cNvSpPr>
            <a:spLocks noGrp="1"/>
          </p:cNvSpPr>
          <p:nvPr>
            <p:ph type="ctrTitle"/>
          </p:nvPr>
        </p:nvSpPr>
        <p:spPr>
          <a:xfrm>
            <a:off x="0" y="0"/>
            <a:ext cx="9144000" cy="533400"/>
          </a:xfrm>
          <a:noFill/>
        </p:spPr>
        <p:txBody>
          <a:bodyPr anchor="ctr">
            <a:noAutofit/>
          </a:bodyPr>
          <a:lstStyle/>
          <a:p>
            <a:r>
              <a:rPr lang="en-US" sz="2000" b="1" i="1" dirty="0">
                <a:solidFill>
                  <a:schemeClr val="bg1"/>
                </a:solidFill>
                <a:effectLst>
                  <a:outerShdw blurRad="38100" dist="38100" dir="2700000" algn="tl">
                    <a:srgbClr val="000000">
                      <a:alpha val="43137"/>
                    </a:srgbClr>
                  </a:outerShdw>
                </a:effectLst>
                <a:latin typeface="Century Gothic" panose="020B0502020202020204" pitchFamily="34" charset="0"/>
              </a:rPr>
              <a:t>Waterfront Townhouse with Deep Water Dock</a:t>
            </a:r>
            <a:br>
              <a:rPr lang="en-US" sz="2000" b="1" i="1"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600" i="1" dirty="0">
                <a:solidFill>
                  <a:schemeClr val="bg1"/>
                </a:solidFill>
                <a:effectLst>
                  <a:outerShdw blurRad="38100" dist="38100" dir="2700000" algn="tl">
                    <a:srgbClr val="000000">
                      <a:alpha val="43137"/>
                    </a:srgbClr>
                  </a:outerShdw>
                </a:effectLst>
                <a:latin typeface="Century Gothic" panose="020B0502020202020204" pitchFamily="34" charset="0"/>
              </a:rPr>
              <a:t>This townhouse is move in ready! May be purchased fully furnished with a reasonable offer.</a:t>
            </a:r>
            <a:endParaRPr lang="en-US" sz="2000" i="1"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Tree>
    <p:extLst>
      <p:ext uri="{BB962C8B-B14F-4D97-AF65-F5344CB8AC3E}">
        <p14:creationId xmlns:p14="http://schemas.microsoft.com/office/powerpoint/2010/main" val="38667771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170</TotalTime>
  <Words>387</Words>
  <Application>Microsoft Office PowerPoint</Application>
  <PresentationFormat>On-screen Show (4:3)</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Waterfront Townhouse with Deep Water Dock This townhouse is move in ready! May be purchased fully furnished with a reasonable offer.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Exclusive Custom Built Home</dc:title>
  <dc:creator>CVH360</dc:creator>
  <cp:lastModifiedBy>A. Thomas Price</cp:lastModifiedBy>
  <cp:revision>58</cp:revision>
  <dcterms:created xsi:type="dcterms:W3CDTF">2006-08-16T00:00:00Z</dcterms:created>
  <dcterms:modified xsi:type="dcterms:W3CDTF">2020-07-08T00:06:20Z</dcterms:modified>
</cp:coreProperties>
</file>