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66167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4213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324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32923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5B3F2-7F9D-49E6-AC56-04D3B8C00B00}"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3272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5B3F2-7F9D-49E6-AC56-04D3B8C00B00}"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9600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5B3F2-7F9D-49E6-AC56-04D3B8C00B00}"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968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B3F2-7F9D-49E6-AC56-04D3B8C00B00}"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4419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B3F2-7F9D-49E6-AC56-04D3B8C00B00}"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48693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5835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2982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B85B3F2-7F9D-49E6-AC56-04D3B8C00B00}" type="datetimeFigureOut">
              <a:rPr lang="en-US" smtClean="0"/>
              <a:t>2/10/2025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D199C0E-218F-464F-920D-C4645A30ECD5}" type="slidenum">
              <a:rPr lang="en-US" smtClean="0"/>
              <a:t>‹#›</a:t>
            </a:fld>
            <a:endParaRPr lang="en-US"/>
          </a:p>
        </p:txBody>
      </p:sp>
    </p:spTree>
    <p:extLst>
      <p:ext uri="{BB962C8B-B14F-4D97-AF65-F5344CB8AC3E}">
        <p14:creationId xmlns:p14="http://schemas.microsoft.com/office/powerpoint/2010/main" val="220744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my.matterport.com/show/?m=Nbpv3beqZJB"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374C1984-8856-8F53-7F79-B0D4CD619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743200" y="7137598"/>
            <a:ext cx="2743200"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560D189E-709A-453E-A362-3D676D486D34}"/>
              </a:ext>
            </a:extLst>
          </p:cNvPr>
          <p:cNvSpPr txBox="1">
            <a:spLocks noChangeArrowheads="1"/>
          </p:cNvSpPr>
          <p:nvPr/>
        </p:nvSpPr>
        <p:spPr bwMode="auto">
          <a:xfrm>
            <a:off x="0" y="3751105"/>
            <a:ext cx="8229600" cy="3313270"/>
          </a:xfrm>
          <a:prstGeom prst="rect">
            <a:avLst/>
          </a:prstGeom>
          <a:solidFill>
            <a:schemeClr val="accent1">
              <a:lumMod val="40000"/>
              <a:lumOff val="60000"/>
              <a:alpha val="50000"/>
            </a:schemeClr>
          </a:solidFill>
          <a:ln>
            <a:noFill/>
          </a:ln>
          <a:effectLst/>
        </p:spPr>
        <p:txBody>
          <a:bodyPr vert="horz" wrap="square" lIns="182880" tIns="36576" rIns="182880"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300" dirty="0">
                <a:solidFill>
                  <a:sysClr val="windowText" lastClr="000000"/>
                </a:solidFill>
                <a:latin typeface="Aptos Narrow" panose="020B0004020202020204" pitchFamily="34" charset="0"/>
              </a:rPr>
              <a:t>This beautifully renovated 3-bedroom, 2-bathroom home located in Belvedere Estates offers the perfect blend of classic character and contemporary upgrades. Step inside to discover a thoughtfully redesigned interior featuring a brand-new kitchen complete with gleaming countertops, custom cabinets, and top-of-the-line stainless steel appliances—perfect for both cooking and entertaining. The spacious living areas have plenty of natural light and a seamless flow, ideal for modern living. The huge room at the rear of the home offers additional entertaining space with numerous possibilities...and don't miss the large bank of built in storage cabinets that double as window benches! All 3 bedrooms are nicely sized and the primary bedroom has a fully renovated bathroom with 2 shower heads and a built-in bench.</a:t>
            </a:r>
          </a:p>
          <a:p>
            <a:pPr algn="ctr" defTabSz="914400" eaLnBrk="0" fontAlgn="base" hangingPunct="0">
              <a:spcBef>
                <a:spcPct val="0"/>
              </a:spcBef>
              <a:spcAft>
                <a:spcPct val="0"/>
              </a:spcAft>
            </a:pPr>
            <a:endParaRPr lang="en-US" altLang="en-US" sz="1300" dirty="0">
              <a:solidFill>
                <a:sysClr val="windowText" lastClr="000000"/>
              </a:solidFill>
              <a:latin typeface="Aptos Narrow" panose="020B0004020202020204" pitchFamily="34" charset="0"/>
            </a:endParaRPr>
          </a:p>
          <a:p>
            <a:pPr algn="ctr" defTabSz="914400" eaLnBrk="0" fontAlgn="base" hangingPunct="0">
              <a:spcBef>
                <a:spcPct val="0"/>
              </a:spcBef>
              <a:spcAft>
                <a:spcPct val="0"/>
              </a:spcAft>
            </a:pPr>
            <a:r>
              <a:rPr lang="en-US" altLang="en-US" sz="1300" dirty="0">
                <a:solidFill>
                  <a:sysClr val="windowText" lastClr="000000"/>
                </a:solidFill>
                <a:latin typeface="Aptos Narrow" panose="020B0004020202020204" pitchFamily="34" charset="0"/>
              </a:rPr>
              <a:t>Outside, the home's large, fenced-in backyard with covered gazebo and hot tub offers endless possibilities...whether you're hosting summer barbecues, gardening, or just enjoying the privacy of your own outdoor oasis. There is also a large double gate leading to the rear yard which has a large concrete pad which is perfect for boat, RV, and equipment storage. The elevated location provides added peace of mind, while the convenient proximity to schools, parks, shopping, and dining ensures easy access to everything you need. This home is a rare find, blending timeless charm with modern amenities. Please see the attached list of upgrades during current home ownership!</a:t>
            </a:r>
          </a:p>
          <a:p>
            <a:pPr algn="ctr" defTabSz="914400" eaLnBrk="0" fontAlgn="base" hangingPunct="0">
              <a:spcBef>
                <a:spcPct val="0"/>
              </a:spcBef>
              <a:spcAft>
                <a:spcPct val="0"/>
              </a:spcAft>
            </a:pPr>
            <a:endParaRPr lang="en-US" altLang="en-US" sz="1300" dirty="0">
              <a:solidFill>
                <a:sysClr val="windowText" lastClr="000000"/>
              </a:solidFill>
              <a:latin typeface="Aptos Narrow" panose="020B0004020202020204" pitchFamily="34" charset="0"/>
            </a:endParaRPr>
          </a:p>
          <a:p>
            <a:pPr algn="ctr" defTabSz="914400" eaLnBrk="0" fontAlgn="base" hangingPunct="0">
              <a:spcBef>
                <a:spcPct val="0"/>
              </a:spcBef>
              <a:spcAft>
                <a:spcPct val="0"/>
              </a:spcAft>
            </a:pPr>
            <a:r>
              <a:rPr lang="en-US" altLang="en-US" sz="1300" dirty="0">
                <a:solidFill>
                  <a:sysClr val="windowText" lastClr="000000"/>
                </a:solidFill>
                <a:latin typeface="Aptos Narrow" panose="020B0004020202020204" pitchFamily="34" charset="0"/>
                <a:hlinkClick r:id="rId3"/>
              </a:rPr>
              <a:t>ENJOY A VIRTUAL TOUR</a:t>
            </a:r>
            <a:endParaRPr lang="en-US" altLang="en-US" sz="1300" dirty="0">
              <a:solidFill>
                <a:sysClr val="windowText" lastClr="000000"/>
              </a:solidFill>
              <a:latin typeface="Aptos Narrow" panose="020B0004020202020204" pitchFamily="34" charset="0"/>
            </a:endParaRPr>
          </a:p>
        </p:txBody>
      </p:sp>
      <p:pic>
        <p:nvPicPr>
          <p:cNvPr id="1036" name="Picture 12">
            <a:extLst>
              <a:ext uri="{FF2B5EF4-FFF2-40B4-BE49-F238E27FC236}">
                <a16:creationId xmlns:a16="http://schemas.microsoft.com/office/drawing/2014/main" id="{6A16CFE4-893A-453B-8E60-F9D0D1AF5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5458968" cy="3639312"/>
          </a:xfrm>
          <a:prstGeom prst="rect">
            <a:avLst/>
          </a:prstGeom>
          <a:ln w="12700" algn="ctr">
            <a:noFill/>
            <a:miter lim="800000"/>
            <a:headEnd/>
            <a:tailEnd/>
          </a:ln>
          <a:effectLst/>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6807BF84-8E9D-406D-AEA5-C7FF2B7C299B}"/>
              </a:ext>
            </a:extLst>
          </p:cNvPr>
          <p:cNvSpPr txBox="1">
            <a:spLocks noChangeArrowheads="1"/>
          </p:cNvSpPr>
          <p:nvPr/>
        </p:nvSpPr>
        <p:spPr bwMode="auto">
          <a:xfrm>
            <a:off x="50937" y="9130374"/>
            <a:ext cx="3627301"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200" b="1" dirty="0">
                <a:solidFill>
                  <a:srgbClr val="7F7F7F"/>
                </a:solidFill>
                <a:latin typeface="Aptos Narrow" panose="020B0004020202020204" pitchFamily="34" charset="0"/>
              </a:rPr>
              <a:t>Justin Jureka</a:t>
            </a:r>
          </a:p>
          <a:p>
            <a:pPr defTabSz="914400" eaLnBrk="0" fontAlgn="base" hangingPunct="0">
              <a:spcBef>
                <a:spcPct val="0"/>
              </a:spcBef>
              <a:spcAft>
                <a:spcPct val="0"/>
              </a:spcAft>
            </a:pPr>
            <a:r>
              <a:rPr lang="en-US" altLang="en-US" sz="1000" dirty="0">
                <a:solidFill>
                  <a:srgbClr val="7F7F7F"/>
                </a:solidFill>
                <a:latin typeface="Aptos Narrow" panose="020B0004020202020204" pitchFamily="34" charset="0"/>
              </a:rPr>
              <a:t>843-290-3272</a:t>
            </a:r>
          </a:p>
          <a:p>
            <a:pPr defTabSz="914400" eaLnBrk="0" fontAlgn="base" hangingPunct="0">
              <a:spcBef>
                <a:spcPct val="0"/>
              </a:spcBef>
              <a:spcAft>
                <a:spcPct val="0"/>
              </a:spcAft>
            </a:pPr>
            <a:r>
              <a:rPr lang="en-US" altLang="en-US" sz="1000" dirty="0">
                <a:solidFill>
                  <a:srgbClr val="7F7F7F"/>
                </a:solidFill>
                <a:latin typeface="Aptos Narrow" panose="020B0004020202020204" pitchFamily="34" charset="0"/>
              </a:rPr>
              <a:t>jjureka@carolinaoneplus.com</a:t>
            </a:r>
          </a:p>
          <a:p>
            <a:pPr defTabSz="914400" eaLnBrk="0" fontAlgn="base" hangingPunct="0">
              <a:spcBef>
                <a:spcPct val="0"/>
              </a:spcBef>
              <a:spcAft>
                <a:spcPct val="0"/>
              </a:spcAft>
            </a:pPr>
            <a:r>
              <a:rPr lang="en-US" altLang="en-US" sz="1000" dirty="0">
                <a:solidFill>
                  <a:srgbClr val="7F7F7F"/>
                </a:solidFill>
                <a:latin typeface="Aptos Narrow" panose="020B0004020202020204" pitchFamily="34" charset="0"/>
              </a:rPr>
              <a:t>http://www.justinjureka.com/</a:t>
            </a:r>
          </a:p>
        </p:txBody>
      </p:sp>
      <p:sp>
        <p:nvSpPr>
          <p:cNvPr id="7" name="Text Box 6">
            <a:extLst>
              <a:ext uri="{FF2B5EF4-FFF2-40B4-BE49-F238E27FC236}">
                <a16:creationId xmlns:a16="http://schemas.microsoft.com/office/drawing/2014/main" id="{6A9FB588-1183-4257-AB91-F68BD5F1A1F8}"/>
              </a:ext>
            </a:extLst>
          </p:cNvPr>
          <p:cNvSpPr txBox="1">
            <a:spLocks noChangeArrowheads="1"/>
          </p:cNvSpPr>
          <p:nvPr/>
        </p:nvSpPr>
        <p:spPr bwMode="auto">
          <a:xfrm>
            <a:off x="0" y="-53008"/>
            <a:ext cx="5461397" cy="583096"/>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2800" b="1" dirty="0">
                <a:solidFill>
                  <a:schemeClr val="bg1"/>
                </a:solidFill>
                <a:effectLst>
                  <a:outerShdw blurRad="38100" dist="38100" dir="2700000" algn="tl">
                    <a:srgbClr val="000000">
                      <a:alpha val="43137"/>
                    </a:srgbClr>
                  </a:outerShdw>
                </a:effectLst>
                <a:latin typeface="Adobe Handwriting Frank" panose="03080402040302070206" pitchFamily="66" charset="0"/>
              </a:rPr>
              <a:t>Renovated Gem</a:t>
            </a:r>
          </a:p>
        </p:txBody>
      </p:sp>
      <p:sp>
        <p:nvSpPr>
          <p:cNvPr id="8" name="Text Box 14">
            <a:extLst>
              <a:ext uri="{FF2B5EF4-FFF2-40B4-BE49-F238E27FC236}">
                <a16:creationId xmlns:a16="http://schemas.microsoft.com/office/drawing/2014/main" id="{A636FAEC-285E-4943-9FA7-AE4B554B31B7}"/>
              </a:ext>
            </a:extLst>
          </p:cNvPr>
          <p:cNvSpPr txBox="1">
            <a:spLocks noChangeArrowheads="1"/>
          </p:cNvSpPr>
          <p:nvPr/>
        </p:nvSpPr>
        <p:spPr bwMode="auto">
          <a:xfrm>
            <a:off x="4551361" y="9130374"/>
            <a:ext cx="3627301"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100" dirty="0">
                <a:solidFill>
                  <a:srgbClr val="7F7F7F"/>
                </a:solidFill>
                <a:latin typeface="Aptos Narrow" panose="020B0004020202020204" pitchFamily="34" charset="0"/>
              </a:rPr>
              <a:t>Carolina One Real Estate</a:t>
            </a:r>
          </a:p>
          <a:p>
            <a:pPr algn="r" defTabSz="914400" eaLnBrk="0" fontAlgn="base" hangingPunct="0">
              <a:spcBef>
                <a:spcPct val="0"/>
              </a:spcBef>
              <a:spcAft>
                <a:spcPct val="0"/>
              </a:spcAft>
            </a:pPr>
            <a:r>
              <a:rPr lang="en-US" altLang="en-US" sz="1100" dirty="0">
                <a:solidFill>
                  <a:srgbClr val="7F7F7F"/>
                </a:solidFill>
                <a:latin typeface="Aptos Narrow" panose="020B0004020202020204" pitchFamily="34" charset="0"/>
              </a:rPr>
              <a:t>191 Rutledge Ave</a:t>
            </a:r>
          </a:p>
          <a:p>
            <a:pPr algn="r" defTabSz="914400" eaLnBrk="0" fontAlgn="base" hangingPunct="0">
              <a:spcBef>
                <a:spcPct val="0"/>
              </a:spcBef>
              <a:spcAft>
                <a:spcPct val="0"/>
              </a:spcAft>
            </a:pPr>
            <a:r>
              <a:rPr lang="en-US" altLang="en-US" sz="1100" dirty="0">
                <a:solidFill>
                  <a:srgbClr val="7F7F7F"/>
                </a:solidFill>
                <a:latin typeface="Aptos Narrow" panose="020B0004020202020204" pitchFamily="34" charset="0"/>
              </a:rPr>
              <a:t>Charleston, SC 29403</a:t>
            </a:r>
            <a:endParaRPr lang="en-US" altLang="en-US" sz="2800" dirty="0">
              <a:solidFill>
                <a:srgbClr val="7F7F7F"/>
              </a:solidFill>
              <a:latin typeface="Aptos Narrow" panose="020B0004020202020204" pitchFamily="34" charset="0"/>
            </a:endParaRPr>
          </a:p>
        </p:txBody>
      </p:sp>
      <p:pic>
        <p:nvPicPr>
          <p:cNvPr id="1039" name="Picture 15">
            <a:extLst>
              <a:ext uri="{FF2B5EF4-FFF2-40B4-BE49-F238E27FC236}">
                <a16:creationId xmlns:a16="http://schemas.microsoft.com/office/drawing/2014/main" id="{E4F66C82-89E1-46EE-9301-89EB31BD12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774282" y="9129580"/>
            <a:ext cx="681037"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8">
            <a:extLst>
              <a:ext uri="{FF2B5EF4-FFF2-40B4-BE49-F238E27FC236}">
                <a16:creationId xmlns:a16="http://schemas.microsoft.com/office/drawing/2014/main" id="{87FE56F7-8A20-45D4-9E3E-D70B783466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5486400" y="0"/>
            <a:ext cx="2743200"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F91F6C34-9B32-47A0-9F44-A184A7F3C0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0" y="7137598"/>
            <a:ext cx="2743200"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4A8FD1BE-B770-0A50-A2DF-1D715BE688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5488640" y="1850576"/>
            <a:ext cx="2740960" cy="1827306"/>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94D81DE4-9428-4E09-8261-DFE71E19CDF6}"/>
              </a:ext>
            </a:extLst>
          </p:cNvPr>
          <p:cNvSpPr txBox="1">
            <a:spLocks noChangeArrowheads="1"/>
          </p:cNvSpPr>
          <p:nvPr/>
        </p:nvSpPr>
        <p:spPr bwMode="auto">
          <a:xfrm>
            <a:off x="0" y="2993277"/>
            <a:ext cx="5461397" cy="684606"/>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chemeClr val="bg1"/>
                </a:solidFill>
                <a:latin typeface="Aptos Narrow" panose="020B0004020202020204" pitchFamily="34" charset="0"/>
              </a:rPr>
              <a:t>5919 Murray Drive</a:t>
            </a:r>
          </a:p>
          <a:p>
            <a:pPr algn="ctr" defTabSz="914400" eaLnBrk="0" fontAlgn="base" hangingPunct="0">
              <a:spcBef>
                <a:spcPct val="0"/>
              </a:spcBef>
              <a:spcAft>
                <a:spcPct val="0"/>
              </a:spcAft>
            </a:pPr>
            <a:r>
              <a:rPr lang="en-US" altLang="en-US" sz="1400" b="1" dirty="0">
                <a:solidFill>
                  <a:schemeClr val="bg1"/>
                </a:solidFill>
                <a:latin typeface="Aptos Narrow" panose="020B0004020202020204" pitchFamily="34" charset="0"/>
              </a:rPr>
              <a:t>Belvedere Estates | Hanahan, SC 29410 | MLS# 25000024 | $440,000 </a:t>
            </a:r>
          </a:p>
        </p:txBody>
      </p:sp>
      <p:pic>
        <p:nvPicPr>
          <p:cNvPr id="9" name="Picture 8" descr="A black and white logo with white text&#10;&#10;Description automatically generated">
            <a:extLst>
              <a:ext uri="{FF2B5EF4-FFF2-40B4-BE49-F238E27FC236}">
                <a16:creationId xmlns:a16="http://schemas.microsoft.com/office/drawing/2014/main" id="{5E83ED8D-1E91-9179-873B-624E954E91C1}"/>
              </a:ext>
            </a:extLst>
          </p:cNvPr>
          <p:cNvPicPr>
            <a:picLocks noChangeAspect="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658325" y="9265363"/>
            <a:ext cx="1450875" cy="588193"/>
          </a:xfrm>
          <a:prstGeom prst="rect">
            <a:avLst/>
          </a:prstGeom>
        </p:spPr>
      </p:pic>
      <p:pic>
        <p:nvPicPr>
          <p:cNvPr id="3" name="Picture 2" descr="A black and white logo with white text&#10;&#10;Description automatically generated">
            <a:extLst>
              <a:ext uri="{FF2B5EF4-FFF2-40B4-BE49-F238E27FC236}">
                <a16:creationId xmlns:a16="http://schemas.microsoft.com/office/drawing/2014/main" id="{CEBDC4D0-F583-4ADB-1757-643D7216E4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3444" y="4765141"/>
            <a:ext cx="914263" cy="370648"/>
          </a:xfrm>
          <a:prstGeom prst="rect">
            <a:avLst/>
          </a:prstGeom>
        </p:spPr>
      </p:pic>
      <p:pic>
        <p:nvPicPr>
          <p:cNvPr id="11" name="Picture 8">
            <a:extLst>
              <a:ext uri="{FF2B5EF4-FFF2-40B4-BE49-F238E27FC236}">
                <a16:creationId xmlns:a16="http://schemas.microsoft.com/office/drawing/2014/main" id="{1B138C3D-BB42-5EF9-4B8D-247D2FE713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486400" y="7137598"/>
            <a:ext cx="2743200"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0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TotalTime>
  <Words>305</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Handwriting Frank</vt:lpstr>
      <vt:lpstr>Aptos Narrow</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26</cp:revision>
  <dcterms:created xsi:type="dcterms:W3CDTF">2019-03-05T13:24:43Z</dcterms:created>
  <dcterms:modified xsi:type="dcterms:W3CDTF">2025-02-10T15:27:08Z</dcterms:modified>
</cp:coreProperties>
</file>