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97F"/>
    <a:srgbClr val="B6B5B1"/>
    <a:srgbClr val="7F7F7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00" d="100"/>
          <a:sy n="100" d="100"/>
        </p:scale>
        <p:origin x="1404" y="-34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1/6/2017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1/6/2017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1/6/2017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1/6/2017</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mailto:david@seaydevelopment.com" TargetMode="External"/><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8.jpeg"/><Relationship Id="rId5" Type="http://schemas.openxmlformats.org/officeDocument/2006/relationships/image" Target="../media/image4.jpeg"/><Relationship Id="rId10" Type="http://schemas.openxmlformats.org/officeDocument/2006/relationships/image" Target="../media/image7.jpeg"/><Relationship Id="rId4" Type="http://schemas.openxmlformats.org/officeDocument/2006/relationships/image" Target="../media/image3.jpeg"/><Relationship Id="rId9" Type="http://schemas.openxmlformats.org/officeDocument/2006/relationships/hyperlink" Target="http://www.seaydevelopment.co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p:cNvSpPr/>
          <p:nvPr/>
        </p:nvSpPr>
        <p:spPr>
          <a:xfrm>
            <a:off x="0" y="-21336"/>
            <a:ext cx="7772400" cy="630936"/>
          </a:xfrm>
          <a:prstGeom prst="rect">
            <a:avLst/>
          </a:prstGeom>
          <a:solidFill>
            <a:srgbClr val="0009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a:off x="0" y="8092672"/>
            <a:ext cx="7772400" cy="60728"/>
          </a:xfrm>
          <a:prstGeom prst="rect">
            <a:avLst/>
          </a:prstGeom>
          <a:solidFill>
            <a:srgbClr val="0009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0" y="0"/>
            <a:ext cx="7772400" cy="603504"/>
          </a:xfrm>
        </p:spPr>
        <p:txBody>
          <a:bodyPr anchor="ctr">
            <a:noAutofit/>
          </a:bodyPr>
          <a:lstStyle/>
          <a:p>
            <a:r>
              <a:rPr lang="en-US" sz="2200" b="1" dirty="0">
                <a:solidFill>
                  <a:schemeClr val="bg1"/>
                </a:solidFill>
                <a:effectLst>
                  <a:outerShdw blurRad="38100" dist="38100" dir="2700000" algn="tl">
                    <a:srgbClr val="000000">
                      <a:alpha val="43137"/>
                    </a:srgbClr>
                  </a:outerShdw>
                </a:effectLst>
                <a:latin typeface="Waukegan LDO Extended" panose="020C0603020202020204" pitchFamily="34" charset="0"/>
              </a:rPr>
              <a:t>Goose Creek Office for Sale</a:t>
            </a:r>
          </a:p>
        </p:txBody>
      </p:sp>
      <p:pic>
        <p:nvPicPr>
          <p:cNvPr id="14" name="Picture 1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7169" y="725427"/>
            <a:ext cx="5465432" cy="2943225"/>
          </a:xfrm>
          <a:prstGeom prst="rect">
            <a:avLst/>
          </a:prstGeom>
        </p:spPr>
      </p:pic>
      <p:sp>
        <p:nvSpPr>
          <p:cNvPr id="3" name="Subtitle 2"/>
          <p:cNvSpPr>
            <a:spLocks noGrp="1"/>
          </p:cNvSpPr>
          <p:nvPr>
            <p:ph type="subTitle" idx="1"/>
          </p:nvPr>
        </p:nvSpPr>
        <p:spPr>
          <a:xfrm>
            <a:off x="97170" y="3668652"/>
            <a:ext cx="5465432" cy="4330116"/>
          </a:xfrm>
          <a:noFill/>
        </p:spPr>
        <p:txBody>
          <a:bodyPr anchor="ctr">
            <a:normAutofit/>
          </a:bodyPr>
          <a:lstStyle/>
          <a:p>
            <a:r>
              <a:rPr lang="en-US" sz="3200" b="1" dirty="0">
                <a:solidFill>
                  <a:srgbClr val="00097F"/>
                </a:solidFill>
                <a:latin typeface="Waukegan LDO Extended" panose="020C0603020202020204" pitchFamily="34" charset="0"/>
              </a:rPr>
              <a:t>597 Old Mt Holly Rd #201</a:t>
            </a:r>
          </a:p>
          <a:p>
            <a:r>
              <a:rPr lang="en-US" sz="3200" b="1" dirty="0">
                <a:solidFill>
                  <a:srgbClr val="00097F"/>
                </a:solidFill>
                <a:latin typeface="Waukegan LDO Extended" panose="020C0603020202020204" pitchFamily="34" charset="0"/>
              </a:rPr>
              <a:t>Goose Creek, SC 29445</a:t>
            </a:r>
          </a:p>
          <a:p>
            <a:endParaRPr lang="en-US" sz="2000" dirty="0">
              <a:solidFill>
                <a:schemeClr val="tx1"/>
              </a:solidFill>
              <a:latin typeface="Eras Light ITC" panose="020B0402030504020804" pitchFamily="34" charset="0"/>
            </a:endParaRPr>
          </a:p>
          <a:p>
            <a:r>
              <a:rPr lang="en-US" sz="2400" dirty="0">
                <a:solidFill>
                  <a:schemeClr val="bg1"/>
                </a:solidFill>
                <a:highlight>
                  <a:srgbClr val="00097F"/>
                </a:highlight>
                <a:latin typeface="Waukegan LDO Extended" panose="020C0603020202020204" pitchFamily="34" charset="0"/>
              </a:rPr>
              <a:t>OFFICE FOR SALE</a:t>
            </a:r>
          </a:p>
          <a:p>
            <a:endParaRPr lang="en-US" sz="1600" dirty="0">
              <a:solidFill>
                <a:schemeClr val="tx1"/>
              </a:solidFill>
              <a:latin typeface="Eras Light ITC" panose="020B0402030504020804" pitchFamily="34" charset="0"/>
            </a:endParaRPr>
          </a:p>
          <a:p>
            <a:r>
              <a:rPr lang="en-US" sz="1600" dirty="0">
                <a:solidFill>
                  <a:schemeClr val="tx1"/>
                </a:solidFill>
                <a:latin typeface="Waukegan LDO" panose="020C0603020202020204" pitchFamily="34" charset="0"/>
              </a:rPr>
              <a:t>A vacant office ready for occupancy in a professional office building with abundant parking and an elevator. Many offices have large windows and the floorplan offers many flexible shared or dedicated areas. Reception, Conference Rooms, Copy Room, Break Area and Private Offices. Many local businesses closely for places to eat and shop. The adjacent and contiguous suite is also available for both purchase and sale and is also on the market.</a:t>
            </a:r>
            <a:endParaRPr lang="en-US" sz="1600" i="1" dirty="0">
              <a:solidFill>
                <a:schemeClr val="tx1"/>
              </a:solidFill>
              <a:latin typeface="Waukegan LDO" panose="020C0603020202020204" pitchFamily="34" charset="0"/>
            </a:endParaRPr>
          </a:p>
        </p:txBody>
      </p:sp>
      <p:pic>
        <p:nvPicPr>
          <p:cNvPr id="28" name="Picture 2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636982" y="725427"/>
            <a:ext cx="2037390" cy="1371843"/>
          </a:xfrm>
          <a:prstGeom prst="rect">
            <a:avLst/>
          </a:prstGeom>
          <a:ln>
            <a:solidFill>
              <a:schemeClr val="bg1"/>
            </a:solidFill>
          </a:ln>
          <a:effectLst/>
        </p:spPr>
      </p:pic>
      <p:pic>
        <p:nvPicPr>
          <p:cNvPr id="32" name="Picture 31"/>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636982" y="2140609"/>
            <a:ext cx="2037390" cy="1528043"/>
          </a:xfrm>
          <a:prstGeom prst="rect">
            <a:avLst/>
          </a:prstGeom>
          <a:ln>
            <a:solidFill>
              <a:schemeClr val="bg1"/>
            </a:solidFill>
          </a:ln>
          <a:effectLst/>
        </p:spPr>
      </p:pic>
      <p:pic>
        <p:nvPicPr>
          <p:cNvPr id="33" name="Picture 32"/>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636983" y="5283372"/>
            <a:ext cx="2037390" cy="1528042"/>
          </a:xfrm>
          <a:prstGeom prst="rect">
            <a:avLst/>
          </a:prstGeom>
          <a:ln>
            <a:solidFill>
              <a:schemeClr val="bg1"/>
            </a:solidFill>
          </a:ln>
          <a:effectLst/>
        </p:spPr>
      </p:pic>
      <p:graphicFrame>
        <p:nvGraphicFramePr>
          <p:cNvPr id="5" name="Table 4"/>
          <p:cNvGraphicFramePr>
            <a:graphicFrameLocks noGrp="1"/>
          </p:cNvGraphicFramePr>
          <p:nvPr>
            <p:extLst>
              <p:ext uri="{D42A27DB-BD31-4B8C-83A1-F6EECF244321}">
                <p14:modId xmlns:p14="http://schemas.microsoft.com/office/powerpoint/2010/main" val="3874051813"/>
              </p:ext>
            </p:extLst>
          </p:nvPr>
        </p:nvGraphicFramePr>
        <p:xfrm>
          <a:off x="96310" y="8247303"/>
          <a:ext cx="4018490" cy="1788930"/>
        </p:xfrm>
        <a:graphic>
          <a:graphicData uri="http://schemas.openxmlformats.org/drawingml/2006/table">
            <a:tbl>
              <a:tblPr firstRow="1" bandRow="1">
                <a:tableStyleId>{5C22544A-7EE6-4342-B048-85BDC9FD1C3A}</a:tableStyleId>
              </a:tblPr>
              <a:tblGrid>
                <a:gridCol w="1275261">
                  <a:extLst>
                    <a:ext uri="{9D8B030D-6E8A-4147-A177-3AD203B41FA5}">
                      <a16:colId xmlns:a16="http://schemas.microsoft.com/office/drawing/2014/main" val="1116633679"/>
                    </a:ext>
                  </a:extLst>
                </a:gridCol>
                <a:gridCol w="2743229">
                  <a:extLst>
                    <a:ext uri="{9D8B030D-6E8A-4147-A177-3AD203B41FA5}">
                      <a16:colId xmlns:a16="http://schemas.microsoft.com/office/drawing/2014/main" val="1560322096"/>
                    </a:ext>
                  </a:extLst>
                </a:gridCol>
              </a:tblGrid>
              <a:tr h="198770">
                <a:tc>
                  <a:txBody>
                    <a:bodyPr/>
                    <a:lstStyle/>
                    <a:p>
                      <a:r>
                        <a:rPr lang="en-US" sz="1000" b="0" dirty="0" err="1">
                          <a:solidFill>
                            <a:srgbClr val="00097F"/>
                          </a:solidFill>
                          <a:latin typeface="Waukegan LDO" panose="020C0603020202020204" pitchFamily="34" charset="0"/>
                        </a:rPr>
                        <a:t>Catylist</a:t>
                      </a:r>
                      <a:r>
                        <a:rPr lang="en-US" sz="1000" b="0" dirty="0">
                          <a:solidFill>
                            <a:srgbClr val="00097F"/>
                          </a:solidFill>
                          <a:latin typeface="Waukegan LDO" panose="020C0603020202020204" pitchFamily="34" charset="0"/>
                        </a:rPr>
                        <a:t> ID:</a:t>
                      </a:r>
                    </a:p>
                  </a:txBody>
                  <a:tcPr marL="0" marR="0" marT="0" marB="0" anchor="ctr">
                    <a:lnL w="12700" cmpd="sng">
                      <a:noFill/>
                    </a:lnL>
                    <a:lnR w="12700" cmpd="sng">
                      <a:noFill/>
                    </a:lnR>
                    <a:lnT w="12700" cmpd="sng">
                      <a:noFill/>
                    </a:lnT>
                    <a:lnB w="38100" cmpd="sng">
                      <a:noFill/>
                    </a:lnB>
                    <a:lnTlToBr w="12700" cmpd="sng">
                      <a:noFill/>
                      <a:prstDash val="solid"/>
                    </a:lnTlToBr>
                    <a:lnBlToTr w="12700" cmpd="sng">
                      <a:noFill/>
                      <a:prstDash val="solid"/>
                    </a:lnBlToTr>
                    <a:noFill/>
                  </a:tcPr>
                </a:tc>
                <a:tc>
                  <a:txBody>
                    <a:bodyPr/>
                    <a:lstStyle/>
                    <a:p>
                      <a:r>
                        <a:rPr lang="en-US" sz="1000" b="0" dirty="0">
                          <a:solidFill>
                            <a:srgbClr val="00097F"/>
                          </a:solidFill>
                          <a:latin typeface="Waukegan LDO" panose="020C0603020202020204" pitchFamily="34" charset="0"/>
                        </a:rPr>
                        <a:t>#29895169</a:t>
                      </a:r>
                    </a:p>
                  </a:txBody>
                  <a:tcPr marL="0" marR="0" marT="0" marB="0" anchor="ctr">
                    <a:lnL w="12700" cmpd="sng">
                      <a:noFill/>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2688078370"/>
                  </a:ext>
                </a:extLst>
              </a:tr>
              <a:tr h="198770">
                <a:tc>
                  <a:txBody>
                    <a:bodyPr/>
                    <a:lstStyle/>
                    <a:p>
                      <a:r>
                        <a:rPr lang="en-US" sz="1000" b="0" dirty="0">
                          <a:solidFill>
                            <a:srgbClr val="00097F"/>
                          </a:solidFill>
                          <a:latin typeface="Waukegan LDO" panose="020C0603020202020204" pitchFamily="34" charset="0"/>
                        </a:rPr>
                        <a:t>Contiguous Space:</a:t>
                      </a:r>
                    </a:p>
                  </a:txBody>
                  <a:tcPr marL="0" marR="0" marT="0" marB="0" anchor="ctr">
                    <a:lnL w="12700" cmpd="sng">
                      <a:noFill/>
                    </a:lnL>
                    <a:lnR w="12700" cmpd="sng">
                      <a:noFill/>
                    </a:lnR>
                    <a:lnT w="38100" cmpd="sng">
                      <a:noFill/>
                    </a:lnT>
                    <a:lnB w="12700" cmpd="sng">
                      <a:noFill/>
                    </a:lnB>
                    <a:lnTlToBr w="12700" cmpd="sng">
                      <a:noFill/>
                      <a:prstDash val="solid"/>
                    </a:lnTlToBr>
                    <a:lnBlToTr w="12700" cmpd="sng">
                      <a:noFill/>
                      <a:prstDash val="solid"/>
                    </a:lnBlToTr>
                    <a:noFill/>
                  </a:tcPr>
                </a:tc>
                <a:tc>
                  <a:txBody>
                    <a:bodyPr/>
                    <a:lstStyle/>
                    <a:p>
                      <a:r>
                        <a:rPr lang="en-US" sz="1000" b="0" dirty="0">
                          <a:solidFill>
                            <a:srgbClr val="00097F"/>
                          </a:solidFill>
                          <a:latin typeface="Waukegan LDO" panose="020C0603020202020204" pitchFamily="34" charset="0"/>
                        </a:rPr>
                        <a:t>2,900 - 4,992 SF</a:t>
                      </a:r>
                    </a:p>
                  </a:txBody>
                  <a:tcPr marL="0" marR="0" marT="0" marB="0" anchor="ctr">
                    <a:lnL w="12700" cmpd="sng">
                      <a:noFill/>
                    </a:lnL>
                    <a:lnR w="12700" cmpd="sng">
                      <a:noFill/>
                    </a:lnR>
                    <a:lnT w="381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4110752403"/>
                  </a:ext>
                </a:extLst>
              </a:tr>
              <a:tr h="198770">
                <a:tc>
                  <a:txBody>
                    <a:bodyPr/>
                    <a:lstStyle/>
                    <a:p>
                      <a:r>
                        <a:rPr lang="en-US" sz="1000" b="0" dirty="0">
                          <a:solidFill>
                            <a:srgbClr val="00097F"/>
                          </a:solidFill>
                          <a:latin typeface="Waukegan LDO" panose="020C0603020202020204" pitchFamily="34" charset="0"/>
                        </a:rPr>
                        <a:t>Sale Price:</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r>
                        <a:rPr lang="en-US" sz="1000" b="0" dirty="0">
                          <a:solidFill>
                            <a:srgbClr val="00097F"/>
                          </a:solidFill>
                          <a:latin typeface="Waukegan LDO" panose="020C0603020202020204" pitchFamily="34" charset="0"/>
                        </a:rPr>
                        <a:t>$495,900 - 853,632</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3823587458"/>
                  </a:ext>
                </a:extLst>
              </a:tr>
              <a:tr h="198770">
                <a:tc>
                  <a:txBody>
                    <a:bodyPr/>
                    <a:lstStyle/>
                    <a:p>
                      <a:r>
                        <a:rPr lang="en-US" sz="1000" b="0" dirty="0">
                          <a:solidFill>
                            <a:srgbClr val="00097F"/>
                          </a:solidFill>
                          <a:latin typeface="Waukegan LDO" panose="020C0603020202020204" pitchFamily="34" charset="0"/>
                        </a:rPr>
                        <a:t>Unit Price:</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r>
                        <a:rPr lang="en-US" sz="1000" b="0" dirty="0">
                          <a:solidFill>
                            <a:srgbClr val="00097F"/>
                          </a:solidFill>
                          <a:latin typeface="Waukegan LDO" panose="020C0603020202020204" pitchFamily="34" charset="0"/>
                        </a:rPr>
                        <a:t>$171 - 294.36 PSF</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3786060921"/>
                  </a:ext>
                </a:extLst>
              </a:tr>
              <a:tr h="198770">
                <a:tc>
                  <a:txBody>
                    <a:bodyPr/>
                    <a:lstStyle/>
                    <a:p>
                      <a:r>
                        <a:rPr lang="en-US" sz="1000" b="0" dirty="0">
                          <a:solidFill>
                            <a:srgbClr val="00097F"/>
                          </a:solidFill>
                          <a:latin typeface="Waukegan LDO" panose="020C0603020202020204" pitchFamily="34" charset="0"/>
                        </a:rPr>
                        <a:t>Class of Space:</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r>
                        <a:rPr lang="en-US" sz="1000" b="0" dirty="0">
                          <a:solidFill>
                            <a:srgbClr val="00097F"/>
                          </a:solidFill>
                          <a:latin typeface="Waukegan LDO" panose="020C0603020202020204" pitchFamily="34" charset="0"/>
                        </a:rPr>
                        <a:t>Class B</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3368646222"/>
                  </a:ext>
                </a:extLst>
              </a:tr>
              <a:tr h="198770">
                <a:tc>
                  <a:txBody>
                    <a:bodyPr/>
                    <a:lstStyle/>
                    <a:p>
                      <a:r>
                        <a:rPr lang="en-US" sz="1000" b="0" dirty="0">
                          <a:solidFill>
                            <a:srgbClr val="00097F"/>
                          </a:solidFill>
                          <a:latin typeface="Waukegan LDO" panose="020C0603020202020204" pitchFamily="34" charset="0"/>
                        </a:rPr>
                        <a:t>Property Visibility:</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r>
                        <a:rPr lang="en-US" sz="1000" b="0" dirty="0">
                          <a:solidFill>
                            <a:srgbClr val="00097F"/>
                          </a:solidFill>
                          <a:latin typeface="Waukegan LDO" panose="020C0603020202020204" pitchFamily="34" charset="0"/>
                        </a:rPr>
                        <a:t>Excellent</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2742041145"/>
                  </a:ext>
                </a:extLst>
              </a:tr>
              <a:tr h="198770">
                <a:tc>
                  <a:txBody>
                    <a:bodyPr/>
                    <a:lstStyle/>
                    <a:p>
                      <a:r>
                        <a:rPr lang="en-US" sz="1000" b="0" dirty="0">
                          <a:solidFill>
                            <a:srgbClr val="00097F"/>
                          </a:solidFill>
                          <a:latin typeface="Waukegan LDO" panose="020C0603020202020204" pitchFamily="34" charset="0"/>
                        </a:rPr>
                        <a:t>Zoning:</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r>
                        <a:rPr lang="en-US" sz="1000" b="0" dirty="0">
                          <a:solidFill>
                            <a:srgbClr val="00097F"/>
                          </a:solidFill>
                          <a:latin typeface="Waukegan LDO" panose="020C0603020202020204" pitchFamily="34" charset="0"/>
                        </a:rPr>
                        <a:t>GC - General Commercial District</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435683086"/>
                  </a:ext>
                </a:extLst>
              </a:tr>
              <a:tr h="198770">
                <a:tc>
                  <a:txBody>
                    <a:bodyPr/>
                    <a:lstStyle/>
                    <a:p>
                      <a:r>
                        <a:rPr lang="en-US" sz="1000" b="0" dirty="0">
                          <a:solidFill>
                            <a:srgbClr val="00097F"/>
                          </a:solidFill>
                          <a:latin typeface="Waukegan LDO" panose="020C0603020202020204" pitchFamily="34" charset="0"/>
                        </a:rPr>
                        <a:t>County:</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r>
                        <a:rPr lang="en-US" sz="1000" b="0" dirty="0">
                          <a:solidFill>
                            <a:srgbClr val="00097F"/>
                          </a:solidFill>
                          <a:latin typeface="Waukegan LDO" panose="020C0603020202020204" pitchFamily="34" charset="0"/>
                        </a:rPr>
                        <a:t>Berkeley</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920385024"/>
                  </a:ext>
                </a:extLst>
              </a:tr>
              <a:tr h="198770">
                <a:tc>
                  <a:txBody>
                    <a:bodyPr/>
                    <a:lstStyle/>
                    <a:p>
                      <a:r>
                        <a:rPr lang="en-US" sz="1000" b="0" dirty="0">
                          <a:solidFill>
                            <a:srgbClr val="00097F"/>
                          </a:solidFill>
                          <a:latin typeface="Waukegan LDO" panose="020C0603020202020204" pitchFamily="34" charset="0"/>
                        </a:rPr>
                        <a:t>Tax ID/APN:</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r>
                        <a:rPr lang="en-US" sz="1000" b="0" dirty="0">
                          <a:solidFill>
                            <a:srgbClr val="00097F"/>
                          </a:solidFill>
                          <a:latin typeface="Waukegan LDO" panose="020C0603020202020204" pitchFamily="34" charset="0"/>
                        </a:rPr>
                        <a:t>234-07-07-004</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10933123"/>
                  </a:ext>
                </a:extLst>
              </a:tr>
            </a:tbl>
          </a:graphicData>
        </a:graphic>
      </p:graphicFrame>
      <p:pic>
        <p:nvPicPr>
          <p:cNvPr id="4" name="Picture 3"/>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5333999" y="8247302"/>
            <a:ext cx="2340373" cy="1176362"/>
          </a:xfrm>
          <a:prstGeom prst="rect">
            <a:avLst/>
          </a:prstGeom>
        </p:spPr>
      </p:pic>
      <p:pic>
        <p:nvPicPr>
          <p:cNvPr id="6" name="Picture 5"/>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4209390" y="8247303"/>
            <a:ext cx="1101750" cy="1176361"/>
          </a:xfrm>
          <a:prstGeom prst="rect">
            <a:avLst/>
          </a:prstGeom>
        </p:spPr>
      </p:pic>
      <p:sp>
        <p:nvSpPr>
          <p:cNvPr id="16" name="Subtitle 2"/>
          <p:cNvSpPr txBox="1">
            <a:spLocks/>
          </p:cNvSpPr>
          <p:nvPr/>
        </p:nvSpPr>
        <p:spPr>
          <a:xfrm>
            <a:off x="4114800" y="9372600"/>
            <a:ext cx="3657600" cy="668372"/>
          </a:xfrm>
          <a:prstGeom prst="rect">
            <a:avLst/>
          </a:prstGeom>
          <a:noFill/>
        </p:spPr>
        <p:txBody>
          <a:bodyPr vert="horz" lIns="101882" tIns="50941" rIns="101882" bIns="50941" numCol="2" rtlCol="0" anchor="b">
            <a:normAutofit fontScale="85000" lnSpcReduction="20000"/>
          </a:bodyPr>
          <a:lstStyle>
            <a:lvl1pPr marL="0" indent="0" algn="ctr" defTabSz="1018824" rtl="0" eaLnBrk="1" latinLnBrk="0" hangingPunct="1">
              <a:spcBef>
                <a:spcPct val="20000"/>
              </a:spcBef>
              <a:buFont typeface="Arial" pitchFamily="34" charset="0"/>
              <a:buNone/>
              <a:defRPr sz="3600" kern="1200">
                <a:solidFill>
                  <a:schemeClr val="tx1">
                    <a:tint val="75000"/>
                  </a:schemeClr>
                </a:solidFill>
                <a:latin typeface="+mn-lt"/>
                <a:ea typeface="+mn-ea"/>
                <a:cs typeface="+mn-cs"/>
              </a:defRPr>
            </a:lvl1pPr>
            <a:lvl2pPr marL="509412" indent="0" algn="ctr" defTabSz="1018824" rtl="0" eaLnBrk="1" latinLnBrk="0" hangingPunct="1">
              <a:spcBef>
                <a:spcPct val="20000"/>
              </a:spcBef>
              <a:buFont typeface="Arial" pitchFamily="34" charset="0"/>
              <a:buNone/>
              <a:defRPr sz="3100" kern="1200">
                <a:solidFill>
                  <a:schemeClr val="tx1">
                    <a:tint val="75000"/>
                  </a:schemeClr>
                </a:solidFill>
                <a:latin typeface="+mn-lt"/>
                <a:ea typeface="+mn-ea"/>
                <a:cs typeface="+mn-cs"/>
              </a:defRPr>
            </a:lvl2pPr>
            <a:lvl3pPr marL="1018824" indent="0" algn="ctr" defTabSz="1018824" rtl="0" eaLnBrk="1" latinLnBrk="0" hangingPunct="1">
              <a:spcBef>
                <a:spcPct val="20000"/>
              </a:spcBef>
              <a:buFont typeface="Arial" pitchFamily="34" charset="0"/>
              <a:buNone/>
              <a:defRPr sz="2700" kern="1200">
                <a:solidFill>
                  <a:schemeClr val="tx1">
                    <a:tint val="75000"/>
                  </a:schemeClr>
                </a:solidFill>
                <a:latin typeface="+mn-lt"/>
                <a:ea typeface="+mn-ea"/>
                <a:cs typeface="+mn-cs"/>
              </a:defRPr>
            </a:lvl3pPr>
            <a:lvl4pPr marL="1528237" indent="0" algn="ctr" defTabSz="1018824" rtl="0" eaLnBrk="1" latinLnBrk="0" hangingPunct="1">
              <a:spcBef>
                <a:spcPct val="20000"/>
              </a:spcBef>
              <a:buFont typeface="Arial" pitchFamily="34" charset="0"/>
              <a:buNone/>
              <a:defRPr sz="2200" kern="1200">
                <a:solidFill>
                  <a:schemeClr val="tx1">
                    <a:tint val="75000"/>
                  </a:schemeClr>
                </a:solidFill>
                <a:latin typeface="+mn-lt"/>
                <a:ea typeface="+mn-ea"/>
                <a:cs typeface="+mn-cs"/>
              </a:defRPr>
            </a:lvl4pPr>
            <a:lvl5pPr marL="2037649" indent="0" algn="ctr" defTabSz="1018824" rtl="0" eaLnBrk="1" latinLnBrk="0" hangingPunct="1">
              <a:spcBef>
                <a:spcPct val="20000"/>
              </a:spcBef>
              <a:buFont typeface="Arial" pitchFamily="34" charset="0"/>
              <a:buNone/>
              <a:defRPr sz="2200" kern="1200">
                <a:solidFill>
                  <a:schemeClr val="tx1">
                    <a:tint val="75000"/>
                  </a:schemeClr>
                </a:solidFill>
                <a:latin typeface="+mn-lt"/>
                <a:ea typeface="+mn-ea"/>
                <a:cs typeface="+mn-cs"/>
              </a:defRPr>
            </a:lvl5pPr>
            <a:lvl6pPr marL="2547061" indent="0" algn="ctr" defTabSz="1018824" rtl="0" eaLnBrk="1" latinLnBrk="0" hangingPunct="1">
              <a:spcBef>
                <a:spcPct val="20000"/>
              </a:spcBef>
              <a:buFont typeface="Arial" pitchFamily="34" charset="0"/>
              <a:buNone/>
              <a:defRPr sz="2200" kern="1200">
                <a:solidFill>
                  <a:schemeClr val="tx1">
                    <a:tint val="75000"/>
                  </a:schemeClr>
                </a:solidFill>
                <a:latin typeface="+mn-lt"/>
                <a:ea typeface="+mn-ea"/>
                <a:cs typeface="+mn-cs"/>
              </a:defRPr>
            </a:lvl6pPr>
            <a:lvl7pPr marL="3056473" indent="0" algn="ctr" defTabSz="1018824" rtl="0" eaLnBrk="1" latinLnBrk="0" hangingPunct="1">
              <a:spcBef>
                <a:spcPct val="20000"/>
              </a:spcBef>
              <a:buFont typeface="Arial" pitchFamily="34" charset="0"/>
              <a:buNone/>
              <a:defRPr sz="2200" kern="1200">
                <a:solidFill>
                  <a:schemeClr val="tx1">
                    <a:tint val="75000"/>
                  </a:schemeClr>
                </a:solidFill>
                <a:latin typeface="+mn-lt"/>
                <a:ea typeface="+mn-ea"/>
                <a:cs typeface="+mn-cs"/>
              </a:defRPr>
            </a:lvl7pPr>
            <a:lvl8pPr marL="3565886" indent="0" algn="ctr" defTabSz="1018824" rtl="0" eaLnBrk="1" latinLnBrk="0" hangingPunct="1">
              <a:spcBef>
                <a:spcPct val="20000"/>
              </a:spcBef>
              <a:buFont typeface="Arial" pitchFamily="34" charset="0"/>
              <a:buNone/>
              <a:defRPr sz="2200" kern="1200">
                <a:solidFill>
                  <a:schemeClr val="tx1">
                    <a:tint val="75000"/>
                  </a:schemeClr>
                </a:solidFill>
                <a:latin typeface="+mn-lt"/>
                <a:ea typeface="+mn-ea"/>
                <a:cs typeface="+mn-cs"/>
              </a:defRPr>
            </a:lvl8pPr>
            <a:lvl9pPr marL="4075298" indent="0" algn="ctr" defTabSz="1018824" rtl="0" eaLnBrk="1" latinLnBrk="0" hangingPunct="1">
              <a:spcBef>
                <a:spcPct val="20000"/>
              </a:spcBef>
              <a:buFont typeface="Arial" pitchFamily="34" charset="0"/>
              <a:buNone/>
              <a:defRPr sz="2200" kern="1200">
                <a:solidFill>
                  <a:schemeClr val="tx1">
                    <a:tint val="75000"/>
                  </a:schemeClr>
                </a:solidFill>
                <a:latin typeface="+mn-lt"/>
                <a:ea typeface="+mn-ea"/>
                <a:cs typeface="+mn-cs"/>
              </a:defRPr>
            </a:lvl9pPr>
          </a:lstStyle>
          <a:p>
            <a:pPr algn="l"/>
            <a:r>
              <a:rPr lang="en-US" sz="1050" b="1" dirty="0">
                <a:solidFill>
                  <a:schemeClr val="tx1"/>
                </a:solidFill>
                <a:latin typeface="Waukegan LDO" panose="020C0603020202020204" pitchFamily="34" charset="0"/>
              </a:rPr>
              <a:t>David H Seay</a:t>
            </a:r>
          </a:p>
          <a:p>
            <a:pPr algn="l"/>
            <a:r>
              <a:rPr lang="en-US" sz="1050" dirty="0">
                <a:solidFill>
                  <a:schemeClr val="tx1"/>
                </a:solidFill>
                <a:latin typeface="Waukegan LDO" panose="020C0603020202020204" pitchFamily="34" charset="0"/>
              </a:rPr>
              <a:t>CCIM, BIC, CCIM, REALTOR</a:t>
            </a:r>
          </a:p>
          <a:p>
            <a:pPr algn="l"/>
            <a:r>
              <a:rPr lang="en-US" sz="1050" dirty="0">
                <a:solidFill>
                  <a:schemeClr val="tx1"/>
                </a:solidFill>
                <a:latin typeface="Waukegan LDO" panose="020C0603020202020204" pitchFamily="34" charset="0"/>
              </a:rPr>
              <a:t>(843) 364-6720</a:t>
            </a:r>
          </a:p>
          <a:p>
            <a:pPr algn="l"/>
            <a:r>
              <a:rPr lang="en-US" sz="1050" dirty="0">
                <a:solidFill>
                  <a:schemeClr val="tx1"/>
                </a:solidFill>
                <a:latin typeface="Waukegan LDO" panose="020C0603020202020204" pitchFamily="34" charset="0"/>
                <a:hlinkClick r:id="rId8"/>
              </a:rPr>
              <a:t>david@seaydevelopment.com</a:t>
            </a:r>
            <a:r>
              <a:rPr lang="en-US" sz="1050" dirty="0">
                <a:solidFill>
                  <a:schemeClr val="tx1"/>
                </a:solidFill>
                <a:latin typeface="Waukegan LDO" panose="020C0603020202020204" pitchFamily="34" charset="0"/>
              </a:rPr>
              <a:t> </a:t>
            </a:r>
          </a:p>
          <a:p>
            <a:pPr algn="r"/>
            <a:r>
              <a:rPr lang="en-US" sz="1050" dirty="0">
                <a:solidFill>
                  <a:schemeClr val="tx1"/>
                </a:solidFill>
                <a:latin typeface="Waukegan LDO" panose="020C0603020202020204" pitchFamily="34" charset="0"/>
              </a:rPr>
              <a:t>Seay Development, LLC</a:t>
            </a:r>
          </a:p>
          <a:p>
            <a:pPr algn="r"/>
            <a:r>
              <a:rPr lang="en-US" sz="1050" dirty="0">
                <a:solidFill>
                  <a:schemeClr val="tx1"/>
                </a:solidFill>
                <a:latin typeface="Waukegan LDO" panose="020C0603020202020204" pitchFamily="34" charset="0"/>
              </a:rPr>
              <a:t>3404-202A </a:t>
            </a:r>
            <a:r>
              <a:rPr lang="en-US" sz="1050" dirty="0" err="1">
                <a:solidFill>
                  <a:schemeClr val="tx1"/>
                </a:solidFill>
                <a:latin typeface="Waukegan LDO" panose="020C0603020202020204" pitchFamily="34" charset="0"/>
              </a:rPr>
              <a:t>Salterbeck</a:t>
            </a:r>
            <a:r>
              <a:rPr lang="en-US" sz="1050" dirty="0">
                <a:solidFill>
                  <a:schemeClr val="tx1"/>
                </a:solidFill>
                <a:latin typeface="Waukegan LDO" panose="020C0603020202020204" pitchFamily="34" charset="0"/>
              </a:rPr>
              <a:t> Street</a:t>
            </a:r>
          </a:p>
          <a:p>
            <a:pPr algn="r"/>
            <a:r>
              <a:rPr lang="en-US" sz="1050" dirty="0">
                <a:solidFill>
                  <a:schemeClr val="tx1"/>
                </a:solidFill>
                <a:latin typeface="Waukegan LDO" panose="020C0603020202020204" pitchFamily="34" charset="0"/>
              </a:rPr>
              <a:t>Mt. Pleasant, SC 29466</a:t>
            </a:r>
            <a:br>
              <a:rPr lang="en-US" sz="1050" dirty="0">
                <a:solidFill>
                  <a:schemeClr val="tx1"/>
                </a:solidFill>
                <a:latin typeface="Waukegan LDO" panose="020C0603020202020204" pitchFamily="34" charset="0"/>
              </a:rPr>
            </a:br>
            <a:r>
              <a:rPr lang="en-US" sz="1050" dirty="0">
                <a:solidFill>
                  <a:schemeClr val="tx1"/>
                </a:solidFill>
                <a:latin typeface="Waukegan LDO" panose="020C0603020202020204" pitchFamily="34" charset="0"/>
                <a:hlinkClick r:id="rId9"/>
              </a:rPr>
              <a:t>www.seaydevelopment.com</a:t>
            </a:r>
            <a:endParaRPr lang="en-US" sz="1050" dirty="0">
              <a:solidFill>
                <a:schemeClr val="tx1"/>
              </a:solidFill>
              <a:latin typeface="Waukegan LDO" panose="020C0603020202020204" pitchFamily="34" charset="0"/>
            </a:endParaRPr>
          </a:p>
        </p:txBody>
      </p:sp>
      <p:pic>
        <p:nvPicPr>
          <p:cNvPr id="15" name="Picture 14"/>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5636982" y="6854753"/>
            <a:ext cx="2037390" cy="1146247"/>
          </a:xfrm>
          <a:prstGeom prst="rect">
            <a:avLst/>
          </a:prstGeom>
          <a:ln>
            <a:solidFill>
              <a:schemeClr val="bg1"/>
            </a:solidFill>
          </a:ln>
          <a:effectLst/>
        </p:spPr>
      </p:pic>
      <p:pic>
        <p:nvPicPr>
          <p:cNvPr id="19" name="Picture 18"/>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5636982" y="3711991"/>
            <a:ext cx="2037390" cy="1528042"/>
          </a:xfrm>
          <a:prstGeom prst="rect">
            <a:avLst/>
          </a:prstGeom>
          <a:ln>
            <a:solidFill>
              <a:schemeClr val="bg1"/>
            </a:solidFill>
          </a:ln>
          <a:effectLst/>
        </p:spPr>
      </p:pic>
    </p:spTree>
    <p:extLst>
      <p:ext uri="{BB962C8B-B14F-4D97-AF65-F5344CB8AC3E}">
        <p14:creationId xmlns:p14="http://schemas.microsoft.com/office/powerpoint/2010/main" val="307041821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164</TotalTime>
  <Words>178</Words>
  <Application>Microsoft Office PowerPoint</Application>
  <PresentationFormat>Custom</PresentationFormat>
  <Paragraphs>32</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Eras Light ITC</vt:lpstr>
      <vt:lpstr>Waukegan LDO</vt:lpstr>
      <vt:lpstr>Waukegan LDO Extended</vt:lpstr>
      <vt:lpstr>Office Theme</vt:lpstr>
      <vt:lpstr>Goose Creek Office for Sale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Turnkey Investment Property 100% Occupied</dc:title>
  <dc:creator>CVH360</dc:creator>
  <cp:lastModifiedBy>A. Thomas Price</cp:lastModifiedBy>
  <cp:revision>32</cp:revision>
  <dcterms:created xsi:type="dcterms:W3CDTF">2006-08-16T00:00:00Z</dcterms:created>
  <dcterms:modified xsi:type="dcterms:W3CDTF">2017-01-06T16:44:17Z</dcterms:modified>
</cp:coreProperties>
</file>