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9F54-7B6F-4567-9915-E0F74A9E1081}"/>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58C7B488-6F8E-49F1-B3A1-5BEC53AB6CC4}"/>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35B5A10B-80E2-494A-9A4E-5A2550C42BDB}"/>
              </a:ext>
            </a:extLst>
          </p:cNvPr>
          <p:cNvSpPr>
            <a:spLocks noGrp="1"/>
          </p:cNvSpPr>
          <p:nvPr>
            <p:ph type="dt" sz="half" idx="10"/>
          </p:nvPr>
        </p:nvSpPr>
        <p:spPr/>
        <p:txBody>
          <a:bodyPr/>
          <a:lstStyle/>
          <a:p>
            <a:fld id="{1D8BD707-D9CF-40AE-B4C6-C98DA3205C09}" type="datetimeFigureOut">
              <a:rPr lang="en-US" smtClean="0"/>
              <a:pPr/>
              <a:t>8/20/2019</a:t>
            </a:fld>
            <a:endParaRPr lang="en-US"/>
          </a:p>
        </p:txBody>
      </p:sp>
      <p:sp>
        <p:nvSpPr>
          <p:cNvPr id="5" name="Footer Placeholder 4">
            <a:extLst>
              <a:ext uri="{FF2B5EF4-FFF2-40B4-BE49-F238E27FC236}">
                <a16:creationId xmlns:a16="http://schemas.microsoft.com/office/drawing/2014/main" id="{19901DFA-488C-4FB3-9749-BFB997ACE2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DBE505-06A7-43DC-A376-F14A3125433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169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7943-447A-44AC-8EC6-B72047CB9B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AC7CF9-4764-4C4E-8C1B-601F2AB89A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39973-DF95-4C03-BAF3-8C5B8B785F5D}"/>
              </a:ext>
            </a:extLst>
          </p:cNvPr>
          <p:cNvSpPr>
            <a:spLocks noGrp="1"/>
          </p:cNvSpPr>
          <p:nvPr>
            <p:ph type="dt" sz="half" idx="10"/>
          </p:nvPr>
        </p:nvSpPr>
        <p:spPr/>
        <p:txBody>
          <a:bodyPr/>
          <a:lstStyle/>
          <a:p>
            <a:fld id="{1D8BD707-D9CF-40AE-B4C6-C98DA3205C09}" type="datetimeFigureOut">
              <a:rPr lang="en-US" smtClean="0"/>
              <a:pPr/>
              <a:t>8/20/2019</a:t>
            </a:fld>
            <a:endParaRPr lang="en-US"/>
          </a:p>
        </p:txBody>
      </p:sp>
      <p:sp>
        <p:nvSpPr>
          <p:cNvPr id="5" name="Footer Placeholder 4">
            <a:extLst>
              <a:ext uri="{FF2B5EF4-FFF2-40B4-BE49-F238E27FC236}">
                <a16:creationId xmlns:a16="http://schemas.microsoft.com/office/drawing/2014/main" id="{F42D6115-5DE5-4244-A9D6-62CC0170F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B6659-4AB1-4FB3-81C2-54EE54D2365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87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BEA87-7FC4-467B-BAC1-D9AA95E0A4EC}"/>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E5D893-6A64-4DCF-A757-00EA3B4805A9}"/>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B14D4-46FD-4EB6-B0AA-C23957E9B450}"/>
              </a:ext>
            </a:extLst>
          </p:cNvPr>
          <p:cNvSpPr>
            <a:spLocks noGrp="1"/>
          </p:cNvSpPr>
          <p:nvPr>
            <p:ph type="dt" sz="half" idx="10"/>
          </p:nvPr>
        </p:nvSpPr>
        <p:spPr/>
        <p:txBody>
          <a:bodyPr/>
          <a:lstStyle/>
          <a:p>
            <a:fld id="{1D8BD707-D9CF-40AE-B4C6-C98DA3205C09}" type="datetimeFigureOut">
              <a:rPr lang="en-US" smtClean="0"/>
              <a:pPr/>
              <a:t>8/20/2019</a:t>
            </a:fld>
            <a:endParaRPr lang="en-US"/>
          </a:p>
        </p:txBody>
      </p:sp>
      <p:sp>
        <p:nvSpPr>
          <p:cNvPr id="5" name="Footer Placeholder 4">
            <a:extLst>
              <a:ext uri="{FF2B5EF4-FFF2-40B4-BE49-F238E27FC236}">
                <a16:creationId xmlns:a16="http://schemas.microsoft.com/office/drawing/2014/main" id="{3C64F4F0-CB16-461C-9A3B-FE29770450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124DB-5E86-498E-BD61-250E127A227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302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1967B-1FEE-4D6F-B76F-ED32911DCC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7A947E-993F-4EBB-BC79-FE6DC7E69F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96882-1B12-4647-A76E-C146A9669F83}"/>
              </a:ext>
            </a:extLst>
          </p:cNvPr>
          <p:cNvSpPr>
            <a:spLocks noGrp="1"/>
          </p:cNvSpPr>
          <p:nvPr>
            <p:ph type="dt" sz="half" idx="10"/>
          </p:nvPr>
        </p:nvSpPr>
        <p:spPr/>
        <p:txBody>
          <a:bodyPr/>
          <a:lstStyle/>
          <a:p>
            <a:fld id="{1D8BD707-D9CF-40AE-B4C6-C98DA3205C09}" type="datetimeFigureOut">
              <a:rPr lang="en-US" smtClean="0"/>
              <a:pPr/>
              <a:t>8/20/2019</a:t>
            </a:fld>
            <a:endParaRPr lang="en-US"/>
          </a:p>
        </p:txBody>
      </p:sp>
      <p:sp>
        <p:nvSpPr>
          <p:cNvPr id="5" name="Footer Placeholder 4">
            <a:extLst>
              <a:ext uri="{FF2B5EF4-FFF2-40B4-BE49-F238E27FC236}">
                <a16:creationId xmlns:a16="http://schemas.microsoft.com/office/drawing/2014/main" id="{BCBC1708-7282-4935-94CE-BC494214D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0B14-1702-4501-946E-70C29AF2F3C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928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C4C-7727-4AB7-A9AD-456878F43748}"/>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236532E9-38DC-4B3A-BAA1-828F1B6982F1}"/>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3B7ECA-6773-4209-9D96-9B93C108CE43}"/>
              </a:ext>
            </a:extLst>
          </p:cNvPr>
          <p:cNvSpPr>
            <a:spLocks noGrp="1"/>
          </p:cNvSpPr>
          <p:nvPr>
            <p:ph type="dt" sz="half" idx="10"/>
          </p:nvPr>
        </p:nvSpPr>
        <p:spPr/>
        <p:txBody>
          <a:bodyPr/>
          <a:lstStyle/>
          <a:p>
            <a:fld id="{1D8BD707-D9CF-40AE-B4C6-C98DA3205C09}" type="datetimeFigureOut">
              <a:rPr lang="en-US" smtClean="0"/>
              <a:pPr/>
              <a:t>8/20/2019</a:t>
            </a:fld>
            <a:endParaRPr lang="en-US"/>
          </a:p>
        </p:txBody>
      </p:sp>
      <p:sp>
        <p:nvSpPr>
          <p:cNvPr id="5" name="Footer Placeholder 4">
            <a:extLst>
              <a:ext uri="{FF2B5EF4-FFF2-40B4-BE49-F238E27FC236}">
                <a16:creationId xmlns:a16="http://schemas.microsoft.com/office/drawing/2014/main" id="{30ECB23D-A065-4A4F-8B64-C1C36BE40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812CD-E62C-4408-B7FD-9DC05557B21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2035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FDE13-206C-46A6-A90A-F0A8A7236E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0B0DDC-A317-4219-BF2A-E1DBD633C572}"/>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D86E09-0FDB-4989-A23B-03AB7A3D5CCE}"/>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03641F-EF06-439B-AA30-1DFEE6E5CB67}"/>
              </a:ext>
            </a:extLst>
          </p:cNvPr>
          <p:cNvSpPr>
            <a:spLocks noGrp="1"/>
          </p:cNvSpPr>
          <p:nvPr>
            <p:ph type="dt" sz="half" idx="10"/>
          </p:nvPr>
        </p:nvSpPr>
        <p:spPr/>
        <p:txBody>
          <a:bodyPr/>
          <a:lstStyle/>
          <a:p>
            <a:fld id="{1D8BD707-D9CF-40AE-B4C6-C98DA3205C09}" type="datetimeFigureOut">
              <a:rPr lang="en-US" smtClean="0"/>
              <a:pPr/>
              <a:t>8/20/2019</a:t>
            </a:fld>
            <a:endParaRPr lang="en-US"/>
          </a:p>
        </p:txBody>
      </p:sp>
      <p:sp>
        <p:nvSpPr>
          <p:cNvPr id="6" name="Footer Placeholder 5">
            <a:extLst>
              <a:ext uri="{FF2B5EF4-FFF2-40B4-BE49-F238E27FC236}">
                <a16:creationId xmlns:a16="http://schemas.microsoft.com/office/drawing/2014/main" id="{CD418E80-D5F9-4F53-873C-636571553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6A5F12-A9CA-4ECE-A337-A149AC09E63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386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C12E7-3CD6-472A-9E35-24F8D4E08919}"/>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91E558-4AC9-44CF-B868-130079EBD689}"/>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A3567D34-87DB-44E2-8651-4E1E0C169D31}"/>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6B877-EDA9-41FF-8228-07AE44CA14CF}"/>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10BFEA76-8477-4128-9071-9C4851E73F3E}"/>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496250-4171-4736-9A15-00D3C3766779}"/>
              </a:ext>
            </a:extLst>
          </p:cNvPr>
          <p:cNvSpPr>
            <a:spLocks noGrp="1"/>
          </p:cNvSpPr>
          <p:nvPr>
            <p:ph type="dt" sz="half" idx="10"/>
          </p:nvPr>
        </p:nvSpPr>
        <p:spPr/>
        <p:txBody>
          <a:bodyPr/>
          <a:lstStyle/>
          <a:p>
            <a:fld id="{1D8BD707-D9CF-40AE-B4C6-C98DA3205C09}" type="datetimeFigureOut">
              <a:rPr lang="en-US" smtClean="0"/>
              <a:pPr/>
              <a:t>8/20/2019</a:t>
            </a:fld>
            <a:endParaRPr lang="en-US"/>
          </a:p>
        </p:txBody>
      </p:sp>
      <p:sp>
        <p:nvSpPr>
          <p:cNvPr id="8" name="Footer Placeholder 7">
            <a:extLst>
              <a:ext uri="{FF2B5EF4-FFF2-40B4-BE49-F238E27FC236}">
                <a16:creationId xmlns:a16="http://schemas.microsoft.com/office/drawing/2014/main" id="{39ED1F35-848E-4DC9-BEE7-FD84CD94A7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A41A48-9240-4959-93CF-7FA9DEA02DD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7817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E0665-1646-4F77-AEF9-DC053B6357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C95C87-0DAA-4E4E-8C36-473A4C56A3AD}"/>
              </a:ext>
            </a:extLst>
          </p:cNvPr>
          <p:cNvSpPr>
            <a:spLocks noGrp="1"/>
          </p:cNvSpPr>
          <p:nvPr>
            <p:ph type="dt" sz="half" idx="10"/>
          </p:nvPr>
        </p:nvSpPr>
        <p:spPr/>
        <p:txBody>
          <a:bodyPr/>
          <a:lstStyle/>
          <a:p>
            <a:fld id="{1D8BD707-D9CF-40AE-B4C6-C98DA3205C09}" type="datetimeFigureOut">
              <a:rPr lang="en-US" smtClean="0"/>
              <a:pPr/>
              <a:t>8/20/2019</a:t>
            </a:fld>
            <a:endParaRPr lang="en-US"/>
          </a:p>
        </p:txBody>
      </p:sp>
      <p:sp>
        <p:nvSpPr>
          <p:cNvPr id="4" name="Footer Placeholder 3">
            <a:extLst>
              <a:ext uri="{FF2B5EF4-FFF2-40B4-BE49-F238E27FC236}">
                <a16:creationId xmlns:a16="http://schemas.microsoft.com/office/drawing/2014/main" id="{9F028BE7-9CE3-4FCB-883B-C2CDC311FE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68EA0B-4F63-4745-8959-9E9CEADBD88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2747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D4BFF8-62F0-4512-9890-C5BD7F0F04E8}"/>
              </a:ext>
            </a:extLst>
          </p:cNvPr>
          <p:cNvSpPr>
            <a:spLocks noGrp="1"/>
          </p:cNvSpPr>
          <p:nvPr>
            <p:ph type="dt" sz="half" idx="10"/>
          </p:nvPr>
        </p:nvSpPr>
        <p:spPr/>
        <p:txBody>
          <a:bodyPr/>
          <a:lstStyle/>
          <a:p>
            <a:fld id="{1D8BD707-D9CF-40AE-B4C6-C98DA3205C09}" type="datetimeFigureOut">
              <a:rPr lang="en-US" smtClean="0"/>
              <a:pPr/>
              <a:t>8/20/2019</a:t>
            </a:fld>
            <a:endParaRPr lang="en-US"/>
          </a:p>
        </p:txBody>
      </p:sp>
      <p:sp>
        <p:nvSpPr>
          <p:cNvPr id="3" name="Footer Placeholder 2">
            <a:extLst>
              <a:ext uri="{FF2B5EF4-FFF2-40B4-BE49-F238E27FC236}">
                <a16:creationId xmlns:a16="http://schemas.microsoft.com/office/drawing/2014/main" id="{5F247FDE-AB4B-476A-B854-8943F780A2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785675-024A-438E-AD07-64B3D7B81AA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5106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DC87D-1C1E-41A6-A671-5FCA9A3BF79A}"/>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14D792BB-CCCA-42A6-A545-B99360E9661A}"/>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E88FD4-A704-46A2-9C88-8BAEADD2FD42}"/>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6F3AC63B-A1B6-4211-A747-5AE9282B7A13}"/>
              </a:ext>
            </a:extLst>
          </p:cNvPr>
          <p:cNvSpPr>
            <a:spLocks noGrp="1"/>
          </p:cNvSpPr>
          <p:nvPr>
            <p:ph type="dt" sz="half" idx="10"/>
          </p:nvPr>
        </p:nvSpPr>
        <p:spPr/>
        <p:txBody>
          <a:bodyPr/>
          <a:lstStyle/>
          <a:p>
            <a:fld id="{1D8BD707-D9CF-40AE-B4C6-C98DA3205C09}" type="datetimeFigureOut">
              <a:rPr lang="en-US" smtClean="0"/>
              <a:pPr/>
              <a:t>8/20/2019</a:t>
            </a:fld>
            <a:endParaRPr lang="en-US"/>
          </a:p>
        </p:txBody>
      </p:sp>
      <p:sp>
        <p:nvSpPr>
          <p:cNvPr id="6" name="Footer Placeholder 5">
            <a:extLst>
              <a:ext uri="{FF2B5EF4-FFF2-40B4-BE49-F238E27FC236}">
                <a16:creationId xmlns:a16="http://schemas.microsoft.com/office/drawing/2014/main" id="{4D139476-D4E4-4EDB-9521-04E82D6A8C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8E10C-7292-41D2-9C0A-0BEC9739FA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3592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7F2A-F67B-4E41-9F73-BCA0B99A6ADB}"/>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D7A055F3-08CB-4253-A387-F0B5C456F869}"/>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9B6F0AC7-5D37-4F65-BC8F-22ACD29A5BF8}"/>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4857E916-1426-4D5F-9B69-7F1C5BEF8E68}"/>
              </a:ext>
            </a:extLst>
          </p:cNvPr>
          <p:cNvSpPr>
            <a:spLocks noGrp="1"/>
          </p:cNvSpPr>
          <p:nvPr>
            <p:ph type="dt" sz="half" idx="10"/>
          </p:nvPr>
        </p:nvSpPr>
        <p:spPr/>
        <p:txBody>
          <a:bodyPr/>
          <a:lstStyle/>
          <a:p>
            <a:fld id="{1D8BD707-D9CF-40AE-B4C6-C98DA3205C09}" type="datetimeFigureOut">
              <a:rPr lang="en-US" smtClean="0"/>
              <a:pPr/>
              <a:t>8/20/2019</a:t>
            </a:fld>
            <a:endParaRPr lang="en-US"/>
          </a:p>
        </p:txBody>
      </p:sp>
      <p:sp>
        <p:nvSpPr>
          <p:cNvPr id="6" name="Footer Placeholder 5">
            <a:extLst>
              <a:ext uri="{FF2B5EF4-FFF2-40B4-BE49-F238E27FC236}">
                <a16:creationId xmlns:a16="http://schemas.microsoft.com/office/drawing/2014/main" id="{86ECCF08-4FF5-4B00-A298-3615E1FC1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8CE7F3-56EC-468F-A3CE-4066342CD60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475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45342A-7AAA-4302-9BA8-FFD3E2BC4D31}"/>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6D4BD7-D758-42E4-827F-F7E7BF335F40}"/>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FE4797-1A5E-415C-A345-80587E66E3F1}"/>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8/20/2019</a:t>
            </a:fld>
            <a:endParaRPr lang="en-US"/>
          </a:p>
        </p:txBody>
      </p:sp>
      <p:sp>
        <p:nvSpPr>
          <p:cNvPr id="5" name="Footer Placeholder 4">
            <a:extLst>
              <a:ext uri="{FF2B5EF4-FFF2-40B4-BE49-F238E27FC236}">
                <a16:creationId xmlns:a16="http://schemas.microsoft.com/office/drawing/2014/main" id="{DC279A4E-D13C-40F6-872E-48D68AE21C78}"/>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29BEDE-F9C2-499D-BC55-C08149AE2180}"/>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031071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sp>
        <p:nvSpPr>
          <p:cNvPr id="11" name="Rectangle 10"/>
          <p:cNvSpPr/>
          <p:nvPr/>
        </p:nvSpPr>
        <p:spPr>
          <a:xfrm>
            <a:off x="0" y="4305772"/>
            <a:ext cx="7772400" cy="3816429"/>
          </a:xfrm>
          <a:prstGeom prst="rect">
            <a:avLst/>
          </a:prstGeom>
          <a:noFill/>
          <a:ln>
            <a:noFill/>
          </a:ln>
        </p:spPr>
        <p:txBody>
          <a:bodyPr wrap="square" anchor="ctr">
            <a:spAutoFit/>
          </a:bodyPr>
          <a:lstStyle/>
          <a:p>
            <a:pPr algn="ctr"/>
            <a:r>
              <a:rPr lang="en-US" sz="1100" b="1" dirty="0">
                <a:solidFill>
                  <a:srgbClr val="002060"/>
                </a:solidFill>
                <a:latin typeface="Century Gothic" panose="020B0502020202020204" pitchFamily="34" charset="0"/>
              </a:rPr>
              <a:t>Beautiful peaceful &amp; quiet coveted I'On canal front home w/ ELEVATOR designed by Phil Clark built in 2012. Mother in law suite has a full bath &amp; balcony w/ peaks of Eastlake. Bright &amp; open first floor is centered around a large gourmet kitchen that overlooks the canal complete w/ a beautiful quartz top island w/ seating, 5 gas burner fisher/</a:t>
            </a:r>
            <a:r>
              <a:rPr lang="en-US" sz="1100" b="1" dirty="0" err="1">
                <a:solidFill>
                  <a:srgbClr val="002060"/>
                </a:solidFill>
                <a:latin typeface="Century Gothic" panose="020B0502020202020204" pitchFamily="34" charset="0"/>
              </a:rPr>
              <a:t>paykel</a:t>
            </a:r>
            <a:r>
              <a:rPr lang="en-US" sz="1100" b="1" dirty="0">
                <a:solidFill>
                  <a:srgbClr val="002060"/>
                </a:solidFill>
                <a:latin typeface="Century Gothic" panose="020B0502020202020204" pitchFamily="34" charset="0"/>
              </a:rPr>
              <a:t> oven, stainless appliances, generous cabinets &amp; a large pantry. Off the kitchen is a private side courtyard for alfresco dining. Open to the kitchen is a family room w/ fireplace &amp; overlooks the canal. Open French doors to breathtaking views of the </a:t>
            </a:r>
            <a:r>
              <a:rPr lang="en-US" sz="1100" b="1" dirty="0" err="1">
                <a:solidFill>
                  <a:srgbClr val="002060"/>
                </a:solidFill>
                <a:latin typeface="Century Gothic" panose="020B0502020202020204" pitchFamily="34" charset="0"/>
              </a:rPr>
              <a:t>water.First</a:t>
            </a:r>
            <a:r>
              <a:rPr lang="en-US" sz="1100" b="1" dirty="0">
                <a:solidFill>
                  <a:srgbClr val="002060"/>
                </a:solidFill>
                <a:latin typeface="Century Gothic" panose="020B0502020202020204" pitchFamily="34" charset="0"/>
              </a:rPr>
              <a:t> floor includes dining </a:t>
            </a:r>
            <a:r>
              <a:rPr lang="en-US" sz="1100" b="1" dirty="0" err="1">
                <a:solidFill>
                  <a:srgbClr val="002060"/>
                </a:solidFill>
                <a:latin typeface="Century Gothic" panose="020B0502020202020204" pitchFamily="34" charset="0"/>
              </a:rPr>
              <a:t>room,laundry,wet</a:t>
            </a:r>
            <a:r>
              <a:rPr lang="en-US" sz="1100" b="1" dirty="0">
                <a:solidFill>
                  <a:srgbClr val="002060"/>
                </a:solidFill>
                <a:latin typeface="Century Gothic" panose="020B0502020202020204" pitchFamily="34" charset="0"/>
              </a:rPr>
              <a:t> </a:t>
            </a:r>
            <a:r>
              <a:rPr lang="en-US" sz="1100" b="1" dirty="0" err="1">
                <a:solidFill>
                  <a:srgbClr val="002060"/>
                </a:solidFill>
                <a:latin typeface="Century Gothic" panose="020B0502020202020204" pitchFamily="34" charset="0"/>
              </a:rPr>
              <a:t>bar,elevator</a:t>
            </a:r>
            <a:r>
              <a:rPr lang="en-US" sz="1100" b="1" dirty="0">
                <a:solidFill>
                  <a:srgbClr val="002060"/>
                </a:solidFill>
                <a:latin typeface="Century Gothic" panose="020B0502020202020204" pitchFamily="34" charset="0"/>
              </a:rPr>
              <a:t>, mudroom,1/2 bath. Ceilings are 11+ feet throughout w/ crown molding &amp; over-sized windows. Elevator leads to second floor master bedroom w/ luxury bath and his &amp; her closets. French doors lead to a private balcony overlooking the canal. Down the hall are two guest rooms &amp; a full bath. There is a fabulous office space w/ wainscoting &amp; great light. Enter the third floor to find another guest room w/ bath. Down the hall is a large room for either entertaining, workout or office space w/ a wet bar and French doors to balcony overlooking the canal &amp; Westlake. Great views from all three balconies. There are two climate controlled attic spaces w/ spray foam insulation &amp; ample storage. Throughout the home are beautiful plantation shutters &amp; Hunter Douglas remote control blinds. The A/C is a three-zone system keeping everyone comfortable. The wide white oak hardwood floors are in perfect condition. The outside welcomes you to lounge on the comfortable porch dining al fresco on the canal. The pretty Koi pond w/ the sound of flowing water &amp; roses greet you as you relax by the serene view of the turtles meandering in the canal. The beautiful landscaping and butterfly garden has an irrigation system. A $2,000 Lender Credit is available and will be applied towards the buyer's closing costs and pre-</a:t>
            </a:r>
            <a:r>
              <a:rPr lang="en-US" sz="1100" b="1" dirty="0" err="1">
                <a:solidFill>
                  <a:srgbClr val="002060"/>
                </a:solidFill>
                <a:latin typeface="Century Gothic" panose="020B0502020202020204" pitchFamily="34" charset="0"/>
              </a:rPr>
              <a:t>paids</a:t>
            </a:r>
            <a:r>
              <a:rPr lang="en-US" sz="1100" b="1" dirty="0">
                <a:solidFill>
                  <a:srgbClr val="002060"/>
                </a:solidFill>
                <a:latin typeface="Century Gothic" panose="020B0502020202020204" pitchFamily="34" charset="0"/>
              </a:rPr>
              <a:t> if the buyer chooses to use the seller's preferred lender. This credit is in addition to any negotiated seller concessions.</a:t>
            </a:r>
          </a:p>
          <a:p>
            <a:pPr algn="ctr"/>
            <a:r>
              <a:rPr lang="en-US" sz="1100" b="1" dirty="0">
                <a:solidFill>
                  <a:srgbClr val="002060"/>
                </a:solidFill>
                <a:latin typeface="Century Gothic" panose="020B0502020202020204" pitchFamily="34" charset="0"/>
              </a:rPr>
              <a:t>Buyers to pay .15% (.0015 x sales price) transfer fee to the I'On assembly at closing and any fees associated with HOA information.</a:t>
            </a:r>
          </a:p>
        </p:txBody>
      </p:sp>
      <p:sp>
        <p:nvSpPr>
          <p:cNvPr id="12" name="Rectangle 11"/>
          <p:cNvSpPr/>
          <p:nvPr/>
        </p:nvSpPr>
        <p:spPr>
          <a:xfrm>
            <a:off x="8610600" y="5497917"/>
            <a:ext cx="3110006" cy="2031325"/>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$1,200,000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17023051</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3,692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Short Drive to Historic Downtown Charleston &amp; Beaches</a:t>
            </a:r>
          </a:p>
        </p:txBody>
      </p:sp>
      <p:pic>
        <p:nvPicPr>
          <p:cNvPr id="22" name="Picture 21"/>
          <p:cNvPicPr>
            <a:picLocks/>
          </p:cNvPicPr>
          <p:nvPr/>
        </p:nvPicPr>
        <p:blipFill>
          <a:blip r:embed="rId4" cstate="print">
            <a:extLst>
              <a:ext uri="{28A0092B-C50C-407E-A947-70E740481C1C}">
                <a14:useLocalDpi xmlns:a14="http://schemas.microsoft.com/office/drawing/2010/main" val="0"/>
              </a:ext>
            </a:extLst>
          </a:blip>
          <a:srcRect/>
          <a:stretch/>
        </p:blipFill>
        <p:spPr>
          <a:xfrm>
            <a:off x="86679" y="8130107"/>
            <a:ext cx="1363980" cy="914400"/>
          </a:xfrm>
          <a:prstGeom prst="rect">
            <a:avLst/>
          </a:prstGeom>
          <a:ln>
            <a:noFill/>
          </a:ln>
          <a:effectLst>
            <a:outerShdw blurRad="292100" dist="139700" dir="2700000" algn="tl" rotWithShape="0">
              <a:srgbClr val="333333">
                <a:alpha val="65000"/>
              </a:srgbClr>
            </a:outerShdw>
          </a:effectLst>
        </p:spPr>
      </p:pic>
      <p:pic>
        <p:nvPicPr>
          <p:cNvPr id="23" name="Picture 22"/>
          <p:cNvPicPr>
            <a:picLocks/>
          </p:cNvPicPr>
          <p:nvPr/>
        </p:nvPicPr>
        <p:blipFill>
          <a:blip r:embed="rId5" cstate="print">
            <a:extLst>
              <a:ext uri="{28A0092B-C50C-407E-A947-70E740481C1C}">
                <a14:useLocalDpi xmlns:a14="http://schemas.microsoft.com/office/drawing/2010/main" val="0"/>
              </a:ext>
            </a:extLst>
          </a:blip>
          <a:srcRect/>
          <a:stretch/>
        </p:blipFill>
        <p:spPr>
          <a:xfrm>
            <a:off x="4557430" y="8130107"/>
            <a:ext cx="1369695" cy="914400"/>
          </a:xfrm>
          <a:prstGeom prst="rect">
            <a:avLst/>
          </a:prstGeom>
          <a:ln>
            <a:noFill/>
          </a:ln>
          <a:effectLst>
            <a:outerShdw blurRad="292100" dist="139700" dir="2700000" algn="tl" rotWithShape="0">
              <a:srgbClr val="333333">
                <a:alpha val="65000"/>
              </a:srgbClr>
            </a:outerShdw>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rcRect/>
          <a:stretch/>
        </p:blipFill>
        <p:spPr>
          <a:xfrm>
            <a:off x="3575298" y="8130107"/>
            <a:ext cx="601327" cy="914400"/>
          </a:xfrm>
          <a:prstGeom prst="rect">
            <a:avLst/>
          </a:prstGeom>
          <a:ln>
            <a:noFill/>
          </a:ln>
          <a:effectLst>
            <a:outerShdw blurRad="292100" dist="139700" dir="2700000" algn="tl" rotWithShape="0">
              <a:srgbClr val="333333">
                <a:alpha val="65000"/>
              </a:srgbClr>
            </a:outerShdw>
          </a:effectLst>
        </p:spPr>
      </p:pic>
      <p:pic>
        <p:nvPicPr>
          <p:cNvPr id="25" name="Picture 24"/>
          <p:cNvPicPr>
            <a:picLocks/>
          </p:cNvPicPr>
          <p:nvPr/>
        </p:nvPicPr>
        <p:blipFill>
          <a:blip r:embed="rId7" cstate="print">
            <a:extLst>
              <a:ext uri="{28A0092B-C50C-407E-A947-70E740481C1C}">
                <a14:useLocalDpi xmlns:a14="http://schemas.microsoft.com/office/drawing/2010/main" val="0"/>
              </a:ext>
            </a:extLst>
          </a:blip>
          <a:srcRect/>
          <a:stretch/>
        </p:blipFill>
        <p:spPr>
          <a:xfrm>
            <a:off x="6307930" y="8130744"/>
            <a:ext cx="1368742" cy="913763"/>
          </a:xfrm>
          <a:prstGeom prst="rect">
            <a:avLst/>
          </a:prstGeom>
          <a:ln>
            <a:noFill/>
          </a:ln>
          <a:effectLst>
            <a:outerShdw blurRad="292100" dist="139700" dir="2700000" algn="tl" rotWithShape="0">
              <a:srgbClr val="333333">
                <a:alpha val="65000"/>
              </a:srgbClr>
            </a:outerShdw>
          </a:effectLst>
        </p:spPr>
      </p:pic>
      <p:pic>
        <p:nvPicPr>
          <p:cNvPr id="26" name="Picture 25"/>
          <p:cNvPicPr>
            <a:picLocks/>
          </p:cNvPicPr>
          <p:nvPr/>
        </p:nvPicPr>
        <p:blipFill>
          <a:blip r:embed="rId8" cstate="print">
            <a:extLst>
              <a:ext uri="{28A0092B-C50C-407E-A947-70E740481C1C}">
                <a14:useLocalDpi xmlns:a14="http://schemas.microsoft.com/office/drawing/2010/main" val="0"/>
              </a:ext>
            </a:extLst>
          </a:blip>
          <a:srcRect/>
          <a:stretch/>
        </p:blipFill>
        <p:spPr>
          <a:xfrm>
            <a:off x="1831464" y="8130744"/>
            <a:ext cx="1363029" cy="913763"/>
          </a:xfrm>
          <a:prstGeom prst="rect">
            <a:avLst/>
          </a:prstGeom>
          <a:ln>
            <a:noFill/>
          </a:ln>
          <a:effectLst>
            <a:outerShdw blurRad="292100" dist="139700" dir="2700000" algn="tl" rotWithShape="0">
              <a:srgbClr val="333333">
                <a:alpha val="65000"/>
              </a:srgbClr>
            </a:outerShdw>
          </a:effectLst>
        </p:spPr>
      </p:pic>
      <p:sp>
        <p:nvSpPr>
          <p:cNvPr id="29" name="Title 1"/>
          <p:cNvSpPr txBox="1">
            <a:spLocks/>
          </p:cNvSpPr>
          <p:nvPr/>
        </p:nvSpPr>
        <p:spPr>
          <a:xfrm>
            <a:off x="0" y="0"/>
            <a:ext cx="7757718" cy="455908"/>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800" i="1" dirty="0">
                <a:solidFill>
                  <a:srgbClr val="002060"/>
                </a:solidFill>
                <a:latin typeface="Century Gothic" pitchFamily="34" charset="0"/>
              </a:rPr>
              <a:t>Great Home on the Canal in I’On!</a:t>
            </a:r>
          </a:p>
        </p:txBody>
      </p:sp>
      <p:pic>
        <p:nvPicPr>
          <p:cNvPr id="38" name="Picture 37">
            <a:extLst>
              <a:ext uri="{FF2B5EF4-FFF2-40B4-BE49-F238E27FC236}">
                <a16:creationId xmlns:a16="http://schemas.microsoft.com/office/drawing/2014/main" id="{B75F0675-B56B-4711-B1F4-0745A6769097}"/>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77152" y="497925"/>
            <a:ext cx="1369695" cy="913130"/>
          </a:xfrm>
          <a:prstGeom prst="rect">
            <a:avLst/>
          </a:prstGeom>
          <a:ln>
            <a:noFill/>
          </a:ln>
          <a:effectLst>
            <a:outerShdw blurRad="292100" dist="139700" dir="2700000" algn="tl" rotWithShape="0">
              <a:srgbClr val="333333">
                <a:alpha val="65000"/>
              </a:srgbClr>
            </a:outerShdw>
          </a:effectLst>
        </p:spPr>
      </p:pic>
      <p:pic>
        <p:nvPicPr>
          <p:cNvPr id="39" name="Picture 38">
            <a:extLst>
              <a:ext uri="{FF2B5EF4-FFF2-40B4-BE49-F238E27FC236}">
                <a16:creationId xmlns:a16="http://schemas.microsoft.com/office/drawing/2014/main" id="{2F3E5FA4-8B20-44BC-9FCE-48F5EEE1D25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77152" y="1582780"/>
            <a:ext cx="1369695" cy="913130"/>
          </a:xfrm>
          <a:prstGeom prst="rect">
            <a:avLst/>
          </a:prstGeom>
          <a:ln>
            <a:noFill/>
          </a:ln>
          <a:effectLst>
            <a:outerShdw blurRad="292100" dist="139700" dir="2700000" algn="tl" rotWithShape="0">
              <a:srgbClr val="333333">
                <a:alpha val="65000"/>
              </a:srgbClr>
            </a:outerShdw>
          </a:effectLst>
        </p:spPr>
      </p:pic>
      <p:pic>
        <p:nvPicPr>
          <p:cNvPr id="40" name="Picture 39">
            <a:extLst>
              <a:ext uri="{FF2B5EF4-FFF2-40B4-BE49-F238E27FC236}">
                <a16:creationId xmlns:a16="http://schemas.microsoft.com/office/drawing/2014/main" id="{F19F2306-E48C-4EA1-9142-71A929438E9D}"/>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78586" y="2667000"/>
            <a:ext cx="1366827" cy="914400"/>
          </a:xfrm>
          <a:prstGeom prst="rect">
            <a:avLst/>
          </a:prstGeom>
          <a:ln>
            <a:noFill/>
          </a:ln>
          <a:effectLst>
            <a:outerShdw blurRad="292100" dist="139700" dir="2700000" algn="tl" rotWithShape="0">
              <a:srgbClr val="333333">
                <a:alpha val="65000"/>
              </a:srgbClr>
            </a:outerShdw>
          </a:effectLst>
        </p:spPr>
      </p:pic>
      <p:pic>
        <p:nvPicPr>
          <p:cNvPr id="42" name="Picture 41">
            <a:extLst>
              <a:ext uri="{FF2B5EF4-FFF2-40B4-BE49-F238E27FC236}">
                <a16:creationId xmlns:a16="http://schemas.microsoft.com/office/drawing/2014/main" id="{8F6530CD-9846-45F3-B72D-F18BD576EDCA}"/>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325552" y="497290"/>
            <a:ext cx="1369695" cy="914400"/>
          </a:xfrm>
          <a:prstGeom prst="rect">
            <a:avLst/>
          </a:prstGeom>
          <a:ln>
            <a:noFill/>
          </a:ln>
          <a:effectLst>
            <a:outerShdw blurRad="292100" dist="139700" dir="2700000" algn="tl" rotWithShape="0">
              <a:srgbClr val="333333">
                <a:alpha val="65000"/>
              </a:srgbClr>
            </a:outerShdw>
          </a:effectLst>
        </p:spPr>
      </p:pic>
      <p:pic>
        <p:nvPicPr>
          <p:cNvPr id="21" name="Picture 20">
            <a:extLst>
              <a:ext uri="{FF2B5EF4-FFF2-40B4-BE49-F238E27FC236}">
                <a16:creationId xmlns:a16="http://schemas.microsoft.com/office/drawing/2014/main" id="{6A042206-95F0-4717-996A-D309235A6EE5}"/>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323647" y="1582145"/>
            <a:ext cx="1371600" cy="914400"/>
          </a:xfrm>
          <a:prstGeom prst="rect">
            <a:avLst/>
          </a:prstGeom>
          <a:ln>
            <a:noFill/>
          </a:ln>
          <a:effectLst>
            <a:outerShdw blurRad="292100" dist="139700" dir="2700000" algn="tl" rotWithShape="0">
              <a:srgbClr val="333333">
                <a:alpha val="65000"/>
              </a:srgbClr>
            </a:outerShdw>
          </a:effectLst>
        </p:spPr>
      </p:pic>
      <p:pic>
        <p:nvPicPr>
          <p:cNvPr id="27" name="Picture 26">
            <a:extLst>
              <a:ext uri="{FF2B5EF4-FFF2-40B4-BE49-F238E27FC236}">
                <a16:creationId xmlns:a16="http://schemas.microsoft.com/office/drawing/2014/main" id="{08A4DE49-33AE-4ABA-BCC4-1F7D0E354D1B}"/>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6327940" y="2667000"/>
            <a:ext cx="1364918" cy="914400"/>
          </a:xfrm>
          <a:prstGeom prst="rect">
            <a:avLst/>
          </a:prstGeom>
          <a:ln>
            <a:noFill/>
          </a:ln>
          <a:effectLst>
            <a:outerShdw blurRad="292100" dist="139700" dir="2700000" algn="tl" rotWithShape="0">
              <a:srgbClr val="333333">
                <a:alpha val="65000"/>
              </a:srgbClr>
            </a:outerShdw>
          </a:effectLst>
        </p:spPr>
      </p:pic>
      <p:pic>
        <p:nvPicPr>
          <p:cNvPr id="28" name="Picture 27">
            <a:extLst>
              <a:ext uri="{FF2B5EF4-FFF2-40B4-BE49-F238E27FC236}">
                <a16:creationId xmlns:a16="http://schemas.microsoft.com/office/drawing/2014/main" id="{BC624352-86F3-4FD9-9CA3-D993194DE43E}"/>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83822" y="9220200"/>
            <a:ext cx="585353" cy="786384"/>
          </a:xfrm>
          <a:prstGeom prst="roundRect">
            <a:avLst/>
          </a:prstGeom>
        </p:spPr>
      </p:pic>
      <p:sp>
        <p:nvSpPr>
          <p:cNvPr id="30" name="Subtitle 2">
            <a:extLst>
              <a:ext uri="{FF2B5EF4-FFF2-40B4-BE49-F238E27FC236}">
                <a16:creationId xmlns:a16="http://schemas.microsoft.com/office/drawing/2014/main" id="{903E6935-C8D8-4C91-A5D8-8607B8EB39BE}"/>
              </a:ext>
            </a:extLst>
          </p:cNvPr>
          <p:cNvSpPr txBox="1">
            <a:spLocks/>
          </p:cNvSpPr>
          <p:nvPr/>
        </p:nvSpPr>
        <p:spPr>
          <a:xfrm>
            <a:off x="669175" y="9220200"/>
            <a:ext cx="5350625"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solidFill>
                  <a:srgbClr val="002060"/>
                </a:solidFill>
                <a:latin typeface="Trebuchet MS" panose="020B0603020202020204" pitchFamily="34" charset="0"/>
              </a:rPr>
              <a:t>Gay Slough</a:t>
            </a:r>
            <a:br>
              <a:rPr lang="en-US" sz="1800" i="0" dirty="0">
                <a:solidFill>
                  <a:srgbClr val="002060"/>
                </a:solidFill>
                <a:latin typeface="Trebuchet MS" panose="020B0603020202020204" pitchFamily="34" charset="0"/>
              </a:rPr>
            </a:br>
            <a:r>
              <a:rPr lang="en-US" sz="1400" i="0" spc="0" dirty="0">
                <a:solidFill>
                  <a:srgbClr val="002060"/>
                </a:solidFill>
                <a:latin typeface="Trebuchet MS" panose="020B0603020202020204" pitchFamily="34" charset="0"/>
                <a:cs typeface="Times New Roman" pitchFamily="18" charset="0"/>
              </a:rPr>
              <a:t>(843) 452-9708</a:t>
            </a:r>
            <a:br>
              <a:rPr lang="en-US" sz="1400" i="0" spc="0" dirty="0">
                <a:solidFill>
                  <a:srgbClr val="002060"/>
                </a:solidFill>
                <a:latin typeface="Trebuchet MS" panose="020B0603020202020204" pitchFamily="34" charset="0"/>
                <a:cs typeface="Times New Roman" pitchFamily="18" charset="0"/>
              </a:rPr>
            </a:br>
            <a:r>
              <a:rPr lang="en-US" sz="1400" i="0" spc="0" dirty="0">
                <a:solidFill>
                  <a:srgbClr val="002060"/>
                </a:solidFill>
                <a:latin typeface="Trebuchet MS" panose="020B0603020202020204" pitchFamily="34" charset="0"/>
                <a:cs typeface="Times New Roman" pitchFamily="18" charset="0"/>
              </a:rPr>
              <a:t>gslough@carolinaone.com</a:t>
            </a:r>
            <a:br>
              <a:rPr lang="en-US" sz="1400" i="0" spc="0" dirty="0">
                <a:solidFill>
                  <a:srgbClr val="002060"/>
                </a:solidFill>
                <a:latin typeface="Trebuchet MS" panose="020B0603020202020204" pitchFamily="34" charset="0"/>
                <a:cs typeface="Times New Roman" pitchFamily="18" charset="0"/>
              </a:rPr>
            </a:br>
            <a:br>
              <a:rPr lang="en-US" sz="1400" i="0" spc="0" dirty="0">
                <a:solidFill>
                  <a:srgbClr val="002060"/>
                </a:solidFill>
                <a:latin typeface="Trebuchet MS" panose="020B0603020202020204" pitchFamily="34" charset="0"/>
                <a:cs typeface="Times New Roman" pitchFamily="18" charset="0"/>
              </a:rPr>
            </a:br>
            <a:r>
              <a:rPr lang="en-US" sz="1200" i="0" spc="0" dirty="0">
                <a:solidFill>
                  <a:srgbClr val="002060"/>
                </a:solidFill>
                <a:latin typeface="Trebuchet MS" panose="020B0603020202020204" pitchFamily="34" charset="0"/>
                <a:cs typeface="Times New Roman" pitchFamily="18" charset="0"/>
              </a:rPr>
              <a:t>Carolina One Real Estate • 195 W Coleman Blvd • Mount Pleasant, SC 29464</a:t>
            </a:r>
          </a:p>
        </p:txBody>
      </p:sp>
      <p:sp>
        <p:nvSpPr>
          <p:cNvPr id="31" name="TextBox 30">
            <a:extLst>
              <a:ext uri="{FF2B5EF4-FFF2-40B4-BE49-F238E27FC236}">
                <a16:creationId xmlns:a16="http://schemas.microsoft.com/office/drawing/2014/main" id="{64BB4F72-2C71-46D2-B272-A75B0D27F7FA}"/>
              </a:ext>
            </a:extLst>
          </p:cNvPr>
          <p:cNvSpPr txBox="1"/>
          <p:nvPr/>
        </p:nvSpPr>
        <p:spPr>
          <a:xfrm>
            <a:off x="6403658" y="9719846"/>
            <a:ext cx="1368742" cy="246221"/>
          </a:xfrm>
          <a:prstGeom prst="rect">
            <a:avLst/>
          </a:prstGeom>
          <a:noFill/>
        </p:spPr>
        <p:txBody>
          <a:bodyPr wrap="square" rtlCol="0">
            <a:spAutoFit/>
          </a:bodyPr>
          <a:lstStyle/>
          <a:p>
            <a:pPr algn="ctr"/>
            <a:r>
              <a:rPr lang="en-US" sz="1000" dirty="0">
                <a:solidFill>
                  <a:srgbClr val="002060"/>
                </a:solidFill>
                <a:latin typeface="Trebuchet MS" panose="020B0603020202020204" pitchFamily="34" charset="0"/>
              </a:rPr>
              <a:t>www.gayslough.com</a:t>
            </a:r>
          </a:p>
        </p:txBody>
      </p:sp>
      <p:pic>
        <p:nvPicPr>
          <p:cNvPr id="32" name="Picture 6" descr="http://www.bobette.net/images/logo.jpg">
            <a:extLst>
              <a:ext uri="{FF2B5EF4-FFF2-40B4-BE49-F238E27FC236}">
                <a16:creationId xmlns:a16="http://schemas.microsoft.com/office/drawing/2014/main" id="{074FA1AB-8291-4EF3-A186-9C02CE356C4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74143"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17">
            <a:extLst>
              <a:ext uri="{28A0092B-C50C-407E-A947-70E740481C1C}">
                <a14:useLocalDpi xmlns:a14="http://schemas.microsoft.com/office/drawing/2010/main" val="0"/>
              </a:ext>
            </a:extLst>
          </a:blip>
          <a:srcRect/>
          <a:stretch/>
        </p:blipFill>
        <p:spPr>
          <a:xfrm>
            <a:off x="1576330" y="499431"/>
            <a:ext cx="4619739" cy="3079826"/>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1" y="3581400"/>
            <a:ext cx="7757718" cy="675338"/>
          </a:xfrm>
        </p:spPr>
        <p:txBody>
          <a:bodyPr anchor="t">
            <a:noAutofit/>
          </a:bodyPr>
          <a:lstStyle/>
          <a:p>
            <a:r>
              <a:rPr lang="pt-BR" sz="2400" b="1" dirty="0">
                <a:solidFill>
                  <a:srgbClr val="002060"/>
                </a:solidFill>
                <a:latin typeface="Century Gothic" pitchFamily="34" charset="0"/>
              </a:rPr>
              <a:t>59 Krier Lane</a:t>
            </a:r>
            <a:br>
              <a:rPr lang="pt-BR" sz="2400" dirty="0">
                <a:solidFill>
                  <a:srgbClr val="002060"/>
                </a:solidFill>
                <a:latin typeface="Century Gothic" pitchFamily="34" charset="0"/>
              </a:rPr>
            </a:br>
            <a:r>
              <a:rPr lang="en-US" sz="2000" dirty="0">
                <a:solidFill>
                  <a:srgbClr val="002060"/>
                </a:solidFill>
                <a:latin typeface="Century Gothic" pitchFamily="34" charset="0"/>
              </a:rPr>
              <a:t>Mount Pleasant, SC 29464 | MLS# 19018267 | $1,674,000</a:t>
            </a:r>
          </a:p>
        </p:txBody>
      </p:sp>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1167</TotalTime>
  <Words>475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Trebuchet MS</vt:lpstr>
      <vt:lpstr>Office Theme</vt:lpstr>
      <vt:lpstr>59 Krier Lane Mount Pleasant, SC 29464 | MLS# 19018267 | $1,674,000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53</cp:revision>
  <dcterms:created xsi:type="dcterms:W3CDTF">2006-08-16T00:00:00Z</dcterms:created>
  <dcterms:modified xsi:type="dcterms:W3CDTF">2019-08-21T12:58:57Z</dcterms:modified>
</cp:coreProperties>
</file>