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00" y="-23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609600"/>
          </a:xfrm>
          <a:solidFill>
            <a:srgbClr val="EA2D00"/>
          </a:solidFill>
        </p:spPr>
        <p:txBody>
          <a:bodyPr anchor="b">
            <a:normAutofit fontScale="90000"/>
          </a:bodyPr>
          <a:lstStyle/>
          <a:p>
            <a:r>
              <a:rPr lang="en-US" sz="4400" b="1" i="1" dirty="0" smtClean="0">
                <a:solidFill>
                  <a:schemeClr val="bg1"/>
                </a:solidFill>
                <a:effectLst>
                  <a:innerShdw blurRad="63500" dist="50800" dir="16200000">
                    <a:prstClr val="black">
                      <a:alpha val="50000"/>
                    </a:prstClr>
                  </a:innerShdw>
                </a:effectLst>
                <a:latin typeface="Cambria" panose="02040503050406030204" pitchFamily="18" charset="0"/>
              </a:rPr>
              <a:t>Open House Thursday 11a-1p</a:t>
            </a:r>
            <a:endParaRPr lang="en-US" sz="4400" b="1" i="1" dirty="0">
              <a:solidFill>
                <a:schemeClr val="bg1"/>
              </a:solidFill>
              <a:effectLst>
                <a:innerShdw blurRad="63500" dist="50800" dir="16200000">
                  <a:prstClr val="black">
                    <a:alpha val="50000"/>
                  </a:prstClr>
                </a:innerShdw>
              </a:effectLst>
              <a:latin typeface="Cambria" panose="020405030504060302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2889" y="609600"/>
            <a:ext cx="6711635" cy="4189316"/>
          </a:xfrm>
          <a:prstGeom prst="rect">
            <a:avLst/>
          </a:prstGeom>
          <a:ln w="12700">
            <a:solidFill>
              <a:schemeClr val="accent1">
                <a:lumMod val="50000"/>
              </a:schemeClr>
            </a:solidFill>
          </a:ln>
        </p:spPr>
      </p:pic>
      <p:sp>
        <p:nvSpPr>
          <p:cNvPr id="3" name="Subtitle 2"/>
          <p:cNvSpPr>
            <a:spLocks noGrp="1"/>
          </p:cNvSpPr>
          <p:nvPr>
            <p:ph type="subTitle" idx="1"/>
          </p:nvPr>
        </p:nvSpPr>
        <p:spPr>
          <a:xfrm>
            <a:off x="1" y="5682994"/>
            <a:ext cx="7772399" cy="1933770"/>
          </a:xfrm>
        </p:spPr>
        <p:txBody>
          <a:bodyPr anchor="ctr">
            <a:noAutofit/>
          </a:bodyPr>
          <a:lstStyle/>
          <a:p>
            <a:r>
              <a:rPr lang="en-US" sz="1300" dirty="0">
                <a:solidFill>
                  <a:schemeClr val="tx2">
                    <a:lumMod val="75000"/>
                  </a:schemeClr>
                </a:solidFill>
                <a:latin typeface="Cambria" panose="02040503050406030204" pitchFamily="18" charset="0"/>
              </a:rPr>
              <a:t>Price reduction in established, highly sought after neighborhood-- South Windermere-- in West Ashley. This location allows one to be close to it all--including the new Saint Andrews School of Math &amp; Science. Imagine the pleasing curb appeal of a wonderfully landscaped lot(.32ac) on which a traditional brick home is situated. Enjoy the warm feeling entering onto hardwood flooring in living area, dining, and 2 bedrooms. The kitchen has been updated with granite and stainless steel appliances. Cozy den is located just off kitchen as is the spacious laundry room (which connects to garage and allows access to large, fenced back yard.) Upstairs you have the flexibility of a large master suite with walk-in closet, office or sewing area. Could also be situated for a game room.</a:t>
            </a:r>
            <a:endParaRPr lang="en-US" sz="1300"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684933" y="8955850"/>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006478"/>
            <a:ext cx="7772400" cy="707886"/>
          </a:xfrm>
          <a:prstGeom prst="rect">
            <a:avLst/>
          </a:prstGeom>
        </p:spPr>
        <p:txBody>
          <a:bodyPr wrap="square">
            <a:spAutoFit/>
          </a:bodyPr>
          <a:lstStyle/>
          <a:p>
            <a:pPr algn="ctr"/>
            <a:r>
              <a:rPr lang="en-US" sz="1600" b="1" dirty="0" smtClean="0">
                <a:latin typeface="Cambria" panose="02040503050406030204" pitchFamily="18" charset="0"/>
              </a:rPr>
              <a:t>Jerry Wise, </a:t>
            </a:r>
            <a:r>
              <a:rPr lang="en-US" sz="1600" b="1" dirty="0">
                <a:latin typeface="Cambria" panose="02040503050406030204" pitchFamily="18" charset="0"/>
              </a:rPr>
              <a:t>Realtor</a:t>
            </a:r>
          </a:p>
          <a:p>
            <a:pPr algn="ctr"/>
            <a:r>
              <a:rPr lang="en-US" sz="1200" dirty="0" smtClean="0">
                <a:latin typeface="Cambria" panose="02040503050406030204" pitchFamily="18" charset="0"/>
              </a:rPr>
              <a:t>843-442-7633</a:t>
            </a:r>
            <a:endParaRPr lang="en-US" sz="1200" dirty="0">
              <a:latin typeface="Cambria" panose="02040503050406030204" pitchFamily="18" charset="0"/>
            </a:endParaRPr>
          </a:p>
          <a:p>
            <a:pPr algn="ctr"/>
            <a:r>
              <a:rPr lang="en-US" sz="1200" dirty="0" smtClean="0">
                <a:solidFill>
                  <a:schemeClr val="accent1">
                    <a:lumMod val="75000"/>
                  </a:schemeClr>
                </a:solidFill>
                <a:latin typeface="Cambria" panose="02040503050406030204" pitchFamily="18" charset="0"/>
              </a:rPr>
              <a:t>jwise@eratidesrealty.com</a:t>
            </a: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sp>
        <p:nvSpPr>
          <p:cNvPr id="8" name="Rectangle 7"/>
          <p:cNvSpPr/>
          <p:nvPr/>
        </p:nvSpPr>
        <p:spPr>
          <a:xfrm>
            <a:off x="0" y="4803339"/>
            <a:ext cx="7772400" cy="800219"/>
          </a:xfrm>
          <a:prstGeom prst="rect">
            <a:avLst/>
          </a:prstGeom>
        </p:spPr>
        <p:txBody>
          <a:bodyPr wrap="square">
            <a:spAutoFit/>
          </a:bodyPr>
          <a:lstStyle/>
          <a:p>
            <a:pPr algn="ctr"/>
            <a:r>
              <a:rPr lang="en-US" sz="2800" b="1" dirty="0">
                <a:solidFill>
                  <a:schemeClr val="tx2"/>
                </a:solidFill>
                <a:latin typeface="Cambria" panose="02040503050406030204" pitchFamily="18" charset="0"/>
              </a:rPr>
              <a:t>5 Jamaica </a:t>
            </a:r>
            <a:r>
              <a:rPr lang="en-US" sz="2800" b="1" dirty="0" smtClean="0">
                <a:solidFill>
                  <a:schemeClr val="tx2"/>
                </a:solidFill>
                <a:latin typeface="Cambria" panose="02040503050406030204" pitchFamily="18" charset="0"/>
              </a:rPr>
              <a:t>Drive</a:t>
            </a:r>
          </a:p>
          <a:p>
            <a:pPr algn="ctr"/>
            <a:r>
              <a:rPr lang="en-US" sz="1800" b="1" dirty="0">
                <a:solidFill>
                  <a:schemeClr val="tx2"/>
                </a:solidFill>
                <a:latin typeface="Cambria" panose="02040503050406030204" pitchFamily="18" charset="0"/>
              </a:rPr>
              <a:t>South Windermere - Charleston - MLS# 15007643 - $449,000</a:t>
            </a:r>
            <a:endParaRPr lang="en-US" sz="1800" b="1" dirty="0">
              <a:solidFill>
                <a:schemeClr val="tx2"/>
              </a:solidFill>
              <a:latin typeface="Cambria" panose="02040503050406030204" pitchFamily="18"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85128" y="2708654"/>
            <a:ext cx="1387272" cy="1040454"/>
          </a:xfrm>
          <a:prstGeom prst="rect">
            <a:avLst/>
          </a:prstGeom>
          <a:ln w="12700">
            <a:solidFill>
              <a:schemeClr val="accent1">
                <a:lumMod val="50000"/>
              </a:schemeClr>
            </a:solidFill>
          </a:ln>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85128" y="3749109"/>
            <a:ext cx="1387272" cy="1040454"/>
          </a:xfrm>
          <a:prstGeom prst="rect">
            <a:avLst/>
          </a:prstGeom>
          <a:ln w="12700">
            <a:solidFill>
              <a:schemeClr val="accent1">
                <a:lumMod val="50000"/>
              </a:schemeClr>
            </a:soli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85128" y="609600"/>
            <a:ext cx="1387272" cy="1040454"/>
          </a:xfrm>
          <a:prstGeom prst="rect">
            <a:avLst/>
          </a:prstGeom>
          <a:ln w="12700">
            <a:solidFill>
              <a:schemeClr val="accent1">
                <a:lumMod val="50000"/>
              </a:schemeClr>
            </a:solidFill>
          </a:ln>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1650055"/>
            <a:ext cx="1387272" cy="1040454"/>
          </a:xfrm>
          <a:prstGeom prst="rect">
            <a:avLst/>
          </a:prstGeom>
          <a:ln w="12700">
            <a:solidFill>
              <a:schemeClr val="accent1">
                <a:lumMod val="50000"/>
              </a:schemeClr>
            </a:solidFill>
          </a:ln>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85127" y="1650054"/>
            <a:ext cx="1387272" cy="1040454"/>
          </a:xfrm>
          <a:prstGeom prst="rect">
            <a:avLst/>
          </a:prstGeom>
          <a:ln w="12700">
            <a:solidFill>
              <a:schemeClr val="accent1">
                <a:lumMod val="50000"/>
              </a:schemeClr>
            </a:solidFill>
          </a:ln>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2690510"/>
            <a:ext cx="1387272" cy="1040454"/>
          </a:xfrm>
          <a:prstGeom prst="rect">
            <a:avLst/>
          </a:prstGeom>
          <a:ln w="12700">
            <a:solidFill>
              <a:schemeClr val="accent1">
                <a:lumMod val="50000"/>
              </a:schemeClr>
            </a:solidFill>
          </a:ln>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609600"/>
            <a:ext cx="1387272" cy="1040454"/>
          </a:xfrm>
          <a:prstGeom prst="rect">
            <a:avLst/>
          </a:prstGeom>
          <a:ln w="12700">
            <a:solidFill>
              <a:schemeClr val="accent1">
                <a:lumMod val="50000"/>
              </a:schemeClr>
            </a:solidFill>
          </a:ln>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3749108"/>
            <a:ext cx="1387272" cy="1040454"/>
          </a:xfrm>
          <a:prstGeom prst="rect">
            <a:avLst/>
          </a:prstGeom>
          <a:ln w="12700">
            <a:solidFill>
              <a:schemeClr val="accent1">
                <a:lumMod val="50000"/>
              </a:schemeClr>
            </a:solidFill>
          </a:ln>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141764" y="7696200"/>
            <a:ext cx="1488872" cy="1116654"/>
          </a:xfrm>
          <a:prstGeom prst="rect">
            <a:avLst/>
          </a:prstGeom>
          <a:ln w="28575">
            <a:solidFill>
              <a:schemeClr val="accent1">
                <a:lumMod val="50000"/>
              </a:schemeClr>
            </a:solidFill>
          </a:ln>
          <a:effectLst>
            <a:innerShdw blurRad="114300">
              <a:prstClr val="black"/>
            </a:inn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5928" y="7696200"/>
            <a:ext cx="1488872" cy="1116654"/>
          </a:xfrm>
          <a:prstGeom prst="rect">
            <a:avLst/>
          </a:prstGeom>
          <a:ln w="28575">
            <a:solidFill>
              <a:schemeClr val="accent1">
                <a:lumMod val="50000"/>
              </a:schemeClr>
            </a:solidFill>
          </a:ln>
          <a:effectLst>
            <a:innerShdw blurRad="114300">
              <a:prstClr val="black"/>
            </a:innerShdw>
          </a:effectLst>
        </p:spPr>
      </p:pic>
      <p:pic>
        <p:nvPicPr>
          <p:cNvPr id="26" name="Picture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613846" y="7696200"/>
            <a:ext cx="1488872" cy="1116654"/>
          </a:xfrm>
          <a:prstGeom prst="rect">
            <a:avLst/>
          </a:prstGeom>
          <a:ln w="28575">
            <a:solidFill>
              <a:schemeClr val="accent1">
                <a:lumMod val="50000"/>
              </a:schemeClr>
            </a:solidFill>
          </a:ln>
          <a:effectLst>
            <a:innerShdw blurRad="114300">
              <a:prstClr val="black"/>
            </a:innerShdw>
          </a:effectLst>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669682" y="7696200"/>
            <a:ext cx="1488872" cy="1116654"/>
          </a:xfrm>
          <a:prstGeom prst="rect">
            <a:avLst/>
          </a:prstGeom>
          <a:ln w="28575">
            <a:solidFill>
              <a:schemeClr val="accent1">
                <a:lumMod val="50000"/>
              </a:schemeClr>
            </a:solidFill>
          </a:ln>
          <a:effectLst>
            <a:innerShdw blurRad="114300">
              <a:prstClr val="black"/>
            </a:innerShdw>
          </a:effectLst>
        </p:spPr>
      </p:pic>
      <p:pic>
        <p:nvPicPr>
          <p:cNvPr id="28" name="Picture 2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197600" y="7696200"/>
            <a:ext cx="1488872" cy="1116654"/>
          </a:xfrm>
          <a:prstGeom prst="rect">
            <a:avLst/>
          </a:prstGeom>
          <a:ln w="28575">
            <a:solidFill>
              <a:schemeClr val="accent1">
                <a:lumMod val="50000"/>
              </a:schemeClr>
            </a:solidFill>
          </a:ln>
          <a:effectLst>
            <a:innerShdw blurRad="114300">
              <a:prstClr val="black"/>
            </a:innerShdw>
          </a:effectLst>
        </p:spPr>
      </p:pic>
      <p:pic>
        <p:nvPicPr>
          <p:cNvPr id="1028" name="Picture 4"/>
          <p:cNvPicPr>
            <a:picLocks noChangeAspect="1" noChangeArrowheads="1"/>
          </p:cNvPicPr>
          <p:nvPr/>
        </p:nvPicPr>
        <p:blipFill>
          <a:blip r:embed="rId17">
            <a:extLst>
              <a:ext uri="{28A0092B-C50C-407E-A947-70E740481C1C}">
                <a14:useLocalDpi xmlns:a14="http://schemas.microsoft.com/office/drawing/2010/main" val="0"/>
              </a:ext>
            </a:extLst>
          </a:blip>
          <a:stretch>
            <a:fillRect/>
          </a:stretch>
        </p:blipFill>
        <p:spPr bwMode="auto">
          <a:xfrm>
            <a:off x="522889" y="8955850"/>
            <a:ext cx="614948" cy="809143"/>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2240592" y="4092714"/>
            <a:ext cx="3291222" cy="707886"/>
          </a:xfrm>
          <a:prstGeom prst="rect">
            <a:avLst/>
          </a:prstGeom>
          <a:noFill/>
        </p:spPr>
        <p:txBody>
          <a:bodyPr wrap="none" lIns="91440" tIns="45720" rIns="91440" bIns="45720">
            <a:spAutoFit/>
          </a:bodyPr>
          <a:lstStyle/>
          <a:p>
            <a:pPr algn="ctr"/>
            <a:r>
              <a:rPr lang="en-US" sz="4000" b="1" i="1" cap="none" spc="0"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Just Reduced!</a:t>
            </a:r>
            <a:endParaRPr lang="en-US" sz="4000" b="1" i="1" cap="none" spc="0"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p:txBody>
      </p:sp>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187</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Thursday 11a-1p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atp1313@gmail.com</cp:lastModifiedBy>
  <cp:revision>15</cp:revision>
  <dcterms:created xsi:type="dcterms:W3CDTF">2006-08-16T00:00:00Z</dcterms:created>
  <dcterms:modified xsi:type="dcterms:W3CDTF">2015-06-17T13:38:45Z</dcterms:modified>
</cp:coreProperties>
</file>