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9/16/2019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4064"/>
          <a:stretch/>
        </p:blipFill>
        <p:spPr bwMode="auto">
          <a:xfrm>
            <a:off x="0" y="0"/>
            <a:ext cx="7772400" cy="445283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327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657600"/>
            <a:ext cx="77724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5 </a:t>
            </a:r>
            <a:r>
              <a:rPr lang="en-US" sz="2800" dirty="0" err="1">
                <a:solidFill>
                  <a:schemeClr val="bg2">
                    <a:lumMod val="50000"/>
                  </a:schemeClr>
                </a:solidFill>
                <a:latin typeface="Palatino Linotype" panose="02040502050505030304" pitchFamily="18" charset="0"/>
              </a:rPr>
              <a:t>Hazelhurst</a:t>
            </a:r>
            <a:r>
              <a:rPr lang="en-US" sz="2800" dirty="0">
                <a:solidFill>
                  <a:schemeClr val="bg2">
                    <a:lumMod val="50000"/>
                  </a:schemeClr>
                </a:solidFill>
                <a:latin typeface="Palatino Linotype" panose="02040502050505030304" pitchFamily="18" charset="0"/>
              </a:rPr>
              <a:t> Street</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19020455 ~ $1,650,000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8327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2350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9525"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562100" y="96188"/>
            <a:ext cx="4648200" cy="479234"/>
          </a:xfrm>
          <a:prstGeom prst="rect">
            <a:avLst/>
          </a:prstGeom>
        </p:spPr>
        <p:txBody>
          <a:bodyPr wrap="square">
            <a:spAutoFit/>
          </a:bodyPr>
          <a:lstStyle/>
          <a:p>
            <a:pPr algn="ctr"/>
            <a:r>
              <a:rPr lang="en-US" sz="2514" b="1" i="1" dirty="0">
                <a:ln w="3175">
                  <a:noFill/>
                </a:ln>
                <a:solidFill>
                  <a:schemeClr val="bg2">
                    <a:lumMod val="50000"/>
                  </a:schemeClr>
                </a:solidFill>
                <a:latin typeface="Palatino Linotype" panose="02040502050505030304" pitchFamily="18" charset="0"/>
                <a:cs typeface="Times New Roman" panose="02020603050405020304" pitchFamily="18" charset="0"/>
              </a:rPr>
              <a:t>Great Marsh Front Home!!</a:t>
            </a:r>
          </a:p>
        </p:txBody>
      </p:sp>
      <p:sp>
        <p:nvSpPr>
          <p:cNvPr id="8" name="Rectangle 7"/>
          <p:cNvSpPr/>
          <p:nvPr/>
        </p:nvSpPr>
        <p:spPr>
          <a:xfrm>
            <a:off x="9524" y="5851653"/>
            <a:ext cx="7754713" cy="2292935"/>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Indulge in the best of the best with this stunning custom home that's perfectly nestled at the end of a quiet cul-de-sac in the Lowcountry's favorite golf course community of Daniel Island. This 4,200+ sf Charleston style home sits on a premier lot overlooking the marsh with views of Nowell Creek. The construction of this home was tailored to capitalize on the spectacular views that can be seen throughout the back of the home on the main &amp; top level as well as the balcony, expansive deck, covered porch &amp; outdoor kitchen. This home has high end finishes throughout with extensive trim work, archways, coffered ceiling, a fireplace in the living room, a </a:t>
            </a:r>
            <a:r>
              <a:rPr lang="en-US" sz="1100" dirty="0" err="1">
                <a:solidFill>
                  <a:schemeClr val="bg2">
                    <a:lumMod val="25000"/>
                  </a:schemeClr>
                </a:solidFill>
                <a:latin typeface="Palatino Linotype" panose="02040502050505030304" pitchFamily="18" charset="0"/>
                <a:cs typeface="Times New Roman" panose="02020603050405020304" pitchFamily="18" charset="0"/>
              </a:rPr>
              <a:t>Dacor</a:t>
            </a:r>
            <a:r>
              <a:rPr lang="en-US" sz="1100" dirty="0">
                <a:solidFill>
                  <a:schemeClr val="bg2">
                    <a:lumMod val="25000"/>
                  </a:schemeClr>
                </a:solidFill>
                <a:latin typeface="Palatino Linotype" panose="02040502050505030304" pitchFamily="18" charset="0"/>
                <a:cs typeface="Times New Roman" panose="02020603050405020304" pitchFamily="18" charset="0"/>
              </a:rPr>
              <a:t> range, Sub-zero fridge &amp; an elevator that services all three levels. It is a car collector's dream with room for 5+ cars in the garage!</a:t>
            </a:r>
          </a:p>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The owner's retreat boasts 2 walk-in closets with custom built-ins and private access to the back deck overlooking the marsh. The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master bath has dual vanities, a walk-in tile shower &amp; a free standing tub. Enjoy a glass of wine or iced tea while watching the spectacular sun set over the creek and marsh every evening from this stunning home! </a:t>
            </a:r>
            <a:r>
              <a:rPr lang="en-US" sz="1100" dirty="0" err="1">
                <a:solidFill>
                  <a:schemeClr val="bg2">
                    <a:lumMod val="25000"/>
                  </a:schemeClr>
                </a:solidFill>
                <a:latin typeface="Palatino Linotype" panose="02040502050505030304" pitchFamily="18" charset="0"/>
                <a:cs typeface="Times New Roman" panose="02020603050405020304" pitchFamily="18" charset="0"/>
              </a:rPr>
              <a:t>NOTE:This</a:t>
            </a:r>
            <a:r>
              <a:rPr lang="en-US" sz="1100" dirty="0">
                <a:solidFill>
                  <a:schemeClr val="bg2">
                    <a:lumMod val="25000"/>
                  </a:schemeClr>
                </a:solidFill>
                <a:latin typeface="Palatino Linotype" panose="02040502050505030304" pitchFamily="18" charset="0"/>
                <a:cs typeface="Times New Roman" panose="02020603050405020304" pitchFamily="18" charset="0"/>
              </a:rPr>
              <a:t> home comes with Daniel Island Club social membership privileges with access to the club's swim, tennis, fitness and dining facilities, plus the opportunity to upgrade to an original deeded, transferable, fully refundable and non-recallable golf membership.</a:t>
            </a:r>
            <a:endParaRPr lang="en-US" sz="110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79520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335238" y="9479621"/>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035801" y="4631472"/>
            <a:ext cx="1679427" cy="1124303"/>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4633034"/>
            <a:ext cx="1681769" cy="1121179"/>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53658" y="4631472"/>
            <a:ext cx="1684112" cy="1124303"/>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7952014" y="3575381"/>
            <a:ext cx="5029200" cy="2870016"/>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home by Allen Custom Homes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bathroom has his and her vanities and large soaking tub</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Tray ceiling in Master Bedroom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Second floor features two bedrooms with </a:t>
            </a:r>
            <a:r>
              <a:rPr lang="en-US" sz="95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950" dirty="0">
                <a:solidFill>
                  <a:schemeClr val="bg2">
                    <a:lumMod val="25000"/>
                  </a:schemeClr>
                </a:solidFill>
                <a:latin typeface="Palatino Linotype" panose="02040502050505030304" pitchFamily="18" charset="0"/>
                <a:cs typeface="Times New Roman" panose="02020603050405020304" pitchFamily="18" charset="0"/>
              </a:rPr>
              <a:t> baths in addition to a second Master suite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Large storage area located on unfinished 3rd floor of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built in shelves and cabinets in home office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Kitchen features granite counter tops, Bosch appliances, double ovens, and a large center island breakfast bar with seating</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Living room features fireplace with granite surround and custom built-ins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Brazilian Cherry hardwood flooring throughout the entire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Surround sound with individual volume control in each room throughout the main level of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Wainscoting and crown </a:t>
            </a:r>
            <a:r>
              <a:rPr lang="en-US" sz="950" dirty="0" err="1">
                <a:solidFill>
                  <a:schemeClr val="bg2">
                    <a:lumMod val="25000"/>
                  </a:schemeClr>
                </a:solidFill>
                <a:latin typeface="Palatino Linotype" panose="02040502050505030304" pitchFamily="18" charset="0"/>
                <a:cs typeface="Times New Roman" panose="02020603050405020304" pitchFamily="18" charset="0"/>
              </a:rPr>
              <a:t>moulding</a:t>
            </a:r>
            <a:r>
              <a:rPr lang="en-US" sz="950" dirty="0">
                <a:solidFill>
                  <a:schemeClr val="bg2">
                    <a:lumMod val="25000"/>
                  </a:schemeClr>
                </a:solidFill>
                <a:latin typeface="Palatino Linotype" panose="02040502050505030304" pitchFamily="18" charset="0"/>
                <a:cs typeface="Times New Roman" panose="02020603050405020304" pitchFamily="18" charset="0"/>
              </a:rPr>
              <a:t> throughout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Hurricane shutters for all windows and doors which are easily installed from INSIDE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Lawn Irrigation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Gutters with Leaf Guard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Great location close to Smythe Park, Daniel Island schools, public Library and community pools.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Community amenities include - miles of walking/biking trails, pools, multiple playgrounds and community boat dock, shops, restaurants and the Family Circle Tennis Center - a great venue for sporting events and concerts.</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5791200" y="2607533"/>
            <a:ext cx="1828800" cy="909457"/>
          </a:xfrm>
          <a:prstGeom prst="rect">
            <a:avLst/>
          </a:prstGeom>
          <a:effectLst>
            <a:outerShdw blurRad="12700" dist="12700" dir="2700000" algn="tl" rotWithShape="0">
              <a:schemeClr val="bg1">
                <a:alpha val="60000"/>
              </a:schemeClr>
            </a:outerShdw>
          </a:effectLst>
        </p:spPr>
      </p:pic>
      <p:pic>
        <p:nvPicPr>
          <p:cNvPr id="20" name="Picture 19">
            <a:extLst>
              <a:ext uri="{FF2B5EF4-FFF2-40B4-BE49-F238E27FC236}">
                <a16:creationId xmlns:a16="http://schemas.microsoft.com/office/drawing/2014/main" id="{5749DEEF-9436-4F64-B5E4-2EC62B2CB83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012088" y="4632252"/>
            <a:ext cx="1684112" cy="1122741"/>
          </a:xfrm>
          <a:prstGeom prst="rect">
            <a:avLst/>
          </a:prstGeom>
        </p:spPr>
      </p:pic>
      <p:pic>
        <p:nvPicPr>
          <p:cNvPr id="22" name="Picture 21">
            <a:extLst>
              <a:ext uri="{FF2B5EF4-FFF2-40B4-BE49-F238E27FC236}">
                <a16:creationId xmlns:a16="http://schemas.microsoft.com/office/drawing/2014/main" id="{11E0B47A-E7F0-4A38-98B4-02BB8AB769A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033459" y="8271253"/>
            <a:ext cx="1684111" cy="1122741"/>
          </a:xfrm>
          <a:prstGeom prst="rect">
            <a:avLst/>
          </a:prstGeom>
        </p:spPr>
      </p:pic>
      <p:pic>
        <p:nvPicPr>
          <p:cNvPr id="23" name="Picture 22">
            <a:extLst>
              <a:ext uri="{FF2B5EF4-FFF2-40B4-BE49-F238E27FC236}">
                <a16:creationId xmlns:a16="http://schemas.microsoft.com/office/drawing/2014/main" id="{BEB90210-FCB4-457A-A550-A6CC7C84F3AF}"/>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7368" y="8272034"/>
            <a:ext cx="1679432" cy="1121179"/>
          </a:xfrm>
          <a:prstGeom prst="rect">
            <a:avLst/>
          </a:prstGeom>
        </p:spPr>
      </p:pic>
      <p:pic>
        <p:nvPicPr>
          <p:cNvPr id="24" name="Picture 23">
            <a:extLst>
              <a:ext uri="{FF2B5EF4-FFF2-40B4-BE49-F238E27FC236}">
                <a16:creationId xmlns:a16="http://schemas.microsoft.com/office/drawing/2014/main" id="{C56D3312-4393-4F5D-89D9-D2F60E70E12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66541" y="8279841"/>
            <a:ext cx="1658346" cy="1105564"/>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012088" y="8271252"/>
            <a:ext cx="1684111" cy="1122741"/>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487</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2019-09-16T14:56:58Z</dcterms:modified>
</cp:coreProperties>
</file>