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125" d="100"/>
          <a:sy n="125" d="100"/>
        </p:scale>
        <p:origin x="768" y="144"/>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4/11/2018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4/11/2018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4/11/2018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4/11/2018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4/11/2018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4/11/2018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4/11/2018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4/11/2018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4/11/2018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4/11/2018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4/11/2018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4/11/2018</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pn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eg"/><Relationship Id="rId16" Type="http://schemas.openxmlformats.org/officeDocument/2006/relationships/image" Target="../media/image15.jpeg"/><Relationship Id="rId1" Type="http://schemas.openxmlformats.org/officeDocument/2006/relationships/slideLayout" Target="../slideLayouts/slideLayout1.xml"/><Relationship Id="rId6" Type="http://schemas.openxmlformats.org/officeDocument/2006/relationships/image" Target="../media/image5.jpg"/><Relationship Id="rId11" Type="http://schemas.openxmlformats.org/officeDocument/2006/relationships/image" Target="../media/image10.jpeg"/><Relationship Id="rId5" Type="http://schemas.openxmlformats.org/officeDocument/2006/relationships/image" Target="../media/image4.jpeg"/><Relationship Id="rId15" Type="http://schemas.openxmlformats.org/officeDocument/2006/relationships/image" Target="../media/image1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 y="0"/>
            <a:ext cx="7772400" cy="838200"/>
          </a:xfrm>
          <a:gradFill flip="none" rotWithShape="1">
            <a:gsLst>
              <a:gs pos="0">
                <a:schemeClr val="tx2"/>
              </a:gs>
              <a:gs pos="100000">
                <a:schemeClr val="bg1"/>
              </a:gs>
            </a:gsLst>
            <a:lin ang="5400000" scaled="1"/>
            <a:tileRect/>
          </a:gradFill>
        </p:spPr>
        <p:txBody>
          <a:bodyPr>
            <a:noAutofit/>
          </a:bodyPr>
          <a:lstStyle/>
          <a:p>
            <a:r>
              <a:rPr lang="en-US" sz="2800" i="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Ashley River Access &amp; DD2 Schools</a:t>
            </a:r>
          </a:p>
        </p:txBody>
      </p:sp>
      <p:sp>
        <p:nvSpPr>
          <p:cNvPr id="4" name="Rectangle 3"/>
          <p:cNvSpPr/>
          <p:nvPr/>
        </p:nvSpPr>
        <p:spPr>
          <a:xfrm>
            <a:off x="-3175" y="4458013"/>
            <a:ext cx="7767639" cy="3416320"/>
          </a:xfrm>
          <a:prstGeom prst="rect">
            <a:avLst/>
          </a:prstGeom>
        </p:spPr>
        <p:txBody>
          <a:bodyPr wrap="square" anchor="ctr">
            <a:spAutoFit/>
          </a:bodyPr>
          <a:lstStyle/>
          <a:p>
            <a:pPr algn="ctr"/>
            <a:r>
              <a:rPr lang="en-US" sz="1350" dirty="0">
                <a:solidFill>
                  <a:schemeClr val="tx2"/>
                </a:solidFill>
                <a:latin typeface="Arial" panose="020B0604020202020204" pitchFamily="34" charset="0"/>
                <a:cs typeface="Arial" panose="020B0604020202020204" pitchFamily="34" charset="0"/>
              </a:rPr>
              <a:t>This beautiful, brick, custom built home is in IMMACULATE, move-in condition! With low HOA fees and a community dock on the Ashley River as well as convenient location to the Airport, Boeing, Bosch, Mercedes, shopping and restaurants, this home will not last long! </a:t>
            </a:r>
          </a:p>
          <a:p>
            <a:pPr algn="ctr"/>
            <a:endParaRPr lang="en-US" sz="1350" dirty="0">
              <a:solidFill>
                <a:schemeClr val="tx2"/>
              </a:solidFill>
              <a:latin typeface="Arial" panose="020B0604020202020204" pitchFamily="34" charset="0"/>
              <a:cs typeface="Arial" panose="020B0604020202020204" pitchFamily="34" charset="0"/>
            </a:endParaRPr>
          </a:p>
          <a:p>
            <a:pPr algn="ctr"/>
            <a:r>
              <a:rPr lang="en-US" sz="1350" dirty="0">
                <a:solidFill>
                  <a:schemeClr val="tx2"/>
                </a:solidFill>
                <a:latin typeface="Arial" panose="020B0604020202020204" pitchFamily="34" charset="0"/>
                <a:cs typeface="Arial" panose="020B0604020202020204" pitchFamily="34" charset="0"/>
              </a:rPr>
              <a:t>The first floor offers beautiful hardwood floors, a kitchen with island, stainless steel appliances and custom cabinetry which is open to the cozy family room with vaulted ceilings and fireplace. In addition to the family room, buyers will find an office / sunroom, formal dining room and living room as well as an eat-in kitchen area. </a:t>
            </a:r>
          </a:p>
          <a:p>
            <a:pPr algn="ctr"/>
            <a:endParaRPr lang="en-US" sz="1350" dirty="0">
              <a:solidFill>
                <a:schemeClr val="tx2"/>
              </a:solidFill>
              <a:latin typeface="Arial" panose="020B0604020202020204" pitchFamily="34" charset="0"/>
              <a:cs typeface="Arial" panose="020B0604020202020204" pitchFamily="34" charset="0"/>
            </a:endParaRPr>
          </a:p>
          <a:p>
            <a:pPr algn="ctr"/>
            <a:r>
              <a:rPr lang="en-US" sz="1350" dirty="0">
                <a:solidFill>
                  <a:schemeClr val="tx2"/>
                </a:solidFill>
                <a:latin typeface="Arial" panose="020B0604020202020204" pitchFamily="34" charset="0"/>
                <a:cs typeface="Arial" panose="020B0604020202020204" pitchFamily="34" charset="0"/>
              </a:rPr>
              <a:t>The master bedroom is on the 1st floor and offers an attached bonus room / office / sitting area as well as a spectacular master bath with jetted tub, two walk in closets, tile shower and two sinks. The home also features a 3 car garage and circular driveway as well as a large fenced-in yard and back deck. Upstairs buyers will find 3 bedrooms all with walk-in closets and a full bathroom. The roof was replaced in 2015, HVAC in 2013 and this home should be very low maintenance! </a:t>
            </a:r>
          </a:p>
          <a:p>
            <a:pPr algn="ctr"/>
            <a:endParaRPr lang="en-US" sz="1350" dirty="0">
              <a:solidFill>
                <a:schemeClr val="tx2"/>
              </a:solidFill>
              <a:latin typeface="Arial" panose="020B0604020202020204" pitchFamily="34" charset="0"/>
              <a:cs typeface="Arial" panose="020B0604020202020204" pitchFamily="34" charset="0"/>
            </a:endParaRPr>
          </a:p>
          <a:p>
            <a:pPr algn="ctr"/>
            <a:r>
              <a:rPr lang="en-US" sz="1350" dirty="0">
                <a:solidFill>
                  <a:schemeClr val="tx2"/>
                </a:solidFill>
                <a:latin typeface="Arial" panose="020B0604020202020204" pitchFamily="34" charset="0"/>
                <a:cs typeface="Arial" panose="020B0604020202020204" pitchFamily="34" charset="0"/>
              </a:rPr>
              <a:t>This home is a MUST SEE!</a:t>
            </a:r>
            <a:endParaRPr lang="en-US" sz="1350" b="1" i="1" dirty="0">
              <a:solidFill>
                <a:schemeClr val="tx2"/>
              </a:solidFill>
              <a:latin typeface="Arial" panose="020B0604020202020204" pitchFamily="34" charset="0"/>
              <a:cs typeface="Arial" panose="020B0604020202020204" pitchFamily="34" charset="0"/>
            </a:endParaRPr>
          </a:p>
        </p:txBody>
      </p:sp>
      <p:pic>
        <p:nvPicPr>
          <p:cNvPr id="1026" name="Picture 2" descr="Larry &amp; Kathy"/>
          <p:cNvPicPr>
            <a:picLocks noChangeAspect="1" noChangeArrowheads="1"/>
          </p:cNvPicPr>
          <p:nvPr/>
        </p:nvPicPr>
        <p:blipFill>
          <a:blip r:embed="rId2" cstate="print">
            <a:extLst>
              <a:ext uri="{28A0092B-C50C-407E-A947-70E740481C1C}">
                <a14:useLocalDpi xmlns:a14="http://schemas.microsoft.com/office/drawing/2010/main" val="0"/>
              </a:ext>
            </a:extLst>
          </a:blip>
          <a:srcRect l="7500" r="7500"/>
          <a:stretch>
            <a:fillRect/>
          </a:stretch>
        </p:blipFill>
        <p:spPr bwMode="auto">
          <a:xfrm>
            <a:off x="100002" y="9059544"/>
            <a:ext cx="1003300" cy="88582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sp>
        <p:nvSpPr>
          <p:cNvPr id="5" name="Text Box 3"/>
          <p:cNvSpPr txBox="1">
            <a:spLocks noChangeArrowheads="1"/>
          </p:cNvSpPr>
          <p:nvPr/>
        </p:nvSpPr>
        <p:spPr bwMode="auto">
          <a:xfrm>
            <a:off x="2568538" y="9067799"/>
            <a:ext cx="2624212" cy="88582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1" i="0" u="none" strike="noStrike" cap="none" normalizeH="0" baseline="0" dirty="0">
                <a:ln>
                  <a:noFill/>
                </a:ln>
                <a:solidFill>
                  <a:schemeClr val="tx2"/>
                </a:solidFill>
                <a:effectLst/>
                <a:latin typeface="Arial" pitchFamily="34" charset="0"/>
                <a:cs typeface="Arial" pitchFamily="34" charset="0"/>
              </a:rPr>
              <a:t>Larry &amp; Kathy Mazalatis</a:t>
            </a:r>
          </a:p>
          <a:p>
            <a:pPr marL="0" marR="0" lvl="0" indent="0" algn="ctr" defTabSz="914400" rtl="0" eaLnBrk="1" fontAlgn="base" latinLnBrk="0" hangingPunct="1">
              <a:lnSpc>
                <a:spcPct val="100000"/>
              </a:lnSpc>
              <a:spcBef>
                <a:spcPct val="0"/>
              </a:spcBef>
              <a:spcAft>
                <a:spcPct val="0"/>
              </a:spcAft>
              <a:buClrTx/>
              <a:buSzTx/>
              <a:buFontTx/>
              <a:buNone/>
              <a:tabLst/>
            </a:pPr>
            <a:endParaRPr kumimoji="0" lang="en-US" altLang="en-US" sz="1000" b="0" i="0" u="none" strike="noStrike" cap="none" normalizeH="0" baseline="0" dirty="0">
              <a:ln>
                <a:noFill/>
              </a:ln>
              <a:solidFill>
                <a:schemeClr val="tx2"/>
              </a:solidFill>
              <a:effectLst/>
              <a:latin typeface="Arial" pitchFamily="34" charset="0"/>
              <a:cs typeface="Arial" pitchFamily="34"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0" i="0" u="none" strike="noStrike" cap="none" normalizeH="0" baseline="0" dirty="0">
                <a:ln>
                  <a:noFill/>
                </a:ln>
                <a:solidFill>
                  <a:schemeClr val="tx2"/>
                </a:solidFill>
                <a:effectLst/>
                <a:latin typeface="Arial" pitchFamily="34" charset="0"/>
                <a:cs typeface="Arial" pitchFamily="34" charset="0"/>
              </a:rPr>
              <a:t>Larry Cell 843-693-0529</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0" i="0" u="none" strike="noStrike" cap="none" normalizeH="0" baseline="0" dirty="0">
                <a:ln>
                  <a:noFill/>
                </a:ln>
                <a:solidFill>
                  <a:schemeClr val="tx2"/>
                </a:solidFill>
                <a:effectLst/>
                <a:latin typeface="Arial" pitchFamily="34" charset="0"/>
                <a:cs typeface="Arial" pitchFamily="34" charset="0"/>
              </a:rPr>
              <a:t>Kathy Cell 843-693-0159</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0" i="0" u="none" strike="noStrike" cap="none" normalizeH="0" baseline="0" dirty="0">
                <a:ln>
                  <a:noFill/>
                </a:ln>
                <a:solidFill>
                  <a:schemeClr val="tx2"/>
                </a:solidFill>
                <a:effectLst/>
                <a:latin typeface="Arial" pitchFamily="34" charset="0"/>
                <a:cs typeface="Arial" pitchFamily="34" charset="0"/>
              </a:rPr>
              <a:t>Office 843-871-9133</a:t>
            </a:r>
            <a:endParaRPr kumimoji="0" lang="en-US" altLang="en-US" sz="1800" b="0" i="0" u="none" strike="noStrike" cap="none" normalizeH="0" baseline="0" dirty="0">
              <a:ln>
                <a:noFill/>
              </a:ln>
              <a:solidFill>
                <a:schemeClr val="tx2"/>
              </a:solidFill>
              <a:effectLst/>
              <a:latin typeface="Arial" pitchFamily="34" charset="0"/>
              <a:cs typeface="Arial" pitchFamily="34" charset="0"/>
            </a:endParaRPr>
          </a:p>
        </p:txBody>
      </p:sp>
      <p:sp>
        <p:nvSpPr>
          <p:cNvPr id="6" name="Text Box 4"/>
          <p:cNvSpPr txBox="1">
            <a:spLocks noChangeArrowheads="1"/>
          </p:cNvSpPr>
          <p:nvPr/>
        </p:nvSpPr>
        <p:spPr bwMode="auto">
          <a:xfrm>
            <a:off x="-10318" y="9888537"/>
            <a:ext cx="7781924" cy="246063"/>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600" b="0" i="0" u="none" strike="noStrike" cap="none" normalizeH="0" baseline="0" dirty="0">
                <a:ln>
                  <a:noFill/>
                </a:ln>
                <a:solidFill>
                  <a:schemeClr val="tx2"/>
                </a:solidFill>
                <a:effectLst/>
                <a:latin typeface="Arial" pitchFamily="34" charset="0"/>
                <a:cs typeface="Arial" pitchFamily="34" charset="0"/>
              </a:rPr>
              <a:t>AGENTOWNED PREMIERE GROUP | 1800 TROLLEY RD | SUMMERVILLE, SC 29485</a:t>
            </a:r>
            <a:endParaRPr kumimoji="0" lang="en-US" altLang="en-US" sz="1400" b="0" i="0" u="none" strike="noStrike" cap="none" normalizeH="0" baseline="0" dirty="0">
              <a:ln>
                <a:noFill/>
              </a:ln>
              <a:solidFill>
                <a:schemeClr val="tx2"/>
              </a:solidFill>
              <a:effectLst/>
              <a:latin typeface="Arial" pitchFamily="34" charset="0"/>
              <a:cs typeface="Arial" pitchFamily="34" charset="0"/>
            </a:endParaRPr>
          </a:p>
        </p:txBody>
      </p:sp>
      <p:pic>
        <p:nvPicPr>
          <p:cNvPr id="1029" name="Picture 5" descr="Agent Office Logo"/>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594059" y="9240519"/>
            <a:ext cx="1144092" cy="52387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8C8681"/>
                  </a:outerShdw>
                </a:effectLst>
              </a14:hiddenEffects>
            </a:ext>
          </a:extLst>
        </p:spPr>
      </p:pic>
      <p:pic>
        <p:nvPicPr>
          <p:cNvPr id="1034" name="Picture 10"/>
          <p:cNvPicPr preferRelativeResize="0">
            <a:picLocks noChangeArrowheads="1"/>
          </p:cNvPicPr>
          <p:nvPr/>
        </p:nvPicPr>
        <p:blipFill>
          <a:blip r:embed="rId4" cstate="print">
            <a:extLst>
              <a:ext uri="{28A0092B-C50C-407E-A947-70E740481C1C}">
                <a14:useLocalDpi xmlns:a14="http://schemas.microsoft.com/office/drawing/2010/main" val="0"/>
              </a:ext>
            </a:extLst>
          </a:blip>
          <a:stretch>
            <a:fillRect/>
          </a:stretch>
        </p:blipFill>
        <p:spPr bwMode="auto">
          <a:xfrm>
            <a:off x="0" y="8166905"/>
            <a:ext cx="1197864" cy="795528"/>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035" name="Picture 11"/>
          <p:cNvPicPr preferRelativeResize="0">
            <a:picLocks noChangeArrowheads="1"/>
          </p:cNvPicPr>
          <p:nvPr/>
        </p:nvPicPr>
        <p:blipFill>
          <a:blip r:embed="rId5" cstate="print">
            <a:extLst>
              <a:ext uri="{28A0092B-C50C-407E-A947-70E740481C1C}">
                <a14:useLocalDpi xmlns:a14="http://schemas.microsoft.com/office/drawing/2010/main" val="0"/>
              </a:ext>
            </a:extLst>
          </a:blip>
          <a:stretch>
            <a:fillRect/>
          </a:stretch>
        </p:blipFill>
        <p:spPr bwMode="auto">
          <a:xfrm>
            <a:off x="2630424" y="8166905"/>
            <a:ext cx="1197864" cy="795528"/>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037" name="Picture 13"/>
          <p:cNvPicPr>
            <a:picLocks noChangeAspect="1" noChangeArrowheads="1"/>
          </p:cNvPicPr>
          <p:nvPr/>
        </p:nvPicPr>
        <p:blipFill>
          <a:blip r:embed="rId6">
            <a:extLst>
              <a:ext uri="{28A0092B-C50C-407E-A947-70E740481C1C}">
                <a14:useLocalDpi xmlns:a14="http://schemas.microsoft.com/office/drawing/2010/main" val="0"/>
              </a:ext>
            </a:extLst>
          </a:blip>
          <a:stretch>
            <a:fillRect/>
          </a:stretch>
        </p:blipFill>
        <p:spPr bwMode="auto">
          <a:xfrm>
            <a:off x="3941030" y="678466"/>
            <a:ext cx="3831370" cy="2572108"/>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FFFFFE"/>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8" name="Picture 7"/>
          <p:cNvPicPr preferRelativeResize="0">
            <a:picLocks noChangeArrowheads="1"/>
          </p:cNvPicPr>
          <p:nvPr/>
        </p:nvPicPr>
        <p:blipFill>
          <a:blip r:embed="rId7" cstate="print">
            <a:extLst>
              <a:ext uri="{28A0092B-C50C-407E-A947-70E740481C1C}">
                <a14:useLocalDpi xmlns:a14="http://schemas.microsoft.com/office/drawing/2010/main" val="0"/>
              </a:ext>
            </a:extLst>
          </a:blip>
          <a:stretch>
            <a:fillRect/>
          </a:stretch>
        </p:blipFill>
        <p:spPr bwMode="auto">
          <a:xfrm>
            <a:off x="3945636" y="8166905"/>
            <a:ext cx="1197864" cy="795528"/>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9" name="Picture 8"/>
          <p:cNvPicPr preferRelativeResize="0">
            <a:picLocks noChangeArrowheads="1"/>
          </p:cNvPicPr>
          <p:nvPr/>
        </p:nvPicPr>
        <p:blipFill>
          <a:blip r:embed="rId8" cstate="print">
            <a:extLst>
              <a:ext uri="{28A0092B-C50C-407E-A947-70E740481C1C}">
                <a14:useLocalDpi xmlns:a14="http://schemas.microsoft.com/office/drawing/2010/main" val="0"/>
              </a:ext>
            </a:extLst>
          </a:blip>
          <a:stretch>
            <a:fillRect/>
          </a:stretch>
        </p:blipFill>
        <p:spPr bwMode="auto">
          <a:xfrm>
            <a:off x="5260848" y="8166905"/>
            <a:ext cx="1197864" cy="795528"/>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0" name="Picture 9"/>
          <p:cNvPicPr preferRelativeResize="0">
            <a:picLocks noChangeArrowheads="1"/>
          </p:cNvPicPr>
          <p:nvPr/>
        </p:nvPicPr>
        <p:blipFill>
          <a:blip r:embed="rId9" cstate="print">
            <a:extLst>
              <a:ext uri="{28A0092B-C50C-407E-A947-70E740481C1C}">
                <a14:useLocalDpi xmlns:a14="http://schemas.microsoft.com/office/drawing/2010/main" val="0"/>
              </a:ext>
            </a:extLst>
          </a:blip>
          <a:stretch>
            <a:fillRect/>
          </a:stretch>
        </p:blipFill>
        <p:spPr bwMode="auto">
          <a:xfrm>
            <a:off x="6574536" y="8166905"/>
            <a:ext cx="1197864" cy="795528"/>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sp>
        <p:nvSpPr>
          <p:cNvPr id="8" name="Text Box 15"/>
          <p:cNvSpPr txBox="1">
            <a:spLocks noChangeArrowheads="1"/>
          </p:cNvSpPr>
          <p:nvPr/>
        </p:nvSpPr>
        <p:spPr bwMode="auto">
          <a:xfrm>
            <a:off x="0" y="664502"/>
            <a:ext cx="3823195" cy="2600037"/>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ctr" anchorCtr="0" compatLnSpc="1">
            <a:prstTxWarp prst="textNoShape">
              <a:avLst/>
            </a:prstTxWarp>
          </a:bodyPr>
          <a:lstStyle/>
          <a:p>
            <a:pPr lvl="0" algn="ctr" defTabSz="914400" fontAlgn="base">
              <a:spcBef>
                <a:spcPct val="0"/>
              </a:spcBef>
              <a:spcAft>
                <a:spcPct val="0"/>
              </a:spcAft>
            </a:pPr>
            <a:r>
              <a:rPr lang="en-US" sz="2350" b="1" dirty="0">
                <a:solidFill>
                  <a:schemeClr val="tx2"/>
                </a:solidFill>
                <a:latin typeface="Arial" panose="020B0604020202020204" pitchFamily="34" charset="0"/>
                <a:cs typeface="Arial" panose="020B0604020202020204" pitchFamily="34" charset="0"/>
              </a:rPr>
              <a:t>6004 Mansfield Blvd</a:t>
            </a:r>
            <a:br>
              <a:rPr lang="en-US" sz="2400" b="1" dirty="0">
                <a:solidFill>
                  <a:schemeClr val="tx2"/>
                </a:solidFill>
                <a:latin typeface="Arial" panose="020B0604020202020204" pitchFamily="34" charset="0"/>
                <a:cs typeface="Arial" panose="020B0604020202020204" pitchFamily="34" charset="0"/>
              </a:rPr>
            </a:br>
            <a:endParaRPr lang="en-US" sz="1800" dirty="0">
              <a:solidFill>
                <a:schemeClr val="tx2"/>
              </a:solidFill>
              <a:latin typeface="Arial" panose="020B0604020202020204" pitchFamily="34" charset="0"/>
              <a:cs typeface="Arial" panose="020B0604020202020204" pitchFamily="34" charset="0"/>
            </a:endParaRPr>
          </a:p>
          <a:p>
            <a:pPr lvl="0"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Bakers Landing</a:t>
            </a:r>
          </a:p>
          <a:p>
            <a:pPr lvl="0"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North Charleston, SC 29418</a:t>
            </a:r>
          </a:p>
          <a:p>
            <a:pPr lvl="0" algn="ctr" defTabSz="914400" fontAlgn="base">
              <a:spcBef>
                <a:spcPct val="0"/>
              </a:spcBef>
              <a:spcAft>
                <a:spcPct val="0"/>
              </a:spcAft>
            </a:pPr>
            <a:endParaRPr lang="en-US" dirty="0">
              <a:solidFill>
                <a:schemeClr val="tx2"/>
              </a:solidFill>
              <a:latin typeface="Arial" panose="020B0604020202020204" pitchFamily="34" charset="0"/>
              <a:cs typeface="Arial" panose="020B0604020202020204" pitchFamily="34" charset="0"/>
            </a:endParaRPr>
          </a:p>
          <a:p>
            <a:pPr lvl="0"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MLS# 18007170</a:t>
            </a:r>
          </a:p>
          <a:p>
            <a:pPr lvl="0"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$499,900</a:t>
            </a:r>
          </a:p>
          <a:p>
            <a:pPr lvl="0" algn="ctr" defTabSz="914400" fontAlgn="base">
              <a:spcBef>
                <a:spcPct val="0"/>
              </a:spcBef>
              <a:spcAft>
                <a:spcPct val="0"/>
              </a:spcAft>
            </a:pPr>
            <a:endParaRPr kumimoji="0" lang="en-US" altLang="en-US" sz="1400" u="none" strike="noStrike" cap="none" normalizeH="0" baseline="0" dirty="0">
              <a:ln>
                <a:noFill/>
              </a:ln>
              <a:solidFill>
                <a:schemeClr val="tx2"/>
              </a:solidFill>
              <a:effectLst/>
              <a:latin typeface="Arial" panose="020B0604020202020204" pitchFamily="34" charset="0"/>
              <a:cs typeface="Arial" panose="020B0604020202020204" pitchFamily="34" charset="0"/>
            </a:endParaRPr>
          </a:p>
          <a:p>
            <a:pPr lvl="0" algn="ctr" defTabSz="914400" fontAlgn="base">
              <a:spcBef>
                <a:spcPct val="0"/>
              </a:spcBef>
              <a:spcAft>
                <a:spcPct val="0"/>
              </a:spcAft>
            </a:pPr>
            <a:r>
              <a:rPr lang="en-US" altLang="en-US" sz="1400" dirty="0">
                <a:solidFill>
                  <a:schemeClr val="tx2"/>
                </a:solidFill>
                <a:latin typeface="Arial" panose="020B0604020202020204" pitchFamily="34" charset="0"/>
                <a:cs typeface="Arial" panose="020B0604020202020204" pitchFamily="34" charset="0"/>
              </a:rPr>
              <a:t>4 Bedrooms | 2½  Baths | 3,460 sf</a:t>
            </a:r>
            <a:endParaRPr kumimoji="0" lang="en-US" altLang="en-US" sz="1400" u="none" strike="noStrike" cap="none" normalizeH="0" baseline="0" dirty="0">
              <a:ln>
                <a:noFill/>
              </a:ln>
              <a:solidFill>
                <a:schemeClr val="tx2"/>
              </a:solidFill>
              <a:effectLst/>
              <a:latin typeface="Arial" pitchFamily="34" charset="0"/>
              <a:cs typeface="Arial" pitchFamily="34" charset="0"/>
            </a:endParaRPr>
          </a:p>
        </p:txBody>
      </p:sp>
      <p:pic>
        <p:nvPicPr>
          <p:cNvPr id="21" name="Picture 7"/>
          <p:cNvPicPr preferRelativeResize="0">
            <a:picLocks noChangeArrowheads="1"/>
          </p:cNvPicPr>
          <p:nvPr/>
        </p:nvPicPr>
        <p:blipFill>
          <a:blip r:embed="rId10" cstate="print">
            <a:extLst>
              <a:ext uri="{28A0092B-C50C-407E-A947-70E740481C1C}">
                <a14:useLocalDpi xmlns:a14="http://schemas.microsoft.com/office/drawing/2010/main" val="0"/>
              </a:ext>
            </a:extLst>
          </a:blip>
          <a:stretch>
            <a:fillRect/>
          </a:stretch>
        </p:blipFill>
        <p:spPr bwMode="auto">
          <a:xfrm>
            <a:off x="0" y="3360754"/>
            <a:ext cx="1197864" cy="795527"/>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2" name="Picture 8"/>
          <p:cNvPicPr preferRelativeResize="0">
            <a:picLocks noChangeArrowheads="1"/>
          </p:cNvPicPr>
          <p:nvPr/>
        </p:nvPicPr>
        <p:blipFill>
          <a:blip r:embed="rId11" cstate="print">
            <a:extLst>
              <a:ext uri="{28A0092B-C50C-407E-A947-70E740481C1C}">
                <a14:useLocalDpi xmlns:a14="http://schemas.microsoft.com/office/drawing/2010/main" val="0"/>
              </a:ext>
            </a:extLst>
          </a:blip>
          <a:stretch>
            <a:fillRect/>
          </a:stretch>
        </p:blipFill>
        <p:spPr bwMode="auto">
          <a:xfrm>
            <a:off x="1315212" y="3360754"/>
            <a:ext cx="1197864" cy="795527"/>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3" name="Picture 9"/>
          <p:cNvPicPr preferRelativeResize="0">
            <a:picLocks noChangeArrowheads="1"/>
          </p:cNvPicPr>
          <p:nvPr/>
        </p:nvPicPr>
        <p:blipFill>
          <a:blip r:embed="rId12" cstate="print">
            <a:extLst>
              <a:ext uri="{28A0092B-C50C-407E-A947-70E740481C1C}">
                <a14:useLocalDpi xmlns:a14="http://schemas.microsoft.com/office/drawing/2010/main" val="0"/>
              </a:ext>
            </a:extLst>
          </a:blip>
          <a:stretch>
            <a:fillRect/>
          </a:stretch>
        </p:blipFill>
        <p:spPr bwMode="auto">
          <a:xfrm>
            <a:off x="5260848" y="3360754"/>
            <a:ext cx="1197864" cy="795528"/>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4" name="Picture 7"/>
          <p:cNvPicPr preferRelativeResize="0">
            <a:picLocks noChangeArrowheads="1"/>
          </p:cNvPicPr>
          <p:nvPr/>
        </p:nvPicPr>
        <p:blipFill>
          <a:blip r:embed="rId13" cstate="print">
            <a:extLst>
              <a:ext uri="{28A0092B-C50C-407E-A947-70E740481C1C}">
                <a14:useLocalDpi xmlns:a14="http://schemas.microsoft.com/office/drawing/2010/main" val="0"/>
              </a:ext>
            </a:extLst>
          </a:blip>
          <a:stretch>
            <a:fillRect/>
          </a:stretch>
        </p:blipFill>
        <p:spPr bwMode="auto">
          <a:xfrm>
            <a:off x="2630424" y="3360754"/>
            <a:ext cx="1197864" cy="795527"/>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5" name="Picture 8"/>
          <p:cNvPicPr preferRelativeResize="0">
            <a:picLocks noChangeArrowheads="1"/>
          </p:cNvPicPr>
          <p:nvPr/>
        </p:nvPicPr>
        <p:blipFill>
          <a:blip r:embed="rId14" cstate="print">
            <a:extLst>
              <a:ext uri="{28A0092B-C50C-407E-A947-70E740481C1C}">
                <a14:useLocalDpi xmlns:a14="http://schemas.microsoft.com/office/drawing/2010/main" val="0"/>
              </a:ext>
            </a:extLst>
          </a:blip>
          <a:stretch>
            <a:fillRect/>
          </a:stretch>
        </p:blipFill>
        <p:spPr bwMode="auto">
          <a:xfrm>
            <a:off x="3945636" y="3360754"/>
            <a:ext cx="1197864" cy="795527"/>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6" name="Picture 9"/>
          <p:cNvPicPr preferRelativeResize="0">
            <a:picLocks noChangeArrowheads="1"/>
          </p:cNvPicPr>
          <p:nvPr/>
        </p:nvPicPr>
        <p:blipFill>
          <a:blip r:embed="rId15" cstate="print">
            <a:extLst>
              <a:ext uri="{28A0092B-C50C-407E-A947-70E740481C1C}">
                <a14:useLocalDpi xmlns:a14="http://schemas.microsoft.com/office/drawing/2010/main" val="0"/>
              </a:ext>
            </a:extLst>
          </a:blip>
          <a:stretch>
            <a:fillRect/>
          </a:stretch>
        </p:blipFill>
        <p:spPr bwMode="auto">
          <a:xfrm>
            <a:off x="6574536" y="3360754"/>
            <a:ext cx="1197864" cy="795528"/>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 name="Picture 1"/>
          <p:cNvPicPr preferRelativeResize="0">
            <a:picLocks/>
          </p:cNvPicPr>
          <p:nvPr/>
        </p:nvPicPr>
        <p:blipFill>
          <a:blip r:embed="rId16" cstate="print">
            <a:extLst>
              <a:ext uri="{28A0092B-C50C-407E-A947-70E740481C1C}">
                <a14:useLocalDpi xmlns:a14="http://schemas.microsoft.com/office/drawing/2010/main" val="0"/>
              </a:ext>
            </a:extLst>
          </a:blip>
          <a:stretch>
            <a:fillRect/>
          </a:stretch>
        </p:blipFill>
        <p:spPr>
          <a:xfrm>
            <a:off x="1315212" y="8166905"/>
            <a:ext cx="1197864" cy="795528"/>
          </a:xfrm>
          <a:prstGeom prst="rect">
            <a:avLst/>
          </a:prstGeom>
        </p:spPr>
      </p:pic>
    </p:spTree>
    <p:extLst>
      <p:ext uri="{BB962C8B-B14F-4D97-AF65-F5344CB8AC3E}">
        <p14:creationId xmlns:p14="http://schemas.microsoft.com/office/powerpoint/2010/main" val="378964193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360</TotalTime>
  <Words>252</Words>
  <Application>Microsoft Office PowerPoint</Application>
  <PresentationFormat>Custom</PresentationFormat>
  <Paragraphs>22</Paragraphs>
  <Slides>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59</cp:revision>
  <dcterms:created xsi:type="dcterms:W3CDTF">2006-08-16T00:00:00Z</dcterms:created>
  <dcterms:modified xsi:type="dcterms:W3CDTF">2018-04-11T16:29:04Z</dcterms:modified>
</cp:coreProperties>
</file>