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77724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6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75" d="100"/>
          <a:sy n="75" d="100"/>
        </p:scale>
        <p:origin x="158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E77F8C5-9B95-44A5-940A-89EDBD654FA5}"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6132918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77F8C5-9B95-44A5-940A-89EDBD654FA5}"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1218356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77F8C5-9B95-44A5-940A-89EDBD654FA5}"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572030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77F8C5-9B95-44A5-940A-89EDBD654FA5}"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2674163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E77F8C5-9B95-44A5-940A-89EDBD654FA5}" type="datetimeFigureOut">
              <a:rPr lang="en-US" smtClean="0"/>
              <a:t>5/31/2017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3463115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77F8C5-9B95-44A5-940A-89EDBD654FA5}" type="datetimeFigureOut">
              <a:rPr lang="en-US" smtClean="0"/>
              <a:t>5/31/2017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2336536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77F8C5-9B95-44A5-940A-89EDBD654FA5}" type="datetimeFigureOut">
              <a:rPr lang="en-US" smtClean="0"/>
              <a:t>5/31/2017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3959084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E77F8C5-9B95-44A5-940A-89EDBD654FA5}" type="datetimeFigureOut">
              <a:rPr lang="en-US" smtClean="0"/>
              <a:t>5/31/2017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1568312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77F8C5-9B95-44A5-940A-89EDBD654FA5}" type="datetimeFigureOut">
              <a:rPr lang="en-US" smtClean="0"/>
              <a:t>5/31/2017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2600237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E77F8C5-9B95-44A5-940A-89EDBD654FA5}" type="datetimeFigureOut">
              <a:rPr lang="en-US" smtClean="0"/>
              <a:t>5/31/2017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3523034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Click icon to add picture</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Edit Master text styles</a:t>
            </a:r>
          </a:p>
        </p:txBody>
      </p:sp>
      <p:sp>
        <p:nvSpPr>
          <p:cNvPr id="5" name="Date Placeholder 4"/>
          <p:cNvSpPr>
            <a:spLocks noGrp="1"/>
          </p:cNvSpPr>
          <p:nvPr>
            <p:ph type="dt" sz="half" idx="10"/>
          </p:nvPr>
        </p:nvSpPr>
        <p:spPr/>
        <p:txBody>
          <a:bodyPr/>
          <a:lstStyle/>
          <a:p>
            <a:fld id="{FE77F8C5-9B95-44A5-940A-89EDBD654FA5}" type="datetimeFigureOut">
              <a:rPr lang="en-US" smtClean="0"/>
              <a:t>5/31/2017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53B36B-A98B-4666-BD69-07EA028E2636}" type="slidenum">
              <a:rPr lang="en-US" smtClean="0"/>
              <a:t>‹#›</a:t>
            </a:fld>
            <a:endParaRPr lang="en-US"/>
          </a:p>
        </p:txBody>
      </p:sp>
    </p:spTree>
    <p:extLst>
      <p:ext uri="{BB962C8B-B14F-4D97-AF65-F5344CB8AC3E}">
        <p14:creationId xmlns:p14="http://schemas.microsoft.com/office/powerpoint/2010/main" val="3871670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FE77F8C5-9B95-44A5-940A-89EDBD654FA5}" type="datetimeFigureOut">
              <a:rPr lang="en-US" smtClean="0"/>
              <a:t>5/31/2017</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C553B36B-A98B-4666-BD69-07EA028E2636}" type="slidenum">
              <a:rPr lang="en-US" smtClean="0"/>
              <a:t>‹#›</a:t>
            </a:fld>
            <a:endParaRPr lang="en-US"/>
          </a:p>
        </p:txBody>
      </p:sp>
    </p:spTree>
    <p:extLst>
      <p:ext uri="{BB962C8B-B14F-4D97-AF65-F5344CB8AC3E}">
        <p14:creationId xmlns:p14="http://schemas.microsoft.com/office/powerpoint/2010/main" val="8296685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microsoft.com/office/2007/relationships/hdphoto" Target="../media/hdphoto1.wdp"/><Relationship Id="rId7"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pn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jp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9" descr="20160820215717376929000000-o"/>
          <p:cNvSpPr>
            <a:spLocks noChangeArrowheads="1"/>
          </p:cNvSpPr>
          <p:nvPr/>
        </p:nvSpPr>
        <p:spPr bwMode="auto">
          <a:xfrm>
            <a:off x="120650" y="110674"/>
            <a:ext cx="7540625" cy="9814375"/>
          </a:xfrm>
          <a:prstGeom prst="rect">
            <a:avLst/>
          </a:prstGeom>
          <a:blipFill dpi="0" rotWithShape="1">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a:stretch>
          </a:blipFill>
          <a:ln w="57150" cmpd="thinThick" algn="ctr">
            <a:solidFill>
              <a:srgbClr val="DC6333"/>
            </a:solidFill>
            <a:miter lim="800000"/>
            <a:headEnd/>
            <a:tailEnd/>
          </a:ln>
          <a:effectLst/>
          <a:extLst/>
        </p:spPr>
        <p:txBody>
          <a:bodyPr vert="horz" wrap="square" lIns="36576" tIns="36576" rIns="36576" bIns="36576" numCol="1" anchor="t" anchorCtr="0" compatLnSpc="1">
            <a:prstTxWarp prst="textNoShape">
              <a:avLst/>
            </a:prstTxWarp>
          </a:bodyPr>
          <a:lstStyle/>
          <a:p>
            <a:endParaRPr lang="en-US"/>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10601"/>
          <a:stretch/>
        </p:blipFill>
        <p:spPr bwMode="auto">
          <a:xfrm>
            <a:off x="2632918" y="259583"/>
            <a:ext cx="4584921" cy="307416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13887"/>
          <a:stretch/>
        </p:blipFill>
        <p:spPr bwMode="auto">
          <a:xfrm>
            <a:off x="343996" y="1688283"/>
            <a:ext cx="1732944" cy="111922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3"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b="14523"/>
          <a:stretch/>
        </p:blipFill>
        <p:spPr bwMode="auto">
          <a:xfrm>
            <a:off x="348829" y="3138665"/>
            <a:ext cx="1723276" cy="110475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1" name="Picture 5"/>
          <p:cNvPicPr>
            <a:picLocks noChangeAspect="1" noChangeArrowheads="1"/>
          </p:cNvPicPr>
          <p:nvPr/>
        </p:nvPicPr>
        <p:blipFill rotWithShape="1">
          <a:blip r:embed="rId7">
            <a:extLst>
              <a:ext uri="{28A0092B-C50C-407E-A947-70E740481C1C}">
                <a14:useLocalDpi xmlns:a14="http://schemas.microsoft.com/office/drawing/2010/main" val="0"/>
              </a:ext>
            </a:extLst>
          </a:blip>
          <a:srcRect t="-1" b="14996"/>
          <a:stretch/>
        </p:blipFill>
        <p:spPr bwMode="auto">
          <a:xfrm>
            <a:off x="339191" y="250009"/>
            <a:ext cx="1736573" cy="110711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2" name="Picture 6"/>
          <p:cNvPicPr>
            <a:picLocks noChangeAspect="1" noChangeArrowheads="1"/>
          </p:cNvPicPr>
          <p:nvPr/>
        </p:nvPicPr>
        <p:blipFill rotWithShape="1">
          <a:blip r:embed="rId8">
            <a:extLst>
              <a:ext uri="{28A0092B-C50C-407E-A947-70E740481C1C}">
                <a14:useLocalDpi xmlns:a14="http://schemas.microsoft.com/office/drawing/2010/main" val="0"/>
              </a:ext>
            </a:extLst>
          </a:blip>
          <a:srcRect b="14197"/>
          <a:stretch/>
        </p:blipFill>
        <p:spPr bwMode="auto">
          <a:xfrm>
            <a:off x="353508" y="4574573"/>
            <a:ext cx="1711530" cy="11014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3" name="Picture 7"/>
          <p:cNvPicPr>
            <a:picLocks noChangeAspect="1" noChangeArrowheads="1"/>
          </p:cNvPicPr>
          <p:nvPr/>
        </p:nvPicPr>
        <p:blipFill rotWithShape="1">
          <a:blip r:embed="rId9">
            <a:extLst>
              <a:ext uri="{28A0092B-C50C-407E-A947-70E740481C1C}">
                <a14:useLocalDpi xmlns:a14="http://schemas.microsoft.com/office/drawing/2010/main" val="0"/>
              </a:ext>
            </a:extLst>
          </a:blip>
          <a:srcRect b="14483"/>
          <a:stretch/>
        </p:blipFill>
        <p:spPr bwMode="auto">
          <a:xfrm>
            <a:off x="344637" y="6007134"/>
            <a:ext cx="1729272" cy="110911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4" name="Picture 8"/>
          <p:cNvPicPr>
            <a:picLocks noChangeAspect="1" noChangeArrowheads="1"/>
          </p:cNvPicPr>
          <p:nvPr/>
        </p:nvPicPr>
        <p:blipFill rotWithShape="1">
          <a:blip r:embed="rId10">
            <a:extLst>
              <a:ext uri="{28A0092B-C50C-407E-A947-70E740481C1C}">
                <a14:useLocalDpi xmlns:a14="http://schemas.microsoft.com/office/drawing/2010/main" val="0"/>
              </a:ext>
            </a:extLst>
          </a:blip>
          <a:srcRect b="11553"/>
          <a:stretch/>
        </p:blipFill>
        <p:spPr bwMode="auto">
          <a:xfrm>
            <a:off x="345204" y="7447406"/>
            <a:ext cx="1730525" cy="114795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Text Box 10"/>
          <p:cNvSpPr txBox="1">
            <a:spLocks noChangeArrowheads="1"/>
          </p:cNvSpPr>
          <p:nvPr/>
        </p:nvSpPr>
        <p:spPr bwMode="auto">
          <a:xfrm>
            <a:off x="2319497" y="3421306"/>
            <a:ext cx="5211762" cy="15036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ctr" anchorCtr="0" compatLnSpc="1">
            <a:prstTxWarp prst="textNoShape">
              <a:avLst/>
            </a:prstTxWarp>
          </a:bodyPr>
          <a:lstStyle/>
          <a:p>
            <a:pPr lvl="0" algn="ctr" defTabSz="914400" eaLnBrk="0" fontAlgn="base" hangingPunct="0">
              <a:spcBef>
                <a:spcPct val="0"/>
              </a:spcBef>
              <a:spcAft>
                <a:spcPct val="0"/>
              </a:spcAft>
            </a:pPr>
            <a:r>
              <a:rPr lang="en-US" altLang="en-US" sz="2400" b="1" dirty="0">
                <a:solidFill>
                  <a:schemeClr val="bg1"/>
                </a:solidFill>
                <a:effectLst>
                  <a:outerShdw blurRad="38100" dist="38100" dir="2700000" algn="tl">
                    <a:srgbClr val="000000">
                      <a:alpha val="43137"/>
                    </a:srgbClr>
                  </a:outerShdw>
                </a:effectLst>
                <a:latin typeface="Century Gothic" panose="020B0502020202020204" pitchFamily="34" charset="0"/>
              </a:rPr>
              <a:t>600 Mayfield Street</a:t>
            </a:r>
            <a:br>
              <a:rPr kumimoji="0" lang="en-US" altLang="en-US" sz="2000" b="1" i="0" u="none" strike="noStrike" cap="none" normalizeH="0" baseline="0" dirty="0">
                <a:solidFill>
                  <a:schemeClr val="bg1"/>
                </a:solidFill>
                <a:effectLst>
                  <a:outerShdw blurRad="38100" dist="38100" dir="2700000" algn="tl">
                    <a:srgbClr val="000000">
                      <a:alpha val="43137"/>
                    </a:srgbClr>
                  </a:outerShdw>
                </a:effectLst>
                <a:latin typeface="Century Gothic" panose="020B0502020202020204" pitchFamily="34" charset="0"/>
              </a:rPr>
            </a:br>
            <a:r>
              <a:rPr lang="en-US" altLang="en-US" b="1" dirty="0" err="1">
                <a:solidFill>
                  <a:schemeClr val="bg1"/>
                </a:solidFill>
                <a:effectLst>
                  <a:outerShdw blurRad="38100" dist="38100" dir="2700000" algn="tl">
                    <a:srgbClr val="000000">
                      <a:alpha val="43137"/>
                    </a:srgbClr>
                  </a:outerShdw>
                </a:effectLst>
                <a:latin typeface="Century Gothic" panose="020B0502020202020204" pitchFamily="34" charset="0"/>
              </a:rPr>
              <a:t>Ashborough</a:t>
            </a:r>
            <a:r>
              <a:rPr lang="en-US" altLang="en-US" b="1" dirty="0">
                <a:solidFill>
                  <a:schemeClr val="bg1"/>
                </a:solidFill>
                <a:effectLst>
                  <a:outerShdw blurRad="38100" dist="38100" dir="2700000" algn="tl">
                    <a:srgbClr val="000000">
                      <a:alpha val="43137"/>
                    </a:srgbClr>
                  </a:outerShdw>
                </a:effectLst>
                <a:latin typeface="Century Gothic" panose="020B0502020202020204" pitchFamily="34" charset="0"/>
              </a:rPr>
              <a:t> ~ Summerville</a:t>
            </a:r>
          </a:p>
          <a:p>
            <a:pPr lvl="0" algn="ctr" defTabSz="914400" eaLnBrk="0" fontAlgn="base" hangingPunct="0">
              <a:spcBef>
                <a:spcPct val="0"/>
              </a:spcBef>
              <a:spcAft>
                <a:spcPct val="0"/>
              </a:spcAft>
            </a:pPr>
            <a:r>
              <a:rPr lang="en-US" altLang="en-US" b="1" dirty="0">
                <a:solidFill>
                  <a:schemeClr val="bg1"/>
                </a:solidFill>
                <a:effectLst>
                  <a:outerShdw blurRad="38100" dist="38100" dir="2700000" algn="tl">
                    <a:srgbClr val="000000">
                      <a:alpha val="43137"/>
                    </a:srgbClr>
                  </a:outerShdw>
                </a:effectLst>
                <a:latin typeface="Century Gothic" panose="020B0502020202020204" pitchFamily="34" charset="0"/>
              </a:rPr>
              <a:t>MLS# 17014697 ~ $374,900</a:t>
            </a:r>
          </a:p>
          <a:p>
            <a:pPr lvl="0" algn="ctr" defTabSz="914400" eaLnBrk="0" fontAlgn="base" hangingPunct="0">
              <a:spcBef>
                <a:spcPct val="0"/>
              </a:spcBef>
              <a:spcAft>
                <a:spcPct val="0"/>
              </a:spcAft>
            </a:pPr>
            <a:r>
              <a:rPr lang="en-US" altLang="en-US" b="1" dirty="0">
                <a:solidFill>
                  <a:schemeClr val="bg1"/>
                </a:solidFill>
                <a:effectLst>
                  <a:outerShdw blurRad="38100" dist="38100" dir="2700000" algn="tl">
                    <a:srgbClr val="000000">
                      <a:alpha val="43137"/>
                    </a:srgbClr>
                  </a:outerShdw>
                </a:effectLst>
                <a:latin typeface="Century Gothic" panose="020B0502020202020204" pitchFamily="34" charset="0"/>
              </a:rPr>
              <a:t>4 Bedrooms ~ 2½ Bathrooms</a:t>
            </a:r>
            <a:endParaRPr kumimoji="0" lang="en-US" altLang="en-US" sz="2000" b="1" i="0" u="none" strike="noStrike" cap="none" normalizeH="0" baseline="0" dirty="0">
              <a:solidFill>
                <a:schemeClr val="bg1"/>
              </a:solidFill>
              <a:effectLst>
                <a:outerShdw blurRad="38100" dist="38100" dir="2700000" algn="tl">
                  <a:srgbClr val="000000">
                    <a:alpha val="43137"/>
                  </a:srgbClr>
                </a:outerShdw>
              </a:effectLst>
              <a:latin typeface="Arial" panose="020B0604020202020204" pitchFamily="34" charset="0"/>
            </a:endParaRPr>
          </a:p>
        </p:txBody>
      </p:sp>
      <p:sp>
        <p:nvSpPr>
          <p:cNvPr id="6" name="Text Box 11"/>
          <p:cNvSpPr txBox="1">
            <a:spLocks noChangeArrowheads="1"/>
          </p:cNvSpPr>
          <p:nvPr/>
        </p:nvSpPr>
        <p:spPr bwMode="auto">
          <a:xfrm>
            <a:off x="2314734" y="4924954"/>
            <a:ext cx="5221288" cy="3771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ctr" anchorCtr="0" compatLnSpc="1">
            <a:prstTxWarp prst="textNoShape">
              <a:avLst/>
            </a:prstTxWarp>
          </a:bodyPr>
          <a:lstStyle/>
          <a:p>
            <a:pPr lvl="0" algn="ctr" defTabSz="914400" eaLnBrk="0" fontAlgn="base" hangingPunct="0">
              <a:spcBef>
                <a:spcPct val="0"/>
              </a:spcBef>
              <a:spcAft>
                <a:spcPct val="0"/>
              </a:spcAft>
            </a:pPr>
            <a:r>
              <a:rPr lang="en-US" altLang="en-US" sz="1050" dirty="0">
                <a:solidFill>
                  <a:schemeClr val="bg1"/>
                </a:solidFill>
                <a:effectLst>
                  <a:outerShdw blurRad="38100" dist="38100" dir="2700000" algn="tl">
                    <a:srgbClr val="000000">
                      <a:alpha val="43137"/>
                    </a:srgbClr>
                  </a:outerShdw>
                </a:effectLst>
                <a:latin typeface="Century Gothic" panose="020B0502020202020204" pitchFamily="34" charset="0"/>
              </a:rPr>
              <a:t>Turn-key, custom-built Charleston Brick home with sleek bathrooms and brand new HVAC systems on lushly landscaped private three-quarters of an acre lot with mature trees buffered by a tidal creek leading directly to the Ashley River. Make your dreams a reality by owning this one-of-a kind home. When we say "one of a kind" home what we are talking about is a home loaded with custom upgrades including: stately slate flooring in the foyer, majestic crown molding throughout the home, an exquisite coffered ceiling in the living room, Charleston brick over-sized fire place, custom oak walk-in closet in the Master Bedroom, specially-made slide-out cabinets and two "lazy </a:t>
            </a:r>
            <a:r>
              <a:rPr lang="en-US" altLang="en-US" sz="1050" dirty="0" err="1">
                <a:solidFill>
                  <a:schemeClr val="bg1"/>
                </a:solidFill>
                <a:effectLst>
                  <a:outerShdw blurRad="38100" dist="38100" dir="2700000" algn="tl">
                    <a:srgbClr val="000000">
                      <a:alpha val="43137"/>
                    </a:srgbClr>
                  </a:outerShdw>
                </a:effectLst>
                <a:latin typeface="Century Gothic" panose="020B0502020202020204" pitchFamily="34" charset="0"/>
              </a:rPr>
              <a:t>Susans</a:t>
            </a:r>
            <a:r>
              <a:rPr lang="en-US" altLang="en-US" sz="1050" dirty="0">
                <a:solidFill>
                  <a:schemeClr val="bg1"/>
                </a:solidFill>
                <a:effectLst>
                  <a:outerShdw blurRad="38100" dist="38100" dir="2700000" algn="tl">
                    <a:srgbClr val="000000">
                      <a:alpha val="43137"/>
                    </a:srgbClr>
                  </a:outerShdw>
                </a:effectLst>
                <a:latin typeface="Century Gothic" panose="020B0502020202020204" pitchFamily="34" charset="0"/>
              </a:rPr>
              <a:t>" for maximum culinary and storage efficiency in your chef's kitchen along with granite countertops and a Jen </a:t>
            </a:r>
            <a:r>
              <a:rPr lang="en-US" altLang="en-US" sz="1050" dirty="0" err="1">
                <a:solidFill>
                  <a:schemeClr val="bg1"/>
                </a:solidFill>
                <a:effectLst>
                  <a:outerShdw blurRad="38100" dist="38100" dir="2700000" algn="tl">
                    <a:srgbClr val="000000">
                      <a:alpha val="43137"/>
                    </a:srgbClr>
                  </a:outerShdw>
                </a:effectLst>
                <a:latin typeface="Century Gothic" panose="020B0502020202020204" pitchFamily="34" charset="0"/>
              </a:rPr>
              <a:t>Aire</a:t>
            </a:r>
            <a:r>
              <a:rPr lang="en-US" altLang="en-US" sz="1050" dirty="0">
                <a:solidFill>
                  <a:schemeClr val="bg1"/>
                </a:solidFill>
                <a:effectLst>
                  <a:outerShdw blurRad="38100" dist="38100" dir="2700000" algn="tl">
                    <a:srgbClr val="000000">
                      <a:alpha val="43137"/>
                    </a:srgbClr>
                  </a:outerShdw>
                </a:effectLst>
                <a:latin typeface="Century Gothic" panose="020B0502020202020204" pitchFamily="34" charset="0"/>
              </a:rPr>
              <a:t> "downdraft" smooth top range, dynamic dentil molding and picture frame molding below the chair railing in the formal dining room, raised paneling in the foyer and stairwell, new lighting and ceiling fans throughout, exquisite Travertine tile in the bathrooms, over-sized 2-car garage with two automatic garage openers, leaf-guard gutters, security system, and fully wired yard for dog electric fence. Storage space is abundant in this home. The benefits of 600 Mayfield don't stop at the house. The neighbors in this quiet subdivision exude equal warmth. The community includes amenities such as a tennis court, walk/jog nature trails, a play park, an exclusive club house and a gleaming community pool. Award-winning schools further support the value of your home and the future of your children. This new life lived at the highest level can all be YOURS for the BEST VALUE IN SUMMERVILLE! This home is priced low and firm for your pre-approved buyer who wants a great deal on the nicest house in Summerville. Hurry, it won't last long at this low, low price.</a:t>
            </a:r>
          </a:p>
        </p:txBody>
      </p:sp>
      <p:sp>
        <p:nvSpPr>
          <p:cNvPr id="7" name="AutoShape 12"/>
          <p:cNvSpPr>
            <a:spLocks noChangeArrowheads="1"/>
          </p:cNvSpPr>
          <p:nvPr/>
        </p:nvSpPr>
        <p:spPr bwMode="auto">
          <a:xfrm>
            <a:off x="2324260" y="2489759"/>
            <a:ext cx="5202236" cy="760412"/>
          </a:xfrm>
          <a:prstGeom prst="ribbon">
            <a:avLst>
              <a:gd name="adj1" fmla="val 12500"/>
              <a:gd name="adj2" fmla="val 72056"/>
            </a:avLst>
          </a:prstGeom>
          <a:solidFill>
            <a:srgbClr val="FFFF00"/>
          </a:solidFill>
          <a:ln w="9525">
            <a:solidFill>
              <a:srgbClr val="C09A00"/>
            </a:solidFill>
            <a:round/>
            <a:headEnd/>
            <a:tailEnd/>
          </a:ln>
          <a:effectLst>
            <a:outerShdw dist="35921" dir="2700000" algn="ctr" rotWithShape="0">
              <a:schemeClr val="tx1">
                <a:lumMod val="75000"/>
                <a:lumOff val="25000"/>
                <a:alpha val="50000"/>
              </a:schemeClr>
            </a:outerShdw>
          </a:effectLst>
        </p:spPr>
        <p:txBody>
          <a:bodyPr vert="horz" wrap="square" lIns="36576" tIns="36576" rIns="36576" bIns="36576" numCol="1" anchor="ctr" anchorCtr="0" compatLnSpc="1">
            <a:prstTxWarp prst="textNoShape">
              <a:avLst/>
            </a:prstTxWarp>
          </a:bodyPr>
          <a:lstStyle/>
          <a:p>
            <a:pPr lvl="0" algn="ctr" defTabSz="914400" eaLnBrk="0" fontAlgn="base" hangingPunct="0">
              <a:spcBef>
                <a:spcPct val="0"/>
              </a:spcBef>
              <a:spcAft>
                <a:spcPct val="0"/>
              </a:spcAft>
            </a:pPr>
            <a:r>
              <a:rPr lang="en-US" altLang="en-US" b="1" i="1" dirty="0">
                <a:latin typeface="Century Gothic" panose="020B0502020202020204" pitchFamily="34" charset="0"/>
              </a:rPr>
              <a:t>BEST BARGAIN IN SUMMERVILLE</a:t>
            </a:r>
          </a:p>
          <a:p>
            <a:pPr lvl="0" algn="ctr" defTabSz="914400" eaLnBrk="0" fontAlgn="base" hangingPunct="0">
              <a:spcBef>
                <a:spcPct val="0"/>
              </a:spcBef>
              <a:spcAft>
                <a:spcPct val="0"/>
              </a:spcAft>
            </a:pPr>
            <a:r>
              <a:rPr lang="en-US" altLang="en-US" b="1" i="1" dirty="0">
                <a:latin typeface="Century Gothic" panose="020B0502020202020204" pitchFamily="34" charset="0"/>
              </a:rPr>
              <a:t>FOR A HOUSE ON THE WATER!</a:t>
            </a:r>
            <a:endParaRPr kumimoji="0" lang="en-US" altLang="en-US" b="1" i="0" u="none" strike="noStrike" cap="none" normalizeH="0" baseline="0" dirty="0">
              <a:effectLst/>
              <a:latin typeface="Arial" panose="020B0604020202020204" pitchFamily="34" charset="0"/>
            </a:endParaRPr>
          </a:p>
        </p:txBody>
      </p:sp>
      <p:sp>
        <p:nvSpPr>
          <p:cNvPr id="9" name="Text Box 15"/>
          <p:cNvSpPr txBox="1">
            <a:spLocks noChangeArrowheads="1"/>
          </p:cNvSpPr>
          <p:nvPr/>
        </p:nvSpPr>
        <p:spPr bwMode="auto">
          <a:xfrm>
            <a:off x="5000625" y="8937626"/>
            <a:ext cx="2530475" cy="89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ctr" anchorCtr="0" compatLnSpc="1">
            <a:prstTxWarp prst="textNoShape">
              <a:avLst/>
            </a:prstTxWarp>
          </a:bodyPr>
          <a:lstStyle/>
          <a:p>
            <a:pPr lvl="0" algn="r" defTabSz="914400" eaLnBrk="0" fontAlgn="base" hangingPunct="0">
              <a:spcBef>
                <a:spcPct val="0"/>
              </a:spcBef>
              <a:spcAft>
                <a:spcPct val="0"/>
              </a:spcAft>
            </a:pPr>
            <a:r>
              <a:rPr lang="en-US" altLang="en-US" sz="1200" dirty="0">
                <a:solidFill>
                  <a:schemeClr val="bg1"/>
                </a:solidFill>
                <a:latin typeface="Century Gothic" panose="020B0502020202020204" pitchFamily="34" charset="0"/>
              </a:rPr>
              <a:t>The Boulevard Company, LLC</a:t>
            </a:r>
            <a:br>
              <a:rPr lang="en-US" altLang="en-US" sz="1200" dirty="0">
                <a:solidFill>
                  <a:schemeClr val="bg1"/>
                </a:solidFill>
                <a:latin typeface="Century Gothic" panose="020B0502020202020204" pitchFamily="34" charset="0"/>
              </a:rPr>
            </a:br>
            <a:r>
              <a:rPr lang="en-US" altLang="en-US" sz="1200" dirty="0">
                <a:solidFill>
                  <a:schemeClr val="bg1"/>
                </a:solidFill>
                <a:latin typeface="Century Gothic" panose="020B0502020202020204" pitchFamily="34" charset="0"/>
              </a:rPr>
              <a:t>35 Broad Street</a:t>
            </a:r>
            <a:br>
              <a:rPr lang="en-US" altLang="en-US" sz="1200" dirty="0">
                <a:solidFill>
                  <a:schemeClr val="bg1"/>
                </a:solidFill>
                <a:latin typeface="Century Gothic" panose="020B0502020202020204" pitchFamily="34" charset="0"/>
              </a:rPr>
            </a:br>
            <a:r>
              <a:rPr lang="en-US" altLang="en-US" sz="1200" dirty="0">
                <a:solidFill>
                  <a:schemeClr val="bg1"/>
                </a:solidFill>
                <a:latin typeface="Century Gothic" panose="020B0502020202020204" pitchFamily="34" charset="0"/>
              </a:rPr>
              <a:t>Charleston, SC 29401</a:t>
            </a:r>
          </a:p>
          <a:p>
            <a:pPr lvl="0" algn="r" defTabSz="914400" eaLnBrk="0" fontAlgn="base" hangingPunct="0">
              <a:spcBef>
                <a:spcPct val="0"/>
              </a:spcBef>
              <a:spcAft>
                <a:spcPct val="0"/>
              </a:spcAft>
            </a:pPr>
            <a:r>
              <a:rPr lang="en-US" altLang="en-US" sz="1200" dirty="0">
                <a:solidFill>
                  <a:schemeClr val="bg1"/>
                </a:solidFill>
                <a:latin typeface="Century Gothic" panose="020B0502020202020204" pitchFamily="34" charset="0"/>
              </a:rPr>
              <a:t>www.TeamWalshRealEstate.com</a:t>
            </a:r>
          </a:p>
        </p:txBody>
      </p:sp>
      <p:sp>
        <p:nvSpPr>
          <p:cNvPr id="10" name="Text Box 16"/>
          <p:cNvSpPr txBox="1">
            <a:spLocks noChangeArrowheads="1"/>
          </p:cNvSpPr>
          <p:nvPr/>
        </p:nvSpPr>
        <p:spPr bwMode="auto">
          <a:xfrm>
            <a:off x="247650" y="8937626"/>
            <a:ext cx="2533650" cy="892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0" tIns="0" rIns="0" bIns="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bg1"/>
                </a:solidFill>
                <a:effectLst/>
                <a:latin typeface="Century Gothic" panose="020B0502020202020204" pitchFamily="34" charset="0"/>
              </a:rPr>
              <a:t>Chip Walsh </a:t>
            </a:r>
            <a:endParaRPr kumimoji="0" lang="en-US" altLang="en-US" sz="2000" b="0" i="0" u="none" strike="noStrike" cap="none" normalizeH="0" baseline="0" dirty="0">
              <a:ln>
                <a:noFill/>
              </a:ln>
              <a:solidFill>
                <a:schemeClr val="bg1"/>
              </a:solidFill>
              <a:effectLst/>
              <a:latin typeface="Century Gothic" panose="020B0502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bg1"/>
                </a:solidFill>
                <a:effectLst/>
                <a:latin typeface="Century Gothic" panose="020B0502020202020204" pitchFamily="34" charset="0"/>
              </a:rPr>
              <a:t>843-822-4663</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bg1"/>
                </a:solidFill>
                <a:effectLst/>
                <a:latin typeface="Century Gothic" panose="020B0502020202020204" pitchFamily="34" charset="0"/>
              </a:rPr>
              <a:t>chipwalsh@gmail.com</a:t>
            </a:r>
            <a:endParaRPr kumimoji="0" lang="en-US" altLang="en-US" sz="1800" b="0" i="0" u="none" strike="noStrike" cap="none" normalizeH="0" baseline="0" dirty="0">
              <a:ln>
                <a:noFill/>
              </a:ln>
              <a:solidFill>
                <a:schemeClr val="bg1"/>
              </a:solidFill>
              <a:effectLst/>
              <a:latin typeface="Arial" panose="020B0604020202020204" pitchFamily="34" charset="0"/>
            </a:endParaRPr>
          </a:p>
        </p:txBody>
      </p:sp>
      <p:pic>
        <p:nvPicPr>
          <p:cNvPr id="4" name="Picture 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93222" y="8926513"/>
            <a:ext cx="995480" cy="9144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4610685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152</TotalTime>
  <Words>360</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Century Gothic</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19</cp:revision>
  <dcterms:created xsi:type="dcterms:W3CDTF">2016-09-13T00:28:37Z</dcterms:created>
  <dcterms:modified xsi:type="dcterms:W3CDTF">2017-05-31T16:20:22Z</dcterms:modified>
</cp:coreProperties>
</file>