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289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p:scale>
          <a:sx n="125" d="100"/>
          <a:sy n="125" d="100"/>
        </p:scale>
        <p:origin x="336" y="-281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smtClean="0"/>
              <a:t>Click to edit Master title style</a:t>
            </a:r>
            <a:endParaRPr lang="en-US"/>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10389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69235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50903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75595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3825"/>
            </a:lvl1pPr>
          </a:lstStyle>
          <a:p>
            <a:r>
              <a:rPr lang="en-US" smtClean="0"/>
              <a:t>Click to edit Master title style</a:t>
            </a:r>
            <a:endParaRPr lang="en-US"/>
          </a:p>
        </p:txBody>
      </p:sp>
      <p:sp>
        <p:nvSpPr>
          <p:cNvPr id="3" name="Text Placeholder 2"/>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90707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4353" y="2677584"/>
            <a:ext cx="3303270"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34778" y="2677584"/>
            <a:ext cx="3303270"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98501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smtClean="0"/>
              <a:t>Click to 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smtClean="0"/>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52320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78520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10220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smtClean="0"/>
              <a:t>Click to edit Master title style</a:t>
            </a:r>
            <a:endParaRPr lang="en-US"/>
          </a:p>
        </p:txBody>
      </p:sp>
      <p:sp>
        <p:nvSpPr>
          <p:cNvPr id="3" name="Content Placeholder 2"/>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64931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smtClean="0"/>
              <a:t>Click to edit Master title style</a:t>
            </a:r>
            <a:endParaRPr lang="en-US"/>
          </a:p>
        </p:txBody>
      </p:sp>
      <p:sp>
        <p:nvSpPr>
          <p:cNvPr id="3" name="Picture Placeholder 2"/>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976633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8BD707-D9CF-40AE-B4C6-C98DA3205C09}" type="datetimeFigureOut">
              <a:rPr lang="en-US" smtClean="0"/>
              <a:pPr/>
              <a:t>4/27/2016</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02451282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gif"/><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89000"/>
              </a:schemeClr>
            </a:gs>
            <a:gs pos="100000">
              <a:schemeClr val="bg1"/>
            </a:gs>
            <a:gs pos="56000">
              <a:schemeClr val="bg1">
                <a:lumMod val="95000"/>
              </a:schemeClr>
            </a:gs>
          </a:gsLst>
          <a:lin ang="5400000" scaled="0"/>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5223" y="609598"/>
            <a:ext cx="5450128" cy="4141719"/>
          </a:xfrm>
          <a:prstGeom prst="rect">
            <a:avLst/>
          </a:prstGeom>
          <a:ln>
            <a:solidFill>
              <a:schemeClr val="bg2"/>
            </a:solidFill>
          </a:ln>
        </p:spPr>
      </p:pic>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88385" y="3440301"/>
            <a:ext cx="1748022" cy="1311017"/>
          </a:xfrm>
          <a:prstGeom prst="rect">
            <a:avLst/>
          </a:prstGeom>
          <a:ln>
            <a:solidFill>
              <a:schemeClr val="bg2"/>
            </a:solidFill>
          </a:ln>
        </p:spPr>
      </p:pic>
      <p:sp>
        <p:nvSpPr>
          <p:cNvPr id="2" name="Title 1"/>
          <p:cNvSpPr>
            <a:spLocks noGrp="1"/>
          </p:cNvSpPr>
          <p:nvPr>
            <p:ph type="ctrTitle"/>
          </p:nvPr>
        </p:nvSpPr>
        <p:spPr>
          <a:xfrm>
            <a:off x="0" y="0"/>
            <a:ext cx="7772400" cy="508198"/>
          </a:xfrm>
        </p:spPr>
        <p:txBody>
          <a:bodyPr>
            <a:noAutofit/>
          </a:bodyPr>
          <a:lstStyle/>
          <a:p>
            <a:r>
              <a:rPr lang="en-US" sz="3200" dirty="0" smtClean="0">
                <a:solidFill>
                  <a:srgbClr val="FFFF00"/>
                </a:solidFill>
                <a:effectLst>
                  <a:outerShdw blurRad="38100" dist="38100" dir="2700000" algn="tl">
                    <a:srgbClr val="000000">
                      <a:alpha val="43137"/>
                    </a:srgbClr>
                  </a:outerShdw>
                </a:effectLst>
                <a:latin typeface="Century Gothic" pitchFamily="34" charset="0"/>
              </a:rPr>
              <a:t>Open House Sunday, May 1st, 2-4pm</a:t>
            </a:r>
            <a:endParaRPr lang="en-US" sz="3200" dirty="0">
              <a:solidFill>
                <a:srgbClr val="FFFF00"/>
              </a:solidFill>
              <a:effectLst>
                <a:outerShdw blurRad="38100" dist="38100" dir="2700000" algn="tl">
                  <a:srgbClr val="000000">
                    <a:alpha val="43137"/>
                  </a:srgbClr>
                </a:outerShdw>
              </a:effectLst>
              <a:latin typeface="Century Gothic" pitchFamily="34" charset="0"/>
            </a:endParaRP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88383" y="609599"/>
            <a:ext cx="1748024" cy="1311018"/>
          </a:xfrm>
          <a:prstGeom prst="rect">
            <a:avLst/>
          </a:prstGeom>
          <a:ln>
            <a:solidFill>
              <a:schemeClr val="bg2"/>
            </a:solidFill>
          </a:ln>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88383" y="4855652"/>
            <a:ext cx="1748024" cy="1311018"/>
          </a:xfrm>
          <a:prstGeom prst="rect">
            <a:avLst/>
          </a:prstGeom>
          <a:ln>
            <a:solidFill>
              <a:schemeClr val="bg2"/>
            </a:solidFill>
          </a:ln>
        </p:spPr>
      </p:pic>
      <p:sp>
        <p:nvSpPr>
          <p:cNvPr id="11" name="Rectangle 10"/>
          <p:cNvSpPr/>
          <p:nvPr/>
        </p:nvSpPr>
        <p:spPr>
          <a:xfrm>
            <a:off x="0" y="6301489"/>
            <a:ext cx="7772399" cy="2631490"/>
          </a:xfrm>
          <a:prstGeom prst="rect">
            <a:avLst/>
          </a:prstGeom>
        </p:spPr>
        <p:txBody>
          <a:bodyPr wrap="square">
            <a:spAutoFit/>
          </a:bodyPr>
          <a:lstStyle/>
          <a:p>
            <a:pPr algn="ctr"/>
            <a:r>
              <a:rPr lang="en-US" sz="1100" dirty="0">
                <a:solidFill>
                  <a:schemeClr val="accent5"/>
                </a:solidFill>
                <a:latin typeface="Century Gothic" pitchFamily="34" charset="0"/>
              </a:rPr>
              <a:t>This immaculate, well cared for 1 owner home is ready for new owners! This home shows like a model and comes with over 2200 square feet of open living space. There are 4 bedrooms, 2.5 full baths, formal dining room/office, eat in kitchen, large open modern kitchen with adjoining family room. The first thing you will notice upon entering the home are the beautiful hardwood floors throughout the first floor. The formal dining room is currently being used as an office space but has an abundance of natural light with the 3 transom windows. The chef’s delight, gourmet kitchen has been upgraded to include 42” cabinets, granite counter tops, tile backsplash and stainless steel appliance to include stove, microwave, dishwasher and refrigerator. All bedrooms to include the master are located on the 2nd floor. The well-appointed master suite has been freshly painted with walk in closet and in suite master bath. The master bath has double vanity sinks, large shower/tub combo and linen closet. The 4th bedrooms is also considered a FROG, and is very spacious. Additional features that help accentuate this beautiful home include: oversized back yard, 2 car garage with electric door opener, entire home has been painted within the last year, upgraded lighting and plumbing fixtures, upgraded new vanity sink in powder room, newly added back tile backsplash in kitchen, large laundry room from garage for washer/dryer, hardwoods throughout first floor. Myers Mill is a great neighborhood located in Dorchester County School district and has a beautiful pool and play area for the kids.</a:t>
            </a:r>
          </a:p>
        </p:txBody>
      </p:sp>
      <p:sp>
        <p:nvSpPr>
          <p:cNvPr id="15" name="Subtitle 2"/>
          <p:cNvSpPr txBox="1">
            <a:spLocks/>
          </p:cNvSpPr>
          <p:nvPr/>
        </p:nvSpPr>
        <p:spPr>
          <a:xfrm>
            <a:off x="0" y="9067800"/>
            <a:ext cx="7772399" cy="787676"/>
          </a:xfrm>
          <a:prstGeom prst="rect">
            <a:avLst/>
          </a:prstGeom>
        </p:spPr>
        <p:txBody>
          <a:bodyPr vert="horz" lIns="91440" tIns="45720" rIns="91440" bIns="45720" rtlCol="0" anchor="ctr">
            <a:normAutofit fontScale="475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pPr algn="ctr">
              <a:lnSpc>
                <a:spcPct val="120000"/>
              </a:lnSpc>
              <a:spcBef>
                <a:spcPts val="0"/>
              </a:spcBef>
            </a:pPr>
            <a:r>
              <a:rPr lang="en-US" sz="2800" b="1" i="0" dirty="0">
                <a:solidFill>
                  <a:srgbClr val="528915"/>
                </a:solidFill>
                <a:latin typeface="Century Gothic" panose="020B0502020202020204" pitchFamily="34" charset="0"/>
              </a:rPr>
              <a:t>Bob Chambers, ABR</a:t>
            </a:r>
          </a:p>
          <a:p>
            <a:pPr algn="ctr">
              <a:lnSpc>
                <a:spcPct val="120000"/>
              </a:lnSpc>
              <a:spcBef>
                <a:spcPts val="0"/>
              </a:spcBef>
            </a:pPr>
            <a:r>
              <a:rPr lang="en-US" b="1" i="0" dirty="0" smtClean="0">
                <a:solidFill>
                  <a:srgbClr val="528915"/>
                </a:solidFill>
                <a:latin typeface="Century Gothic" panose="020B0502020202020204" pitchFamily="34" charset="0"/>
              </a:rPr>
              <a:t>Office (843</a:t>
            </a:r>
            <a:r>
              <a:rPr lang="en-US" b="1" i="0" dirty="0">
                <a:solidFill>
                  <a:srgbClr val="528915"/>
                </a:solidFill>
                <a:latin typeface="Century Gothic" panose="020B0502020202020204" pitchFamily="34" charset="0"/>
              </a:rPr>
              <a:t>) </a:t>
            </a:r>
            <a:r>
              <a:rPr lang="en-US" b="1" i="0" dirty="0" smtClean="0">
                <a:solidFill>
                  <a:srgbClr val="528915"/>
                </a:solidFill>
                <a:latin typeface="Century Gothic" panose="020B0502020202020204" pitchFamily="34" charset="0"/>
              </a:rPr>
              <a:t>849-3005 </a:t>
            </a:r>
            <a:r>
              <a:rPr lang="en-US" b="1" i="0" dirty="0" smtClean="0">
                <a:solidFill>
                  <a:srgbClr val="528915"/>
                </a:solidFill>
                <a:latin typeface="Trebuchet MS" panose="020B0603020202020204" pitchFamily="34" charset="0"/>
              </a:rPr>
              <a:t>· </a:t>
            </a:r>
            <a:r>
              <a:rPr lang="en-US" b="1" i="0" dirty="0" smtClean="0">
                <a:solidFill>
                  <a:srgbClr val="528915"/>
                </a:solidFill>
                <a:latin typeface="Century Gothic" panose="020B0502020202020204" pitchFamily="34" charset="0"/>
              </a:rPr>
              <a:t>Mobile (</a:t>
            </a:r>
            <a:r>
              <a:rPr lang="en-US" b="1" i="0" dirty="0">
                <a:solidFill>
                  <a:srgbClr val="528915"/>
                </a:solidFill>
                <a:latin typeface="Century Gothic" panose="020B0502020202020204" pitchFamily="34" charset="0"/>
              </a:rPr>
              <a:t>843) 296-2546</a:t>
            </a:r>
          </a:p>
          <a:p>
            <a:pPr algn="ctr">
              <a:lnSpc>
                <a:spcPct val="120000"/>
              </a:lnSpc>
              <a:spcBef>
                <a:spcPts val="0"/>
              </a:spcBef>
            </a:pPr>
            <a:r>
              <a:rPr lang="en-US" b="1" i="0" dirty="0">
                <a:solidFill>
                  <a:srgbClr val="528915"/>
                </a:solidFill>
                <a:latin typeface="Century Gothic" panose="020B0502020202020204" pitchFamily="34" charset="0"/>
              </a:rPr>
              <a:t>bobchambers@infinity-realty.com</a:t>
            </a:r>
          </a:p>
          <a:p>
            <a:pPr algn="ctr">
              <a:lnSpc>
                <a:spcPct val="120000"/>
              </a:lnSpc>
              <a:spcBef>
                <a:spcPts val="0"/>
              </a:spcBef>
            </a:pPr>
            <a:r>
              <a:rPr lang="en-US" b="1" i="0" dirty="0" smtClean="0">
                <a:solidFill>
                  <a:srgbClr val="528915"/>
                </a:solidFill>
                <a:latin typeface="Century Gothic" panose="020B0502020202020204" pitchFamily="34" charset="0"/>
              </a:rPr>
              <a:t>www.soldoncharleston.com</a:t>
            </a:r>
            <a:endParaRPr lang="en-US" b="1" i="0" dirty="0">
              <a:solidFill>
                <a:srgbClr val="528915"/>
              </a:solidFill>
              <a:latin typeface="Century Gothic" panose="020B0502020202020204" pitchFamily="34" charset="0"/>
            </a:endParaRPr>
          </a:p>
        </p:txBody>
      </p:sp>
      <p:sp>
        <p:nvSpPr>
          <p:cNvPr id="14" name="TextBox 13"/>
          <p:cNvSpPr txBox="1"/>
          <p:nvPr/>
        </p:nvSpPr>
        <p:spPr>
          <a:xfrm>
            <a:off x="0" y="9858345"/>
            <a:ext cx="7772400" cy="200055"/>
          </a:xfrm>
          <a:prstGeom prst="rect">
            <a:avLst/>
          </a:prstGeom>
          <a:noFill/>
        </p:spPr>
        <p:txBody>
          <a:bodyPr wrap="square" rtlCol="0">
            <a:spAutoFit/>
          </a:bodyPr>
          <a:lstStyle/>
          <a:p>
            <a:pPr algn="ctr"/>
            <a:r>
              <a:rPr lang="en-US" sz="700" dirty="0">
                <a:solidFill>
                  <a:schemeClr val="bg1">
                    <a:lumMod val="50000"/>
                  </a:schemeClr>
                </a:solidFill>
                <a:latin typeface="Century Gothic" panose="020B0502020202020204" pitchFamily="34" charset="0"/>
              </a:rPr>
              <a:t>Infinity </a:t>
            </a:r>
            <a:r>
              <a:rPr lang="en-US" sz="700" dirty="0" smtClean="0">
                <a:solidFill>
                  <a:schemeClr val="bg1">
                    <a:lumMod val="50000"/>
                  </a:schemeClr>
                </a:solidFill>
                <a:latin typeface="Century Gothic" panose="020B0502020202020204" pitchFamily="34" charset="0"/>
              </a:rPr>
              <a:t>Realty | 1250 </a:t>
            </a:r>
            <a:r>
              <a:rPr lang="en-US" sz="700" dirty="0">
                <a:solidFill>
                  <a:schemeClr val="bg1">
                    <a:lumMod val="50000"/>
                  </a:schemeClr>
                </a:solidFill>
                <a:latin typeface="Century Gothic" panose="020B0502020202020204" pitchFamily="34" charset="0"/>
              </a:rPr>
              <a:t>Fairmont </a:t>
            </a:r>
            <a:r>
              <a:rPr lang="en-US" sz="700" dirty="0" smtClean="0">
                <a:solidFill>
                  <a:schemeClr val="bg1">
                    <a:lumMod val="50000"/>
                  </a:schemeClr>
                </a:solidFill>
                <a:latin typeface="Century Gothic" panose="020B0502020202020204" pitchFamily="34" charset="0"/>
              </a:rPr>
              <a:t>Ave | Mt</a:t>
            </a:r>
            <a:r>
              <a:rPr lang="en-US" sz="700" dirty="0">
                <a:solidFill>
                  <a:schemeClr val="bg1">
                    <a:lumMod val="50000"/>
                  </a:schemeClr>
                </a:solidFill>
                <a:latin typeface="Century Gothic" panose="020B0502020202020204" pitchFamily="34" charset="0"/>
              </a:rPr>
              <a:t>. Pleasant, SC 29464</a:t>
            </a:r>
          </a:p>
        </p:txBody>
      </p:sp>
      <p:pic>
        <p:nvPicPr>
          <p:cNvPr id="1030" name="Picture 6"/>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6317207" y="9175888"/>
            <a:ext cx="1219200" cy="571500"/>
          </a:xfrm>
          <a:prstGeom prst="roundRect">
            <a:avLst/>
          </a:prstGeom>
          <a:noFill/>
          <a:extLst>
            <a:ext uri="{909E8E84-426E-40DD-AFC4-6F175D3DCCD1}">
              <a14:hiddenFill xmlns:a14="http://schemas.microsoft.com/office/drawing/2010/main">
                <a:solidFill>
                  <a:srgbClr val="FFFFFF"/>
                </a:solidFill>
              </a14:hiddenFill>
            </a:ext>
          </a:extLst>
        </p:spPr>
      </p:pic>
      <p:pic>
        <p:nvPicPr>
          <p:cNvPr id="20" name="Picture 1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788383" y="2024950"/>
            <a:ext cx="1748024" cy="1311018"/>
          </a:xfrm>
          <a:prstGeom prst="rect">
            <a:avLst/>
          </a:prstGeom>
          <a:ln>
            <a:solidFill>
              <a:schemeClr val="bg2"/>
            </a:solidFill>
          </a:ln>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086276" y="4855652"/>
            <a:ext cx="1748022" cy="1311017"/>
          </a:xfrm>
          <a:prstGeom prst="rect">
            <a:avLst/>
          </a:prstGeom>
          <a:ln>
            <a:solidFill>
              <a:schemeClr val="bg2"/>
            </a:solidFill>
          </a:ln>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35223" y="4855652"/>
            <a:ext cx="1748022" cy="1311017"/>
          </a:xfrm>
          <a:prstGeom prst="rect">
            <a:avLst/>
          </a:prstGeom>
          <a:ln>
            <a:solidFill>
              <a:schemeClr val="bg2"/>
            </a:solidFill>
          </a:ln>
        </p:spPr>
      </p:pic>
      <p:pic>
        <p:nvPicPr>
          <p:cNvPr id="7" name="Picture 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35223" y="9120623"/>
            <a:ext cx="522890" cy="682031"/>
          </a:xfrm>
          <a:prstGeom prst="rect">
            <a:avLst/>
          </a:prstGeom>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937329" y="4855652"/>
            <a:ext cx="1748022" cy="1311016"/>
          </a:xfrm>
          <a:prstGeom prst="rect">
            <a:avLst/>
          </a:prstGeom>
          <a:ln>
            <a:solidFill>
              <a:schemeClr val="bg2"/>
            </a:solidFill>
          </a:ln>
        </p:spPr>
      </p:pic>
      <p:sp>
        <p:nvSpPr>
          <p:cNvPr id="22" name="Title 1"/>
          <p:cNvSpPr txBox="1">
            <a:spLocks/>
          </p:cNvSpPr>
          <p:nvPr/>
        </p:nvSpPr>
        <p:spPr>
          <a:xfrm>
            <a:off x="235223" y="609600"/>
            <a:ext cx="5450128" cy="932074"/>
          </a:xfrm>
          <a:prstGeom prst="rect">
            <a:avLst/>
          </a:prstGeom>
        </p:spPr>
        <p:txBody>
          <a:bodyPr vert="horz" lIns="91440" tIns="45720" rIns="91440" bIns="45720" rtlCol="0" anchor="t">
            <a:noAutofit/>
          </a:bodyPr>
          <a:lstStyle>
            <a:lvl1pPr algn="ctr" defTabSz="582930" rtl="0" eaLnBrk="1" latinLnBrk="0" hangingPunct="1">
              <a:lnSpc>
                <a:spcPct val="90000"/>
              </a:lnSpc>
              <a:spcBef>
                <a:spcPct val="0"/>
              </a:spcBef>
              <a:buNone/>
              <a:defRPr sz="3825" kern="1200">
                <a:solidFill>
                  <a:schemeClr val="tx1"/>
                </a:solidFill>
                <a:latin typeface="+mj-lt"/>
                <a:ea typeface="+mj-ea"/>
                <a:cs typeface="+mj-cs"/>
              </a:defRPr>
            </a:lvl1pPr>
          </a:lstStyle>
          <a:p>
            <a:r>
              <a:rPr lang="nn-NO" sz="2000" dirty="0">
                <a:solidFill>
                  <a:schemeClr val="accent5"/>
                </a:solidFill>
                <a:effectLst>
                  <a:outerShdw blurRad="50800" dist="38100" dir="2700000" algn="tl" rotWithShape="0">
                    <a:srgbClr val="528915"/>
                  </a:outerShdw>
                </a:effectLst>
                <a:latin typeface="Century Gothic" pitchFamily="34" charset="0"/>
              </a:rPr>
              <a:t>6011 Snead Lane</a:t>
            </a:r>
          </a:p>
          <a:p>
            <a:r>
              <a:rPr lang="nn-NO" sz="1600" dirty="0">
                <a:solidFill>
                  <a:schemeClr val="accent5"/>
                </a:solidFill>
                <a:effectLst>
                  <a:outerShdw blurRad="50800" dist="38100" dir="2700000" algn="tl" rotWithShape="0">
                    <a:srgbClr val="528915"/>
                  </a:outerShdw>
                </a:effectLst>
                <a:latin typeface="Century Gothic" pitchFamily="34" charset="0"/>
              </a:rPr>
              <a:t>Myers </a:t>
            </a:r>
            <a:r>
              <a:rPr lang="nn-NO" sz="1600" dirty="0" smtClean="0">
                <a:solidFill>
                  <a:schemeClr val="accent5"/>
                </a:solidFill>
                <a:effectLst>
                  <a:outerShdw blurRad="50800" dist="38100" dir="2700000" algn="tl" rotWithShape="0">
                    <a:srgbClr val="528915"/>
                  </a:outerShdw>
                </a:effectLst>
                <a:latin typeface="Century Gothic" pitchFamily="34" charset="0"/>
              </a:rPr>
              <a:t>Mill</a:t>
            </a:r>
            <a:r>
              <a:rPr lang="nn-NO" sz="1600" dirty="0">
                <a:solidFill>
                  <a:schemeClr val="accent5"/>
                </a:solidFill>
                <a:effectLst>
                  <a:outerShdw blurRad="50800" dist="38100" dir="2700000" algn="tl" rotWithShape="0">
                    <a:srgbClr val="528915"/>
                  </a:outerShdw>
                </a:effectLst>
                <a:latin typeface="Century Gothic" pitchFamily="34" charset="0"/>
              </a:rPr>
              <a:t> </a:t>
            </a:r>
            <a:r>
              <a:rPr lang="nn-NO" sz="1600" dirty="0">
                <a:solidFill>
                  <a:schemeClr val="accent5"/>
                </a:solidFill>
                <a:effectLst>
                  <a:outerShdw blurRad="50800" dist="38100" dir="2700000" algn="tl" rotWithShape="0">
                    <a:srgbClr val="528915"/>
                  </a:outerShdw>
                </a:effectLst>
                <a:latin typeface="Trebuchet MS" panose="020B0603020202020204" pitchFamily="34" charset="0"/>
              </a:rPr>
              <a:t>· </a:t>
            </a:r>
            <a:r>
              <a:rPr lang="nn-NO" sz="1600" dirty="0" smtClean="0">
                <a:solidFill>
                  <a:schemeClr val="accent5"/>
                </a:solidFill>
                <a:effectLst>
                  <a:outerShdw blurRad="50800" dist="38100" dir="2700000" algn="tl" rotWithShape="0">
                    <a:srgbClr val="528915"/>
                  </a:outerShdw>
                </a:effectLst>
                <a:latin typeface="Century Gothic" pitchFamily="34" charset="0"/>
              </a:rPr>
              <a:t>Summerville</a:t>
            </a:r>
            <a:br>
              <a:rPr lang="nn-NO" sz="1600" dirty="0" smtClean="0">
                <a:solidFill>
                  <a:schemeClr val="accent5"/>
                </a:solidFill>
                <a:effectLst>
                  <a:outerShdw blurRad="50800" dist="38100" dir="2700000" algn="tl" rotWithShape="0">
                    <a:srgbClr val="528915"/>
                  </a:outerShdw>
                </a:effectLst>
                <a:latin typeface="Century Gothic" pitchFamily="34" charset="0"/>
              </a:rPr>
            </a:br>
            <a:r>
              <a:rPr lang="nn-NO" sz="1600" dirty="0" smtClean="0">
                <a:solidFill>
                  <a:schemeClr val="accent5"/>
                </a:solidFill>
                <a:effectLst>
                  <a:outerShdw blurRad="50800" dist="38100" dir="2700000" algn="tl" rotWithShape="0">
                    <a:srgbClr val="528915"/>
                  </a:outerShdw>
                </a:effectLst>
                <a:latin typeface="Century Gothic" pitchFamily="34" charset="0"/>
              </a:rPr>
              <a:t>MLS</a:t>
            </a:r>
            <a:r>
              <a:rPr lang="nn-NO" sz="1600" dirty="0">
                <a:solidFill>
                  <a:schemeClr val="accent5"/>
                </a:solidFill>
                <a:effectLst>
                  <a:outerShdw blurRad="50800" dist="38100" dir="2700000" algn="tl" rotWithShape="0">
                    <a:srgbClr val="528915"/>
                  </a:outerShdw>
                </a:effectLst>
                <a:latin typeface="Century Gothic" pitchFamily="34" charset="0"/>
              </a:rPr>
              <a:t># </a:t>
            </a:r>
            <a:r>
              <a:rPr lang="nn-NO" sz="1600" dirty="0" smtClean="0">
                <a:solidFill>
                  <a:schemeClr val="accent5"/>
                </a:solidFill>
                <a:effectLst>
                  <a:outerShdw blurRad="50800" dist="38100" dir="2700000" algn="tl" rotWithShape="0">
                    <a:srgbClr val="528915"/>
                  </a:outerShdw>
                </a:effectLst>
                <a:latin typeface="Century Gothic" pitchFamily="34" charset="0"/>
              </a:rPr>
              <a:t>16003877 </a:t>
            </a:r>
            <a:r>
              <a:rPr lang="nn-NO" sz="1600" dirty="0" smtClean="0">
                <a:solidFill>
                  <a:schemeClr val="accent5"/>
                </a:solidFill>
                <a:effectLst>
                  <a:outerShdw blurRad="50800" dist="38100" dir="2700000" algn="tl" rotWithShape="0">
                    <a:srgbClr val="528915"/>
                  </a:outerShdw>
                </a:effectLst>
                <a:latin typeface="Trebuchet MS" panose="020B0603020202020204" pitchFamily="34" charset="0"/>
              </a:rPr>
              <a:t>· </a:t>
            </a:r>
            <a:r>
              <a:rPr lang="nn-NO" sz="1600" dirty="0" smtClean="0">
                <a:solidFill>
                  <a:schemeClr val="accent5"/>
                </a:solidFill>
                <a:effectLst>
                  <a:outerShdw blurRad="50800" dist="38100" dir="2700000" algn="tl" rotWithShape="0">
                    <a:srgbClr val="528915"/>
                  </a:outerShdw>
                </a:effectLst>
                <a:latin typeface="Century Gothic" pitchFamily="34" charset="0"/>
              </a:rPr>
              <a:t>$</a:t>
            </a:r>
            <a:r>
              <a:rPr lang="nn-NO" sz="1600" dirty="0">
                <a:solidFill>
                  <a:schemeClr val="accent5"/>
                </a:solidFill>
                <a:effectLst>
                  <a:outerShdw blurRad="50800" dist="38100" dir="2700000" algn="tl" rotWithShape="0">
                    <a:srgbClr val="528915"/>
                  </a:outerShdw>
                </a:effectLst>
                <a:latin typeface="Century Gothic" pitchFamily="34" charset="0"/>
              </a:rPr>
              <a:t>212,400</a:t>
            </a:r>
            <a:endParaRPr lang="en-US" sz="1600" dirty="0">
              <a:solidFill>
                <a:schemeClr val="accent5"/>
              </a:solidFill>
              <a:effectLst>
                <a:outerShdw blurRad="50800" dist="38100" dir="2700000" algn="tl" rotWithShape="0">
                  <a:srgbClr val="528915"/>
                </a:outerShdw>
              </a:effectLst>
              <a:latin typeface="Century Gothic" pitchFamily="34" charset="0"/>
            </a:endParaRPr>
          </a:p>
        </p:txBody>
      </p:sp>
    </p:spTree>
    <p:extLst>
      <p:ext uri="{BB962C8B-B14F-4D97-AF65-F5344CB8AC3E}">
        <p14:creationId xmlns:p14="http://schemas.microsoft.com/office/powerpoint/2010/main" val="38333030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159</TotalTime>
  <Words>335</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Century Gothic</vt:lpstr>
      <vt:lpstr>Tahoma</vt:lpstr>
      <vt:lpstr>Trebuchet MS</vt:lpstr>
      <vt:lpstr>Office Theme</vt:lpstr>
      <vt:lpstr>Open House Sunday, May 1st, 2-4pm</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721 High Battery Cir, Mt Pleasant</dc:title>
  <dc:creator>CVH360</dc:creator>
  <cp:lastModifiedBy>A. Thomas Price</cp:lastModifiedBy>
  <cp:revision>23</cp:revision>
  <dcterms:created xsi:type="dcterms:W3CDTF">2006-08-16T00:00:00Z</dcterms:created>
  <dcterms:modified xsi:type="dcterms:W3CDTF">2016-04-27T18:25:17Z</dcterms:modified>
</cp:coreProperties>
</file>