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29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27607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1160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30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0431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8315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9501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5553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6562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5409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2745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5841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BCD2A90B-18DF-4C6F-99F9-DAAC5E6BA37F}" type="datetimeFigureOut">
              <a:rPr lang="en-US" smtClean="0"/>
              <a:t>8/18/2025</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984758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82971"/>
          </a:xfrm>
          <a:prstGeom prst="rect">
            <a:avLst/>
          </a:prstGeom>
        </p:spPr>
      </p:pic>
      <p:sp>
        <p:nvSpPr>
          <p:cNvPr id="4" name="Rectangle 3"/>
          <p:cNvSpPr/>
          <p:nvPr/>
        </p:nvSpPr>
        <p:spPr>
          <a:xfrm>
            <a:off x="-1501" y="5614087"/>
            <a:ext cx="8229599" cy="2246769"/>
          </a:xfrm>
          <a:prstGeom prst="rect">
            <a:avLst/>
          </a:prstGeom>
        </p:spPr>
        <p:txBody>
          <a:bodyPr wrap="square">
            <a:spAutoFit/>
          </a:bodyPr>
          <a:lstStyle/>
          <a:p>
            <a:pPr algn="ctr"/>
            <a:r>
              <a:rPr lang="en-US" sz="1400" dirty="0">
                <a:latin typeface="Segoe UI" panose="020B0502040204020203" pitchFamily="34" charset="0"/>
                <a:cs typeface="Segoe UI" panose="020B0502040204020203" pitchFamily="34" charset="0"/>
              </a:rPr>
              <a:t>Beautiful 2nd row home located in the most desirable location on IOP (South IOP) directly across the street from the 6th Ave. beach path! The property has excellent views, an amazing, renovated pool with built in hot tub. New landscaping, including turf for very low maintenance... and don't forget the putting green! This home has been maintained to very high standards. It offers a great inverted floor plan with a large kitchen, granite counter space for cooking for large crowds, and an open floor plan with tons of living space. The front of the home features 3 multi-level decks to take advantage of the ocean views. All four guest rooms have full ensuite bathrooms, with two primary suites, one on each level. This custom home also features an elevator that services all 3 levels, a wet bar in the great room, high-end appliances, and a 3rd floor deck for even more amazing views! House is sold fully furnished except for a few personal items, and it comes heavily booked with 2025 rentals!</a:t>
            </a:r>
          </a:p>
        </p:txBody>
      </p:sp>
      <p:sp>
        <p:nvSpPr>
          <p:cNvPr id="5" name="Rectangle 4"/>
          <p:cNvSpPr/>
          <p:nvPr/>
        </p:nvSpPr>
        <p:spPr>
          <a:xfrm>
            <a:off x="0" y="0"/>
            <a:ext cx="8229600" cy="646331"/>
          </a:xfrm>
          <a:prstGeom prst="rect">
            <a:avLst/>
          </a:prstGeom>
        </p:spPr>
        <p:txBody>
          <a:bodyPr wrap="square">
            <a:spAutoFit/>
          </a:bodyPr>
          <a:lstStyle/>
          <a:p>
            <a:pPr algn="r"/>
            <a:r>
              <a:rPr lang="en-US" sz="3600" dirty="0">
                <a:ln w="3175">
                  <a:noFill/>
                </a:ln>
                <a:solidFill>
                  <a:schemeClr val="bg1"/>
                </a:solidFill>
                <a:effectLst>
                  <a:outerShdw blurRad="38100" dist="38100" dir="2700000" algn="tl">
                    <a:srgbClr val="000000">
                      <a:alpha val="43137"/>
                    </a:srgbClr>
                  </a:outerShdw>
                </a:effectLst>
                <a:latin typeface="Fave Script Bold Pro" pitchFamily="2" charset="0"/>
              </a:rPr>
              <a:t>2nd Row with Ocean Views</a:t>
            </a:r>
          </a:p>
        </p:txBody>
      </p:sp>
      <p:sp>
        <p:nvSpPr>
          <p:cNvPr id="6" name="Rectangle 5"/>
          <p:cNvSpPr/>
          <p:nvPr/>
        </p:nvSpPr>
        <p:spPr>
          <a:xfrm>
            <a:off x="2057400" y="9231987"/>
            <a:ext cx="41148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Jamie Hollingsworth</a:t>
            </a:r>
          </a:p>
          <a:p>
            <a:pPr algn="ctr"/>
            <a:r>
              <a:rPr lang="en-US" sz="1400" dirty="0">
                <a:latin typeface="Segoe UI" panose="020B0502040204020203" pitchFamily="34" charset="0"/>
                <a:cs typeface="Segoe UI" panose="020B0502040204020203" pitchFamily="34" charset="0"/>
              </a:rPr>
              <a:t>843-442-6492 | iopsold@aol.com</a:t>
            </a:r>
          </a:p>
        </p:txBody>
      </p:sp>
      <p:sp>
        <p:nvSpPr>
          <p:cNvPr id="7" name="Rectangle 6"/>
          <p:cNvSpPr/>
          <p:nvPr/>
        </p:nvSpPr>
        <p:spPr>
          <a:xfrm>
            <a:off x="228600" y="9802277"/>
            <a:ext cx="7772400" cy="246221"/>
          </a:xfrm>
          <a:prstGeom prst="rect">
            <a:avLst/>
          </a:prstGeom>
        </p:spPr>
        <p:txBody>
          <a:bodyPr wrap="square">
            <a:spAutoFit/>
          </a:bodyPr>
          <a:lstStyle/>
          <a:p>
            <a:pPr algn="ctr"/>
            <a:r>
              <a:rPr lang="en-US" sz="1000" dirty="0">
                <a:solidFill>
                  <a:schemeClr val="bg1">
                    <a:lumMod val="75000"/>
                  </a:schemeClr>
                </a:solidFill>
                <a:latin typeface="Segoe UI" panose="020B0502040204020203" pitchFamily="34" charset="0"/>
                <a:cs typeface="Segoe UI" panose="020B0502040204020203" pitchFamily="34" charset="0"/>
              </a:rPr>
              <a:t>Salmonsen Realty | 864 </a:t>
            </a:r>
            <a:r>
              <a:rPr lang="en-US" sz="1000" dirty="0" err="1">
                <a:solidFill>
                  <a:schemeClr val="bg1">
                    <a:lumMod val="75000"/>
                  </a:schemeClr>
                </a:solidFill>
                <a:latin typeface="Segoe UI" panose="020B0502040204020203" pitchFamily="34" charset="0"/>
                <a:cs typeface="Segoe UI" panose="020B0502040204020203" pitchFamily="34" charset="0"/>
              </a:rPr>
              <a:t>Lowcountry</a:t>
            </a:r>
            <a:r>
              <a:rPr lang="en-US" sz="1000" dirty="0">
                <a:solidFill>
                  <a:schemeClr val="bg1">
                    <a:lumMod val="75000"/>
                  </a:schemeClr>
                </a:solidFill>
                <a:latin typeface="Segoe UI" panose="020B0502040204020203" pitchFamily="34" charset="0"/>
                <a:cs typeface="Segoe UI" panose="020B0502040204020203" pitchFamily="34" charset="0"/>
              </a:rPr>
              <a:t> Blvd Ste B | Mt Pleasant, SC 29464</a:t>
            </a:r>
          </a:p>
        </p:txBody>
      </p:sp>
      <p:sp>
        <p:nvSpPr>
          <p:cNvPr id="2" name="Rectangle 1">
            <a:extLst>
              <a:ext uri="{FF2B5EF4-FFF2-40B4-BE49-F238E27FC236}">
                <a16:creationId xmlns:a16="http://schemas.microsoft.com/office/drawing/2014/main" id="{95FB9836-4E82-4889-95B8-37ED093037D9}"/>
              </a:ext>
            </a:extLst>
          </p:cNvPr>
          <p:cNvSpPr/>
          <p:nvPr/>
        </p:nvSpPr>
        <p:spPr>
          <a:xfrm>
            <a:off x="0" y="0"/>
            <a:ext cx="4318591" cy="800219"/>
          </a:xfrm>
          <a:prstGeom prst="rect">
            <a:avLst/>
          </a:prstGeom>
        </p:spPr>
        <p:txBody>
          <a:bodyPr wrap="square">
            <a:spAutoFit/>
          </a:bodyPr>
          <a:lstStyle/>
          <a:p>
            <a:r>
              <a:rPr lang="en-US" b="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601 Ocean Boulevard</a:t>
            </a:r>
          </a:p>
          <a:p>
            <a:r>
              <a:rPr lang="en-US" sz="14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Isle of Palms, SC 29451</a:t>
            </a:r>
          </a:p>
          <a:p>
            <a:r>
              <a:rPr lang="en-US" sz="14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MLS# 25013787 | $4,999,000</a:t>
            </a:r>
          </a:p>
        </p:txBody>
      </p:sp>
      <p:pic>
        <p:nvPicPr>
          <p:cNvPr id="8" name="Picture 7">
            <a:extLst>
              <a:ext uri="{FF2B5EF4-FFF2-40B4-BE49-F238E27FC236}">
                <a16:creationId xmlns:a16="http://schemas.microsoft.com/office/drawing/2014/main" id="{4D4DB4EB-8FB9-1A84-E458-0DD275CCF77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7991971"/>
            <a:ext cx="1161390" cy="1153687"/>
          </a:xfrm>
          <a:prstGeom prst="rect">
            <a:avLst/>
          </a:prstGeom>
          <a:ln w="12700">
            <a:noFill/>
          </a:ln>
        </p:spPr>
      </p:pic>
      <p:pic>
        <p:nvPicPr>
          <p:cNvPr id="12" name="Picture 11">
            <a:extLst>
              <a:ext uri="{FF2B5EF4-FFF2-40B4-BE49-F238E27FC236}">
                <a16:creationId xmlns:a16="http://schemas.microsoft.com/office/drawing/2014/main" id="{85C81099-8BDB-2C2C-00A8-5EB36BD33176}"/>
              </a:ext>
            </a:extLst>
          </p:cNvPr>
          <p:cNvPicPr>
            <a:picLocks noChangeAspect="1"/>
          </p:cNvPicPr>
          <p:nvPr/>
        </p:nvPicPr>
        <p:blipFill>
          <a:blip r:embed="rId4">
            <a:extLst>
              <a:ext uri="{28A0092B-C50C-407E-A947-70E740481C1C}">
                <a14:useLocalDpi xmlns:a14="http://schemas.microsoft.com/office/drawing/2010/main" val="0"/>
              </a:ext>
            </a:extLst>
          </a:blip>
          <a:srcRect t="6234" b="5636"/>
          <a:stretch>
            <a:fillRect/>
          </a:stretch>
        </p:blipFill>
        <p:spPr>
          <a:xfrm>
            <a:off x="2952962" y="7991971"/>
            <a:ext cx="1745439" cy="1153687"/>
          </a:xfrm>
          <a:prstGeom prst="rect">
            <a:avLst/>
          </a:prstGeom>
          <a:ln w="12700">
            <a:noFill/>
          </a:ln>
        </p:spPr>
      </p:pic>
      <p:pic>
        <p:nvPicPr>
          <p:cNvPr id="13" name="Picture 12">
            <a:extLst>
              <a:ext uri="{FF2B5EF4-FFF2-40B4-BE49-F238E27FC236}">
                <a16:creationId xmlns:a16="http://schemas.microsoft.com/office/drawing/2014/main" id="{4C49DD30-FEBA-DABE-440D-0B67951BB0A2}"/>
              </a:ext>
            </a:extLst>
          </p:cNvPr>
          <p:cNvPicPr>
            <a:picLocks noChangeAspect="1"/>
          </p:cNvPicPr>
          <p:nvPr/>
        </p:nvPicPr>
        <p:blipFill>
          <a:blip r:embed="rId5">
            <a:extLst>
              <a:ext uri="{28A0092B-C50C-407E-A947-70E740481C1C}">
                <a14:useLocalDpi xmlns:a14="http://schemas.microsoft.com/office/drawing/2010/main" val="0"/>
              </a:ext>
            </a:extLst>
          </a:blip>
          <a:srcRect t="6096" b="5645"/>
          <a:stretch>
            <a:fillRect/>
          </a:stretch>
        </p:blipFill>
        <p:spPr>
          <a:xfrm>
            <a:off x="4726217" y="7991971"/>
            <a:ext cx="1742885" cy="1153687"/>
          </a:xfrm>
          <a:prstGeom prst="rect">
            <a:avLst/>
          </a:prstGeom>
          <a:ln w="12700">
            <a:noFill/>
          </a:ln>
        </p:spPr>
      </p:pic>
      <p:pic>
        <p:nvPicPr>
          <p:cNvPr id="15" name="Picture 14">
            <a:extLst>
              <a:ext uri="{FF2B5EF4-FFF2-40B4-BE49-F238E27FC236}">
                <a16:creationId xmlns:a16="http://schemas.microsoft.com/office/drawing/2014/main" id="{A6A70E0B-C8C8-C502-AA76-FB45F7727FEE}"/>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496918" y="7991971"/>
            <a:ext cx="1732682" cy="1154400"/>
          </a:xfrm>
          <a:prstGeom prst="rect">
            <a:avLst/>
          </a:prstGeom>
          <a:ln w="12700">
            <a:noFill/>
          </a:ln>
        </p:spPr>
      </p:pic>
      <p:pic>
        <p:nvPicPr>
          <p:cNvPr id="16" name="Picture 15">
            <a:extLst>
              <a:ext uri="{FF2B5EF4-FFF2-40B4-BE49-F238E27FC236}">
                <a16:creationId xmlns:a16="http://schemas.microsoft.com/office/drawing/2014/main" id="{35C997EF-38B4-C027-1C2C-C09C155C54AF}"/>
              </a:ext>
            </a:extLst>
          </p:cNvPr>
          <p:cNvPicPr>
            <a:picLocks noChangeAspect="1"/>
          </p:cNvPicPr>
          <p:nvPr/>
        </p:nvPicPr>
        <p:blipFill>
          <a:blip r:embed="rId7">
            <a:extLst>
              <a:ext uri="{28A0092B-C50C-407E-A947-70E740481C1C}">
                <a14:useLocalDpi xmlns:a14="http://schemas.microsoft.com/office/drawing/2010/main" val="0"/>
              </a:ext>
            </a:extLst>
          </a:blip>
          <a:srcRect t="5429" b="5429"/>
          <a:stretch/>
        </p:blipFill>
        <p:spPr>
          <a:xfrm>
            <a:off x="1189206" y="7991971"/>
            <a:ext cx="1735940" cy="1160600"/>
          </a:xfrm>
          <a:prstGeom prst="rect">
            <a:avLst/>
          </a:prstGeom>
          <a:ln w="12700">
            <a:noFill/>
          </a:ln>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TotalTime>
  <Words>239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Fave Script Bold Pro</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52</cp:revision>
  <dcterms:created xsi:type="dcterms:W3CDTF">2017-07-11T13:56:54Z</dcterms:created>
  <dcterms:modified xsi:type="dcterms:W3CDTF">2025-08-18T17:58:44Z</dcterms:modified>
</cp:coreProperties>
</file>