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45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7" d="100"/>
          <a:sy n="47" d="100"/>
        </p:scale>
        <p:origin x="2178" y="42"/>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11/23/2020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11/23/2020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11/23/2020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11/23/2020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11/23/2020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11/23/2020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11/23/2020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11/23/2020</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13" Type="http://schemas.openxmlformats.org/officeDocument/2006/relationships/image" Target="../media/image12.jpeg"/><Relationship Id="rId3" Type="http://schemas.openxmlformats.org/officeDocument/2006/relationships/image" Target="../media/image2.pn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p:blipFill>
        <p:spPr bwMode="auto">
          <a:xfrm>
            <a:off x="0" y="1"/>
            <a:ext cx="8229600" cy="5494030"/>
          </a:xfrm>
          <a:prstGeom prst="rect">
            <a:avLst/>
          </a:prstGeom>
          <a:ln>
            <a:noFill/>
          </a:ln>
          <a:effectLst>
            <a:softEdge rad="112500"/>
          </a:effectLst>
          <a:extLst>
            <a:ext uri="{909E8E84-426E-40DD-AFC4-6F175D3DCCD1}">
              <a14:hiddenFill xmlns:a14="http://schemas.microsoft.com/office/drawing/2010/main">
                <a:solidFill>
                  <a:schemeClr val="accent1"/>
                </a:solidFill>
              </a14:hiddenFill>
            </a:ext>
          </a:extLst>
        </p:spPr>
      </p:pic>
      <p:pic>
        <p:nvPicPr>
          <p:cNvPr id="1032" name="Picture 8"/>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6209546" y="9315650"/>
            <a:ext cx="1562527" cy="36458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ctrTitle"/>
          </p:nvPr>
        </p:nvSpPr>
        <p:spPr>
          <a:xfrm>
            <a:off x="228600" y="3690529"/>
            <a:ext cx="7782560" cy="1281305"/>
          </a:xfrm>
        </p:spPr>
        <p:txBody>
          <a:bodyPr anchor="t">
            <a:noAutofit/>
          </a:bodyPr>
          <a:lstStyle/>
          <a:p>
            <a:pPr algn="l"/>
            <a:r>
              <a:rPr lang="en-US" sz="2000" b="1" dirty="0">
                <a:solidFill>
                  <a:schemeClr val="bg1"/>
                </a:solidFill>
                <a:effectLst>
                  <a:outerShdw blurRad="38100" dist="38100" dir="2700000" algn="tl">
                    <a:srgbClr val="000000">
                      <a:alpha val="43137"/>
                    </a:srgbClr>
                  </a:outerShdw>
                </a:effectLst>
                <a:latin typeface="Arial Nova" panose="020B0504020202020204" pitchFamily="34" charset="0"/>
                <a:ea typeface="Tahoma" panose="020B0604030504040204" pitchFamily="34" charset="0"/>
                <a:cs typeface="Tahoma" panose="020B0604030504040204" pitchFamily="34" charset="0"/>
              </a:rPr>
              <a:t>602 Merrifield Court</a:t>
            </a:r>
            <a:br>
              <a:rPr lang="en-US" sz="2000" b="1" dirty="0">
                <a:solidFill>
                  <a:schemeClr val="bg1"/>
                </a:solidFill>
                <a:effectLst>
                  <a:outerShdw blurRad="38100" dist="38100" dir="2700000" algn="tl">
                    <a:srgbClr val="000000">
                      <a:alpha val="43137"/>
                    </a:srgbClr>
                  </a:outerShdw>
                </a:effectLst>
                <a:latin typeface="Arial Nova" panose="020B0504020202020204" pitchFamily="34" charset="0"/>
                <a:ea typeface="Tahoma" panose="020B0604030504040204" pitchFamily="34" charset="0"/>
                <a:cs typeface="Tahoma" panose="020B0604030504040204" pitchFamily="34" charset="0"/>
              </a:rPr>
            </a:br>
            <a:r>
              <a:rPr lang="en-US" sz="1800" dirty="0">
                <a:solidFill>
                  <a:schemeClr val="bg1"/>
                </a:solidFill>
                <a:effectLst>
                  <a:outerShdw blurRad="38100" dist="38100" dir="2700000" algn="tl">
                    <a:srgbClr val="000000">
                      <a:alpha val="43137"/>
                    </a:srgbClr>
                  </a:outerShdw>
                </a:effectLst>
                <a:latin typeface="Arial Nova" panose="020B0504020202020204" pitchFamily="34" charset="0"/>
                <a:ea typeface="Tahoma" panose="020B0604030504040204" pitchFamily="34" charset="0"/>
                <a:cs typeface="Tahoma" panose="020B0604030504040204" pitchFamily="34" charset="0"/>
              </a:rPr>
              <a:t>Charleston National</a:t>
            </a:r>
            <a:br>
              <a:rPr lang="en-US" sz="1800" dirty="0">
                <a:solidFill>
                  <a:schemeClr val="bg1"/>
                </a:solidFill>
                <a:effectLst>
                  <a:outerShdw blurRad="38100" dist="38100" dir="2700000" algn="tl">
                    <a:srgbClr val="000000">
                      <a:alpha val="43137"/>
                    </a:srgbClr>
                  </a:outerShdw>
                </a:effectLst>
                <a:latin typeface="Arial Nova" panose="020B0504020202020204" pitchFamily="34" charset="0"/>
                <a:ea typeface="Tahoma" panose="020B0604030504040204" pitchFamily="34" charset="0"/>
                <a:cs typeface="Tahoma" panose="020B0604030504040204" pitchFamily="34" charset="0"/>
              </a:rPr>
            </a:br>
            <a:r>
              <a:rPr lang="en-US" sz="1800" dirty="0">
                <a:solidFill>
                  <a:schemeClr val="bg1"/>
                </a:solidFill>
                <a:effectLst>
                  <a:outerShdw blurRad="38100" dist="38100" dir="2700000" algn="tl">
                    <a:srgbClr val="000000">
                      <a:alpha val="43137"/>
                    </a:srgbClr>
                  </a:outerShdw>
                </a:effectLst>
                <a:latin typeface="Arial Nova" panose="020B0504020202020204" pitchFamily="34" charset="0"/>
                <a:ea typeface="Tahoma" panose="020B0604030504040204" pitchFamily="34" charset="0"/>
                <a:cs typeface="Tahoma" panose="020B0604030504040204" pitchFamily="34" charset="0"/>
              </a:rPr>
              <a:t>Mount Pleasant, SC 29466</a:t>
            </a:r>
            <a:br>
              <a:rPr lang="en-US" sz="1800" dirty="0">
                <a:solidFill>
                  <a:schemeClr val="bg1"/>
                </a:solidFill>
                <a:effectLst>
                  <a:outerShdw blurRad="38100" dist="38100" dir="2700000" algn="tl">
                    <a:srgbClr val="000000">
                      <a:alpha val="43137"/>
                    </a:srgbClr>
                  </a:outerShdw>
                </a:effectLst>
                <a:latin typeface="Arial Nova" panose="020B0504020202020204" pitchFamily="34" charset="0"/>
                <a:ea typeface="Tahoma" panose="020B0604030504040204" pitchFamily="34" charset="0"/>
                <a:cs typeface="Tahoma" panose="020B0604030504040204" pitchFamily="34" charset="0"/>
              </a:rPr>
            </a:br>
            <a:r>
              <a:rPr lang="en-US" sz="1800" dirty="0">
                <a:solidFill>
                  <a:schemeClr val="bg1"/>
                </a:solidFill>
                <a:effectLst>
                  <a:outerShdw blurRad="38100" dist="38100" dir="2700000" algn="tl">
                    <a:srgbClr val="000000">
                      <a:alpha val="43137"/>
                    </a:srgbClr>
                  </a:outerShdw>
                </a:effectLst>
                <a:latin typeface="Arial Nova" panose="020B0504020202020204" pitchFamily="34" charset="0"/>
                <a:ea typeface="Tahoma" panose="020B0604030504040204" pitchFamily="34" charset="0"/>
                <a:cs typeface="Tahoma" panose="020B0604030504040204" pitchFamily="34" charset="0"/>
              </a:rPr>
              <a:t>MLS# 20031582 ~ $337,900</a:t>
            </a:r>
            <a:endParaRPr lang="en-US" sz="1100" dirty="0">
              <a:solidFill>
                <a:schemeClr val="bg1"/>
              </a:solidFill>
              <a:effectLst>
                <a:outerShdw blurRad="38100" dist="38100" dir="2700000" algn="tl">
                  <a:srgbClr val="000000">
                    <a:alpha val="43137"/>
                  </a:srgbClr>
                </a:outerShdw>
              </a:effectLst>
              <a:latin typeface="Arial Nova" panose="020B0504020202020204" pitchFamily="34" charset="0"/>
              <a:ea typeface="Tahoma" panose="020B0604030504040204" pitchFamily="34" charset="0"/>
              <a:cs typeface="Tahoma" panose="020B0604030504040204" pitchFamily="34" charset="0"/>
            </a:endParaRPr>
          </a:p>
        </p:txBody>
      </p:sp>
      <p:sp>
        <p:nvSpPr>
          <p:cNvPr id="3" name="Subtitle 2"/>
          <p:cNvSpPr>
            <a:spLocks noGrp="1"/>
          </p:cNvSpPr>
          <p:nvPr>
            <p:ph type="subTitle" idx="1"/>
          </p:nvPr>
        </p:nvSpPr>
        <p:spPr>
          <a:xfrm>
            <a:off x="228602" y="5953006"/>
            <a:ext cx="7772399" cy="2138862"/>
          </a:xfrm>
        </p:spPr>
        <p:txBody>
          <a:bodyPr anchor="ctr">
            <a:noAutofit/>
          </a:bodyPr>
          <a:lstStyle/>
          <a:p>
            <a:r>
              <a:rPr lang="en-US" sz="1300" dirty="0">
                <a:solidFill>
                  <a:schemeClr val="tx1"/>
                </a:solidFill>
                <a:latin typeface="Arial Nova" panose="020B0504020202020204" pitchFamily="34" charset="0"/>
                <a:ea typeface="Tahoma" panose="020B0604030504040204" pitchFamily="34" charset="0"/>
                <a:cs typeface="Tahoma" panose="020B0604030504040204" pitchFamily="34" charset="0"/>
              </a:rPr>
              <a:t>Move in ready. Freshly painted with new carpet on the second floor. The first thing that will strike you as you enter is the hardwood flooring, yes, hardwood, not laminate or vinyl. The floor plan is open and features a dining room, butlers pantry and a kitchen with granite counters and stainless appliances. You will find a large screened deck off the great room that overlooks the marsh. Upstairs, is the master bedroom with a large walk in closet and the master bath with a garden tub and separate shower. This master bedroom also features it own large screened deck also overlooking the marsh. The generous sized second bedroom with it's own bath and large closet and the laundry area finish out the second floor. The ground floor provides garage parking for two cars as well as lots of storage.</a:t>
            </a:r>
          </a:p>
          <a:p>
            <a:r>
              <a:rPr lang="en-US" sz="1300" dirty="0">
                <a:solidFill>
                  <a:schemeClr val="tx1"/>
                </a:solidFill>
                <a:latin typeface="Arial Nova" panose="020B0504020202020204" pitchFamily="34" charset="0"/>
                <a:ea typeface="Tahoma" panose="020B0604030504040204" pitchFamily="34" charset="0"/>
                <a:cs typeface="Tahoma" panose="020B0604030504040204" pitchFamily="34" charset="0"/>
              </a:rPr>
              <a:t>There is also provisions existing to add an elevator to service from the garage to the second floor. Seller is a licensed Real Estate Agent.</a:t>
            </a:r>
          </a:p>
        </p:txBody>
      </p:sp>
      <p:sp>
        <p:nvSpPr>
          <p:cNvPr id="6" name="Rectangle 5"/>
          <p:cNvSpPr/>
          <p:nvPr/>
        </p:nvSpPr>
        <p:spPr>
          <a:xfrm>
            <a:off x="228600" y="9144000"/>
            <a:ext cx="7772400" cy="707886"/>
          </a:xfrm>
          <a:prstGeom prst="rect">
            <a:avLst/>
          </a:prstGeom>
        </p:spPr>
        <p:txBody>
          <a:bodyPr wrap="square">
            <a:spAutoFit/>
          </a:bodyPr>
          <a:lstStyle/>
          <a:p>
            <a:pPr algn="ctr"/>
            <a:r>
              <a:rPr lang="en-US" sz="1600" b="1" dirty="0">
                <a:latin typeface="Arial Nova" panose="020B0504020202020204" pitchFamily="34" charset="0"/>
                <a:ea typeface="Tahoma" panose="020B0604030504040204" pitchFamily="34" charset="0"/>
                <a:cs typeface="Tahoma" panose="020B0604030504040204" pitchFamily="34" charset="0"/>
              </a:rPr>
              <a:t>Steven Ginsberg, ABR, EPRO</a:t>
            </a:r>
          </a:p>
          <a:p>
            <a:pPr algn="ctr"/>
            <a:r>
              <a:rPr lang="en-US" sz="1200" dirty="0">
                <a:latin typeface="Arial Nova" panose="020B0504020202020204" pitchFamily="34" charset="0"/>
                <a:ea typeface="Tahoma" panose="020B0604030504040204" pitchFamily="34" charset="0"/>
                <a:cs typeface="Tahoma" panose="020B0604030504040204" pitchFamily="34" charset="0"/>
              </a:rPr>
              <a:t>(843) 860-7782</a:t>
            </a:r>
            <a:br>
              <a:rPr lang="en-US" sz="1200" dirty="0">
                <a:latin typeface="Arial Nova" panose="020B0504020202020204" pitchFamily="34" charset="0"/>
                <a:ea typeface="Tahoma" panose="020B0604030504040204" pitchFamily="34" charset="0"/>
                <a:cs typeface="Tahoma" panose="020B0604030504040204" pitchFamily="34" charset="0"/>
              </a:rPr>
            </a:br>
            <a:r>
              <a:rPr lang="en-US" sz="1200" dirty="0">
                <a:latin typeface="Arial Nova" panose="020B0504020202020204" pitchFamily="34" charset="0"/>
                <a:ea typeface="Tahoma" panose="020B0604030504040204" pitchFamily="34" charset="0"/>
                <a:cs typeface="Tahoma" panose="020B0604030504040204" pitchFamily="34" charset="0"/>
              </a:rPr>
              <a:t>sginsberg1@gmail.com | www.steveginsberg.com</a:t>
            </a:r>
          </a:p>
        </p:txBody>
      </p:sp>
      <p:sp>
        <p:nvSpPr>
          <p:cNvPr id="9" name="Rectangle 8"/>
          <p:cNvSpPr/>
          <p:nvPr/>
        </p:nvSpPr>
        <p:spPr>
          <a:xfrm>
            <a:off x="228600" y="9812180"/>
            <a:ext cx="7772400" cy="246221"/>
          </a:xfrm>
          <a:prstGeom prst="rect">
            <a:avLst/>
          </a:prstGeom>
        </p:spPr>
        <p:txBody>
          <a:bodyPr wrap="square">
            <a:spAutoFit/>
          </a:bodyPr>
          <a:lstStyle/>
          <a:p>
            <a:pPr algn="ctr"/>
            <a:r>
              <a:rPr lang="en-US" sz="1000" dirty="0">
                <a:latin typeface="Arial Nova" panose="020B0504020202020204" pitchFamily="34" charset="0"/>
                <a:ea typeface="Tahoma" panose="020B0604030504040204" pitchFamily="34" charset="0"/>
                <a:cs typeface="Tahoma" panose="020B0604030504040204" pitchFamily="34" charset="0"/>
              </a:rPr>
              <a:t>Realty ONE Group Coastal | </a:t>
            </a:r>
            <a:r>
              <a:rPr lang="fr-FR" sz="1000" dirty="0">
                <a:latin typeface="Arial Nova" panose="020B0504020202020204" pitchFamily="34" charset="0"/>
                <a:ea typeface="Tahoma" panose="020B0604030504040204" pitchFamily="34" charset="0"/>
                <a:cs typeface="Tahoma" panose="020B0604030504040204" pitchFamily="34" charset="0"/>
              </a:rPr>
              <a:t>654 Coleman </a:t>
            </a:r>
            <a:r>
              <a:rPr lang="fr-FR" sz="1000" dirty="0" err="1">
                <a:latin typeface="Arial Nova" panose="020B0504020202020204" pitchFamily="34" charset="0"/>
                <a:ea typeface="Tahoma" panose="020B0604030504040204" pitchFamily="34" charset="0"/>
                <a:cs typeface="Tahoma" panose="020B0604030504040204" pitchFamily="34" charset="0"/>
              </a:rPr>
              <a:t>Bvld</a:t>
            </a:r>
            <a:r>
              <a:rPr lang="fr-FR" sz="1000" dirty="0">
                <a:latin typeface="Arial Nova" panose="020B0504020202020204" pitchFamily="34" charset="0"/>
                <a:ea typeface="Tahoma" panose="020B0604030504040204" pitchFamily="34" charset="0"/>
                <a:cs typeface="Tahoma" panose="020B0604030504040204" pitchFamily="34" charset="0"/>
              </a:rPr>
              <a:t> Suite 100 </a:t>
            </a:r>
            <a:r>
              <a:rPr lang="en-US" sz="1000" dirty="0">
                <a:latin typeface="Arial Nova" panose="020B0504020202020204" pitchFamily="34" charset="0"/>
                <a:ea typeface="Tahoma" panose="020B0604030504040204" pitchFamily="34" charset="0"/>
                <a:cs typeface="Tahoma" panose="020B0604030504040204" pitchFamily="34" charset="0"/>
              </a:rPr>
              <a:t>| Mt. Pleasant, SC 29464</a:t>
            </a:r>
          </a:p>
        </p:txBody>
      </p:sp>
      <p:sp>
        <p:nvSpPr>
          <p:cNvPr id="10" name="Down Ribbon 9"/>
          <p:cNvSpPr/>
          <p:nvPr/>
        </p:nvSpPr>
        <p:spPr>
          <a:xfrm>
            <a:off x="413852" y="-1181101"/>
            <a:ext cx="7376497" cy="996314"/>
          </a:xfrm>
          <a:prstGeom prst="ribbon">
            <a:avLst>
              <a:gd name="adj1" fmla="val 16667"/>
              <a:gd name="adj2" fmla="val 71557"/>
            </a:avLst>
          </a:prstGeom>
          <a:gradFill flip="none" rotWithShape="1">
            <a:gsLst>
              <a:gs pos="0">
                <a:srgbClr val="E6DCAC"/>
              </a:gs>
              <a:gs pos="12000">
                <a:srgbClr val="E6D78A"/>
              </a:gs>
              <a:gs pos="30000">
                <a:srgbClr val="C7AC4C"/>
              </a:gs>
              <a:gs pos="45000">
                <a:srgbClr val="E6D78A"/>
              </a:gs>
              <a:gs pos="77000">
                <a:srgbClr val="C7AC4C"/>
              </a:gs>
              <a:gs pos="100000">
                <a:srgbClr val="E6DCAC"/>
              </a:gs>
            </a:gsLst>
            <a:path path="circle">
              <a:fillToRect l="100000" t="100000"/>
            </a:path>
            <a:tileRect r="-100000" b="-100000"/>
          </a:gradFill>
          <a:ln w="6350">
            <a:solidFill>
              <a:schemeClr val="bg2">
                <a:lumMod val="50000"/>
              </a:schemeClr>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sz="2400" i="1" dirty="0">
                <a:solidFill>
                  <a:schemeClr val="tx1"/>
                </a:solidFill>
                <a:latin typeface="Gabriola" panose="04040605051002020D02" pitchFamily="82" charset="0"/>
              </a:rPr>
              <a:t>Open House Lunch ~ Friday, Oct 3 from 11 - 1</a:t>
            </a:r>
          </a:p>
          <a:p>
            <a:pPr algn="ctr"/>
            <a:r>
              <a:rPr lang="en-US" sz="2400" i="1" dirty="0">
                <a:solidFill>
                  <a:schemeClr val="tx1"/>
                </a:solidFill>
                <a:latin typeface="Gabriola" panose="04040605051002020D02" pitchFamily="82" charset="0"/>
              </a:rPr>
              <a:t>Handyman Special… Bring your hard hats!</a:t>
            </a:r>
          </a:p>
        </p:txBody>
      </p:sp>
      <p:sp>
        <p:nvSpPr>
          <p:cNvPr id="8" name="Rectangle 7"/>
          <p:cNvSpPr/>
          <p:nvPr/>
        </p:nvSpPr>
        <p:spPr>
          <a:xfrm>
            <a:off x="4229100" y="2465054"/>
            <a:ext cx="7772400" cy="461665"/>
          </a:xfrm>
          <a:prstGeom prst="rect">
            <a:avLst/>
          </a:prstGeom>
        </p:spPr>
        <p:txBody>
          <a:bodyPr wrap="square">
            <a:spAutoFit/>
          </a:bodyPr>
          <a:lstStyle/>
          <a:p>
            <a:pPr algn="r"/>
            <a:r>
              <a:rPr lang="en-US" sz="2400" b="1" i="1" dirty="0">
                <a:solidFill>
                  <a:srgbClr val="FF0000"/>
                </a:solidFill>
                <a:effectLst>
                  <a:outerShdw blurRad="60007" dist="310007" dir="7680000" sy="30000" kx="1300200" algn="ctr" rotWithShape="0">
                    <a:prstClr val="black">
                      <a:alpha val="32000"/>
                    </a:prstClr>
                  </a:outerShdw>
                </a:effectLst>
                <a:latin typeface="Arial Nova" panose="020B0504020202020204" pitchFamily="34" charset="0"/>
                <a:ea typeface="Tahoma" panose="020B0604030504040204" pitchFamily="34" charset="0"/>
                <a:cs typeface="Tahoma" panose="020B0604030504040204" pitchFamily="34" charset="0"/>
              </a:rPr>
              <a:t>$5000 Price Reduction</a:t>
            </a:r>
          </a:p>
        </p:txBody>
      </p:sp>
      <p:pic>
        <p:nvPicPr>
          <p:cNvPr id="19" name="Picture 6"/>
          <p:cNvPicPr>
            <a:picLocks noChangeArrowheads="1"/>
          </p:cNvPicPr>
          <p:nvPr/>
        </p:nvPicPr>
        <p:blipFill>
          <a:blip r:embed="rId4" cstate="print">
            <a:extLst>
              <a:ext uri="{28A0092B-C50C-407E-A947-70E740481C1C}">
                <a14:useLocalDpi xmlns:a14="http://schemas.microsoft.com/office/drawing/2010/main" val="0"/>
              </a:ext>
            </a:extLst>
          </a:blip>
          <a:srcRect/>
          <a:stretch/>
        </p:blipFill>
        <p:spPr bwMode="auto">
          <a:xfrm>
            <a:off x="1942641" y="5103775"/>
            <a:ext cx="1257987" cy="839824"/>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20" name="Picture 6"/>
          <p:cNvPicPr>
            <a:picLocks noChangeArrowheads="1"/>
          </p:cNvPicPr>
          <p:nvPr/>
        </p:nvPicPr>
        <p:blipFill>
          <a:blip r:embed="rId5" cstate="print">
            <a:extLst>
              <a:ext uri="{28A0092B-C50C-407E-A947-70E740481C1C}">
                <a14:useLocalDpi xmlns:a14="http://schemas.microsoft.com/office/drawing/2010/main" val="0"/>
              </a:ext>
            </a:extLst>
          </a:blip>
          <a:srcRect/>
          <a:stretch/>
        </p:blipFill>
        <p:spPr bwMode="auto">
          <a:xfrm>
            <a:off x="6572135" y="5103775"/>
            <a:ext cx="1257987" cy="839824"/>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21" name="Picture 6"/>
          <p:cNvPicPr>
            <a:picLocks noChangeArrowheads="1"/>
          </p:cNvPicPr>
          <p:nvPr/>
        </p:nvPicPr>
        <p:blipFill>
          <a:blip r:embed="rId6" cstate="print">
            <a:extLst>
              <a:ext uri="{28A0092B-C50C-407E-A947-70E740481C1C}">
                <a14:useLocalDpi xmlns:a14="http://schemas.microsoft.com/office/drawing/2010/main" val="0"/>
              </a:ext>
            </a:extLst>
          </a:blip>
          <a:srcRect/>
          <a:stretch/>
        </p:blipFill>
        <p:spPr bwMode="auto">
          <a:xfrm>
            <a:off x="5028969" y="5103775"/>
            <a:ext cx="1257987" cy="839824"/>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22" name="Picture 6"/>
          <p:cNvPicPr>
            <a:picLocks noChangeArrowheads="1"/>
          </p:cNvPicPr>
          <p:nvPr/>
        </p:nvPicPr>
        <p:blipFill>
          <a:blip r:embed="rId7" cstate="print">
            <a:extLst>
              <a:ext uri="{28A0092B-C50C-407E-A947-70E740481C1C}">
                <a14:useLocalDpi xmlns:a14="http://schemas.microsoft.com/office/drawing/2010/main" val="0"/>
              </a:ext>
            </a:extLst>
          </a:blip>
          <a:srcRect/>
          <a:stretch/>
        </p:blipFill>
        <p:spPr bwMode="auto">
          <a:xfrm>
            <a:off x="399478" y="5103775"/>
            <a:ext cx="1261872" cy="839825"/>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4" name="Picture 3"/>
          <p:cNvPicPr>
            <a:picLocks noChangeAspect="1"/>
          </p:cNvPicPr>
          <p:nvPr/>
        </p:nvPicPr>
        <p:blipFill>
          <a:blip r:embed="rId8">
            <a:extLst>
              <a:ext uri="{28A0092B-C50C-407E-A947-70E740481C1C}">
                <a14:useLocalDpi xmlns:a14="http://schemas.microsoft.com/office/drawing/2010/main" val="0"/>
              </a:ext>
            </a:extLst>
          </a:blip>
          <a:srcRect/>
          <a:stretch/>
        </p:blipFill>
        <p:spPr>
          <a:xfrm>
            <a:off x="520628" y="9160749"/>
            <a:ext cx="539512" cy="674391"/>
          </a:xfrm>
          <a:prstGeom prst="rect">
            <a:avLst/>
          </a:prstGeom>
        </p:spPr>
      </p:pic>
      <p:sp>
        <p:nvSpPr>
          <p:cNvPr id="23" name="Rectangle 22">
            <a:extLst>
              <a:ext uri="{FF2B5EF4-FFF2-40B4-BE49-F238E27FC236}">
                <a16:creationId xmlns:a16="http://schemas.microsoft.com/office/drawing/2014/main" id="{A8C072E9-BED3-44A8-86D1-798DD981F8F1}"/>
              </a:ext>
            </a:extLst>
          </p:cNvPr>
          <p:cNvSpPr/>
          <p:nvPr/>
        </p:nvSpPr>
        <p:spPr>
          <a:xfrm>
            <a:off x="66042" y="76200"/>
            <a:ext cx="4429758" cy="830997"/>
          </a:xfrm>
          <a:prstGeom prst="rect">
            <a:avLst/>
          </a:prstGeom>
        </p:spPr>
        <p:txBody>
          <a:bodyPr wrap="square">
            <a:spAutoFit/>
          </a:bodyPr>
          <a:lstStyle/>
          <a:p>
            <a:r>
              <a:rPr lang="en-US" sz="2400" i="1" dirty="0">
                <a:solidFill>
                  <a:schemeClr val="bg1"/>
                </a:solidFill>
                <a:effectLst>
                  <a:outerShdw blurRad="38100" dist="38100" dir="2700000" algn="tl">
                    <a:srgbClr val="000000">
                      <a:alpha val="43137"/>
                    </a:srgbClr>
                  </a:outerShdw>
                </a:effectLst>
                <a:latin typeface="Arial Nova" panose="020B0504020202020204" pitchFamily="34" charset="0"/>
                <a:ea typeface="Tahoma" panose="020B0604030504040204" pitchFamily="34" charset="0"/>
                <a:cs typeface="Tahoma" panose="020B0604030504040204" pitchFamily="34" charset="0"/>
              </a:rPr>
              <a:t>Finally A Listing In The Retreat At Charleston National</a:t>
            </a:r>
            <a:endParaRPr lang="en-US" sz="2400" b="1" i="1" dirty="0">
              <a:solidFill>
                <a:schemeClr val="bg1"/>
              </a:solidFill>
              <a:effectLst>
                <a:outerShdw blurRad="38100" dist="38100" dir="2700000" algn="tl">
                  <a:srgbClr val="000000">
                    <a:alpha val="43137"/>
                  </a:srgbClr>
                </a:outerShdw>
              </a:effectLst>
              <a:latin typeface="Arial Nova" panose="020B0504020202020204" pitchFamily="34" charset="0"/>
              <a:ea typeface="Tahoma" panose="020B0604030504040204" pitchFamily="34" charset="0"/>
              <a:cs typeface="Tahoma" panose="020B0604030504040204" pitchFamily="34" charset="0"/>
            </a:endParaRPr>
          </a:p>
        </p:txBody>
      </p:sp>
      <p:pic>
        <p:nvPicPr>
          <p:cNvPr id="24" name="Picture 6">
            <a:extLst>
              <a:ext uri="{FF2B5EF4-FFF2-40B4-BE49-F238E27FC236}">
                <a16:creationId xmlns:a16="http://schemas.microsoft.com/office/drawing/2014/main" id="{0AF04105-6136-4BA4-BA75-A5AE7A9610C0}"/>
              </a:ext>
            </a:extLst>
          </p:cNvPr>
          <p:cNvPicPr>
            <a:picLocks noChangeArrowheads="1"/>
          </p:cNvPicPr>
          <p:nvPr/>
        </p:nvPicPr>
        <p:blipFill>
          <a:blip r:embed="rId9" cstate="print">
            <a:extLst>
              <a:ext uri="{28A0092B-C50C-407E-A947-70E740481C1C}">
                <a14:useLocalDpi xmlns:a14="http://schemas.microsoft.com/office/drawing/2010/main" val="0"/>
              </a:ext>
            </a:extLst>
          </a:blip>
          <a:srcRect/>
          <a:stretch/>
        </p:blipFill>
        <p:spPr bwMode="auto">
          <a:xfrm>
            <a:off x="3485805" y="5103775"/>
            <a:ext cx="1257987" cy="839824"/>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25" name="Picture 6">
            <a:extLst>
              <a:ext uri="{FF2B5EF4-FFF2-40B4-BE49-F238E27FC236}">
                <a16:creationId xmlns:a16="http://schemas.microsoft.com/office/drawing/2014/main" id="{C82711F8-5F95-4930-A81E-674FF1100122}"/>
              </a:ext>
            </a:extLst>
          </p:cNvPr>
          <p:cNvPicPr>
            <a:picLocks noChangeArrowheads="1"/>
          </p:cNvPicPr>
          <p:nvPr/>
        </p:nvPicPr>
        <p:blipFill>
          <a:blip r:embed="rId10" cstate="print">
            <a:extLst>
              <a:ext uri="{28A0092B-C50C-407E-A947-70E740481C1C}">
                <a14:useLocalDpi xmlns:a14="http://schemas.microsoft.com/office/drawing/2010/main" val="0"/>
              </a:ext>
            </a:extLst>
          </a:blip>
          <a:srcRect/>
          <a:stretch/>
        </p:blipFill>
        <p:spPr bwMode="auto">
          <a:xfrm>
            <a:off x="1942643" y="8091869"/>
            <a:ext cx="1257987" cy="839824"/>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26" name="Picture 6">
            <a:extLst>
              <a:ext uri="{FF2B5EF4-FFF2-40B4-BE49-F238E27FC236}">
                <a16:creationId xmlns:a16="http://schemas.microsoft.com/office/drawing/2014/main" id="{7DF54444-5A29-4BBE-A2E0-23D7A75A2B87}"/>
              </a:ext>
            </a:extLst>
          </p:cNvPr>
          <p:cNvPicPr>
            <a:picLocks noChangeArrowheads="1"/>
          </p:cNvPicPr>
          <p:nvPr/>
        </p:nvPicPr>
        <p:blipFill>
          <a:blip r:embed="rId11" cstate="print">
            <a:extLst>
              <a:ext uri="{28A0092B-C50C-407E-A947-70E740481C1C}">
                <a14:useLocalDpi xmlns:a14="http://schemas.microsoft.com/office/drawing/2010/main" val="0"/>
              </a:ext>
            </a:extLst>
          </a:blip>
          <a:srcRect/>
          <a:stretch/>
        </p:blipFill>
        <p:spPr bwMode="auto">
          <a:xfrm>
            <a:off x="6572136" y="8091869"/>
            <a:ext cx="1257987" cy="839824"/>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27" name="Picture 6">
            <a:extLst>
              <a:ext uri="{FF2B5EF4-FFF2-40B4-BE49-F238E27FC236}">
                <a16:creationId xmlns:a16="http://schemas.microsoft.com/office/drawing/2014/main" id="{0A5525C5-16E1-49B9-92A6-490B04FC9D5B}"/>
              </a:ext>
            </a:extLst>
          </p:cNvPr>
          <p:cNvPicPr>
            <a:picLocks noChangeArrowheads="1"/>
          </p:cNvPicPr>
          <p:nvPr/>
        </p:nvPicPr>
        <p:blipFill>
          <a:blip r:embed="rId12" cstate="print">
            <a:extLst>
              <a:ext uri="{28A0092B-C50C-407E-A947-70E740481C1C}">
                <a14:useLocalDpi xmlns:a14="http://schemas.microsoft.com/office/drawing/2010/main" val="0"/>
              </a:ext>
            </a:extLst>
          </a:blip>
          <a:srcRect/>
          <a:stretch/>
        </p:blipFill>
        <p:spPr bwMode="auto">
          <a:xfrm>
            <a:off x="5028972" y="8091869"/>
            <a:ext cx="1257987" cy="839824"/>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28" name="Picture 6">
            <a:extLst>
              <a:ext uri="{FF2B5EF4-FFF2-40B4-BE49-F238E27FC236}">
                <a16:creationId xmlns:a16="http://schemas.microsoft.com/office/drawing/2014/main" id="{7C537C1C-3D4B-475D-9C06-7546462B4B51}"/>
              </a:ext>
            </a:extLst>
          </p:cNvPr>
          <p:cNvPicPr>
            <a:picLocks noChangeArrowheads="1"/>
          </p:cNvPicPr>
          <p:nvPr/>
        </p:nvPicPr>
        <p:blipFill>
          <a:blip r:embed="rId13" cstate="print">
            <a:extLst>
              <a:ext uri="{28A0092B-C50C-407E-A947-70E740481C1C}">
                <a14:useLocalDpi xmlns:a14="http://schemas.microsoft.com/office/drawing/2010/main" val="0"/>
              </a:ext>
            </a:extLst>
          </a:blip>
          <a:srcRect/>
          <a:stretch/>
        </p:blipFill>
        <p:spPr bwMode="auto">
          <a:xfrm>
            <a:off x="399478" y="8091869"/>
            <a:ext cx="1257987" cy="839824"/>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29" name="Picture 6">
            <a:extLst>
              <a:ext uri="{FF2B5EF4-FFF2-40B4-BE49-F238E27FC236}">
                <a16:creationId xmlns:a16="http://schemas.microsoft.com/office/drawing/2014/main" id="{D22D7AA8-4AB7-4E60-8609-B4A08A974E2E}"/>
              </a:ext>
            </a:extLst>
          </p:cNvPr>
          <p:cNvPicPr>
            <a:picLocks noChangeArrowheads="1"/>
          </p:cNvPicPr>
          <p:nvPr/>
        </p:nvPicPr>
        <p:blipFill>
          <a:blip r:embed="rId14" cstate="print">
            <a:extLst>
              <a:ext uri="{28A0092B-C50C-407E-A947-70E740481C1C}">
                <a14:useLocalDpi xmlns:a14="http://schemas.microsoft.com/office/drawing/2010/main" val="0"/>
              </a:ext>
            </a:extLst>
          </a:blip>
          <a:srcRect/>
          <a:stretch/>
        </p:blipFill>
        <p:spPr bwMode="auto">
          <a:xfrm>
            <a:off x="3485808" y="8091868"/>
            <a:ext cx="1257987" cy="839824"/>
          </a:xfrm>
          <a:prstGeom prst="rect">
            <a:avLst/>
          </a:prstGeom>
          <a:ln>
            <a:noFill/>
          </a:ln>
          <a:effectLst/>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261</TotalTime>
  <Words>272</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Arial Nova</vt:lpstr>
      <vt:lpstr>Calibri</vt:lpstr>
      <vt:lpstr>Gabriola</vt:lpstr>
      <vt:lpstr>Office Theme</vt:lpstr>
      <vt:lpstr>602 Merrifield Court Charleston National Mount Pleasant, SC 29466 MLS# 20031582 ~ $337,900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56</cp:revision>
  <dcterms:created xsi:type="dcterms:W3CDTF">2006-08-16T00:00:00Z</dcterms:created>
  <dcterms:modified xsi:type="dcterms:W3CDTF">2020-11-23T21:15:41Z</dcterms:modified>
</cp:coreProperties>
</file>