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2477" y="84"/>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10/13/2023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10/13/2023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10/13/2023</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10.png"/><Relationship Id="rId3" Type="http://schemas.openxmlformats.org/officeDocument/2006/relationships/hyperlink" Target="https://player.vimeo.com/video/856414065?badge=0&amp;amp;autopause=0&amp;amp;player_id=0&amp;amp;app_id=58479" TargetMode="External"/><Relationship Id="rId7" Type="http://schemas.openxmlformats.org/officeDocument/2006/relationships/image" Target="../media/image4.jpeg"/><Relationship Id="rId12" Type="http://schemas.openxmlformats.org/officeDocument/2006/relationships/image" Target="../media/image9.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3.jpeg"/><Relationship Id="rId11" Type="http://schemas.openxmlformats.org/officeDocument/2006/relationships/image" Target="../media/image8.jpeg"/><Relationship Id="rId5" Type="http://schemas.openxmlformats.org/officeDocument/2006/relationships/image" Target="../media/image2.jpeg"/><Relationship Id="rId10" Type="http://schemas.openxmlformats.org/officeDocument/2006/relationships/image" Target="../media/image7.jpeg"/><Relationship Id="rId4" Type="http://schemas.openxmlformats.org/officeDocument/2006/relationships/hyperlink" Target="https://player.vimeo.com/video/855216977?badge=0&amp;amp;autopause=0&amp;amp;player_id=0&amp;amp;app_id=58479" TargetMode="External"/><Relationship Id="rId9"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990600" y="0"/>
            <a:ext cx="7308517" cy="4866009"/>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sp>
        <p:nvSpPr>
          <p:cNvPr id="8" name="Rectangle 7"/>
          <p:cNvSpPr/>
          <p:nvPr/>
        </p:nvSpPr>
        <p:spPr>
          <a:xfrm>
            <a:off x="1869318" y="37237"/>
            <a:ext cx="5445882" cy="553998"/>
          </a:xfrm>
          <a:prstGeom prst="rect">
            <a:avLst/>
          </a:prstGeom>
        </p:spPr>
        <p:txBody>
          <a:bodyPr wrap="square" lIns="0" tIns="0" rIns="0" bIns="0" anchor="t">
            <a:spAutoFit/>
          </a:bodyPr>
          <a:lstStyle/>
          <a:p>
            <a:pPr algn="ctr"/>
            <a:r>
              <a:rPr lang="en-US" sz="1200" b="1" dirty="0">
                <a:solidFill>
                  <a:schemeClr val="bg1"/>
                </a:solidFill>
                <a:latin typeface="Century Gothic" panose="020B0502020202020204" pitchFamily="34" charset="0"/>
              </a:rPr>
              <a:t>$1,500 Agent Bonus PLUS $10,000 in Closing Costs in Nexton</a:t>
            </a:r>
          </a:p>
          <a:p>
            <a:pPr algn="ctr"/>
            <a:r>
              <a:rPr lang="en-US" sz="1200" b="1" i="1" dirty="0">
                <a:solidFill>
                  <a:schemeClr val="bg1"/>
                </a:solidFill>
                <a:latin typeface="Century Gothic" panose="020B0502020202020204" pitchFamily="34" charset="0"/>
              </a:rPr>
              <a:t>(with acceptable offer through this weekend)</a:t>
            </a:r>
          </a:p>
          <a:p>
            <a:pPr algn="ctr"/>
            <a:r>
              <a:rPr lang="en-US" sz="1200" b="1" dirty="0">
                <a:solidFill>
                  <a:srgbClr val="FFFF00"/>
                </a:solidFill>
                <a:latin typeface="Century Gothic" panose="020B0502020202020204" pitchFamily="34" charset="0"/>
              </a:rPr>
              <a:t>Open House Sunday 10/15 11-2 with Pie Takeaways for Everyone! </a:t>
            </a:r>
          </a:p>
        </p:txBody>
      </p:sp>
      <p:sp>
        <p:nvSpPr>
          <p:cNvPr id="2" name="Title 1"/>
          <p:cNvSpPr>
            <a:spLocks noGrp="1"/>
          </p:cNvSpPr>
          <p:nvPr>
            <p:ph type="ctrTitle"/>
          </p:nvPr>
        </p:nvSpPr>
        <p:spPr>
          <a:xfrm>
            <a:off x="1836018" y="4267200"/>
            <a:ext cx="5476800" cy="579591"/>
          </a:xfrm>
        </p:spPr>
        <p:txBody>
          <a:bodyPr anchor="ctr">
            <a:noAutofit/>
          </a:bodyPr>
          <a:lstStyle/>
          <a:p>
            <a:r>
              <a:rPr lang="en-US" sz="1400" b="1" dirty="0">
                <a:ln w="3175">
                  <a:solidFill>
                    <a:schemeClr val="tx1"/>
                  </a:solid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t>604 Blueway Avenue</a:t>
            </a:r>
            <a:br>
              <a:rPr lang="en-US" sz="1400" b="1" dirty="0">
                <a:ln w="3175">
                  <a:solidFill>
                    <a:schemeClr val="tx1"/>
                  </a:solid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br>
            <a:r>
              <a:rPr lang="en-US" sz="1100" b="1" dirty="0">
                <a:ln w="3175">
                  <a:solidFill>
                    <a:schemeClr val="tx1"/>
                  </a:solid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t>Midtown @ Nexton | Summerville, SC 29486</a:t>
            </a:r>
            <a:br>
              <a:rPr lang="en-US" sz="1100" b="1" dirty="0">
                <a:ln w="3175">
                  <a:solidFill>
                    <a:schemeClr val="tx1"/>
                  </a:solid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br>
            <a:r>
              <a:rPr lang="en-US" sz="1100" b="1" dirty="0">
                <a:ln w="3175">
                  <a:solidFill>
                    <a:schemeClr val="tx1"/>
                  </a:solid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rPr>
              <a:t>MLS# 23019910 | $465,000</a:t>
            </a:r>
            <a:endParaRPr lang="en-US" sz="1100" dirty="0">
              <a:ln w="3175">
                <a:solidFill>
                  <a:schemeClr val="tx1"/>
                </a:solidFill>
              </a:ln>
              <a:solidFill>
                <a:schemeClr val="bg1"/>
              </a:solidFill>
              <a:effectLst>
                <a:outerShdw blurRad="38100" dist="38100" dir="2700000" algn="tl">
                  <a:srgbClr val="000000">
                    <a:alpha val="43137"/>
                  </a:srgbClr>
                </a:outerShdw>
              </a:effectLst>
              <a:latin typeface="Century Gothic" panose="020B0502020202020204" pitchFamily="34" charset="0"/>
              <a:cs typeface="Microsoft Sans Serif" panose="020B0604020202020204" pitchFamily="34" charset="0"/>
            </a:endParaRPr>
          </a:p>
        </p:txBody>
      </p:sp>
      <p:sp>
        <p:nvSpPr>
          <p:cNvPr id="3" name="Subtitle 2"/>
          <p:cNvSpPr>
            <a:spLocks noGrp="1"/>
          </p:cNvSpPr>
          <p:nvPr>
            <p:ph type="subTitle" idx="1"/>
          </p:nvPr>
        </p:nvSpPr>
        <p:spPr>
          <a:xfrm>
            <a:off x="114300" y="4870401"/>
            <a:ext cx="7086600" cy="3684311"/>
          </a:xfrm>
        </p:spPr>
        <p:txBody>
          <a:bodyPr anchor="ctr">
            <a:noAutofit/>
          </a:bodyPr>
          <a:lstStyle/>
          <a:p>
            <a:r>
              <a:rPr lang="en-US" sz="900" b="1" dirty="0">
                <a:solidFill>
                  <a:schemeClr val="tx1"/>
                </a:solidFill>
                <a:latin typeface="Century Gothic" panose="020B0502020202020204" pitchFamily="34" charset="0"/>
                <a:cs typeface="Microsoft Sans Serif" panose="020B0604020202020204" pitchFamily="34" charset="0"/>
              </a:rPr>
              <a:t>JUST REDUCED AND $10,000 IN CLOSING COSTS OR RATE BUYDOWN NOW AVAILBLE WITH ACCEPTABLE OFFER!</a:t>
            </a:r>
          </a:p>
          <a:p>
            <a:r>
              <a:rPr lang="en-US" sz="900" dirty="0">
                <a:solidFill>
                  <a:schemeClr val="tx1">
                    <a:lumMod val="50000"/>
                    <a:lumOff val="50000"/>
                  </a:schemeClr>
                </a:solidFill>
                <a:latin typeface="Century Gothic" panose="020B0502020202020204" pitchFamily="34" charset="0"/>
                <a:cs typeface="Microsoft Sans Serif" panose="020B0604020202020204" pitchFamily="34" charset="0"/>
              </a:rPr>
              <a:t>Welcome Home to 604 Blueway Ave. in Nexton's Midtown Neighborhood, where front-porch sitting is a way of life! This is a RARE Opportunity to own the Doty Floorplan from Ashton Woods...and UNDER $500K IN MIDTOWN! This home is a beautifully appointed 3- Bed, 2.5- Bath with a HUGE LOFT! The Front Porch is adorned with 3 custom ceiling fans to catch the breeze while sipping your morning coffee! As you enter the Foyer you are greeted by a Sun-Drenched Open Floorplan! This is the perfect space for entertaining! Cozy up to the gas log fireplace in the Family Room. Entertain in the Dining Area and Gourmet Kitchen, upgraded with quartz counters, 42-inch cabinets,, and custom outfitted pantry. </a:t>
            </a:r>
          </a:p>
          <a:p>
            <a:r>
              <a:rPr lang="en-US" sz="900" dirty="0">
                <a:solidFill>
                  <a:schemeClr val="tx1">
                    <a:lumMod val="50000"/>
                    <a:lumOff val="50000"/>
                  </a:schemeClr>
                </a:solidFill>
                <a:latin typeface="Century Gothic" panose="020B0502020202020204" pitchFamily="34" charset="0"/>
                <a:cs typeface="Microsoft Sans Serif" panose="020B0604020202020204" pitchFamily="34" charset="0"/>
              </a:rPr>
              <a:t>The Spacious Master Suite is also located on the Main Level. It boasts a large walk-in closet with Master Bath with double bowl vanity and a tiled walk-in shower with seat.</a:t>
            </a:r>
          </a:p>
          <a:p>
            <a:r>
              <a:rPr lang="en-US" sz="900" dirty="0">
                <a:solidFill>
                  <a:schemeClr val="tx1">
                    <a:lumMod val="50000"/>
                    <a:lumOff val="50000"/>
                  </a:schemeClr>
                </a:solidFill>
                <a:latin typeface="Century Gothic" panose="020B0502020202020204" pitchFamily="34" charset="0"/>
                <a:cs typeface="Microsoft Sans Serif" panose="020B0604020202020204" pitchFamily="34" charset="0"/>
              </a:rPr>
              <a:t>Travel upstairs and be blown away by the Capacious Loft, which can be used as a Second Living Area, Game Room, Playroom, or Office...the possibilities are endless! There is also a well-appointed Laundry Room with washer and dryer that convey. Down the hall are 2 more good-sized Bedrooms and Full Bath.</a:t>
            </a:r>
          </a:p>
          <a:p>
            <a:r>
              <a:rPr lang="en-US" sz="900" dirty="0">
                <a:solidFill>
                  <a:schemeClr val="tx1">
                    <a:lumMod val="50000"/>
                    <a:lumOff val="50000"/>
                  </a:schemeClr>
                </a:solidFill>
                <a:latin typeface="Century Gothic" panose="020B0502020202020204" pitchFamily="34" charset="0"/>
                <a:cs typeface="Microsoft Sans Serif" panose="020B0604020202020204" pitchFamily="34" charset="0"/>
              </a:rPr>
              <a:t>The Backyard is a perfect oasis for entertaining and </a:t>
            </a:r>
            <a:r>
              <a:rPr lang="en-US" sz="900" dirty="0" err="1">
                <a:solidFill>
                  <a:schemeClr val="tx1">
                    <a:lumMod val="50000"/>
                    <a:lumOff val="50000"/>
                  </a:schemeClr>
                </a:solidFill>
                <a:latin typeface="Century Gothic" panose="020B0502020202020204" pitchFamily="34" charset="0"/>
                <a:cs typeface="Microsoft Sans Serif" panose="020B0604020202020204" pitchFamily="34" charset="0"/>
              </a:rPr>
              <a:t>BBQ'ing</a:t>
            </a:r>
            <a:r>
              <a:rPr lang="en-US" sz="900" dirty="0">
                <a:solidFill>
                  <a:schemeClr val="tx1">
                    <a:lumMod val="50000"/>
                    <a:lumOff val="50000"/>
                  </a:schemeClr>
                </a:solidFill>
                <a:latin typeface="Century Gothic" panose="020B0502020202020204" pitchFamily="34" charset="0"/>
                <a:cs typeface="Microsoft Sans Serif" panose="020B0604020202020204" pitchFamily="34" charset="0"/>
              </a:rPr>
              <a:t>, with ANOTHER Covered Porch upgraded with custom ceiling fans and extended patio. The yard is also already fully fenced, has a built-in irrigation system, and a full 2-car garage. With all these upgrades and only 2 -years-old, this is a true Charleston Charmer!</a:t>
            </a:r>
          </a:p>
          <a:p>
            <a:r>
              <a:rPr lang="en-US" sz="900" dirty="0">
                <a:solidFill>
                  <a:schemeClr val="tx1">
                    <a:lumMod val="50000"/>
                    <a:lumOff val="50000"/>
                  </a:schemeClr>
                </a:solidFill>
                <a:latin typeface="Century Gothic" panose="020B0502020202020204" pitchFamily="34" charset="0"/>
                <a:cs typeface="Microsoft Sans Serif" panose="020B0604020202020204" pitchFamily="34" charset="0"/>
              </a:rPr>
              <a:t>The other wonderful aspect about this home is the proximity to the Midtown Club in Nexton. The Midtown Club is home to Summerville's best-known Resort-Style Pool...you'll instantly feel like you're on vacation! In addition, the Club boasts a state-of-the-art gym and yoga studio, media room, and the largest and most beautiful work-from-home space, the Living Room. In addition, Midtown offers Pickleball, Tennis, and Basketball Courts, as well as miles of walking/jogging trails. Midtown Residents also can use Brighton Park's Pool, Pavilion, and Dog Parks at no extra charge! And if that isn't enough, hop on your golf cart or bike to Nexton Square. Get your shopping on and then unwind at Taco Boy or Halls Chophouse or any of the many Nexton Square Restaurants. This beautiful home will truly not last, book your showing today!</a:t>
            </a:r>
          </a:p>
          <a:p>
            <a:endParaRPr lang="en-US" sz="900" i="1" dirty="0">
              <a:solidFill>
                <a:schemeClr val="tx1">
                  <a:lumMod val="50000"/>
                  <a:lumOff val="50000"/>
                </a:schemeClr>
              </a:solidFill>
              <a:latin typeface="Century Gothic" panose="020B0502020202020204" pitchFamily="34" charset="0"/>
              <a:cs typeface="Microsoft Sans Serif" panose="020B0604020202020204" pitchFamily="34" charset="0"/>
            </a:endParaRPr>
          </a:p>
          <a:p>
            <a:r>
              <a:rPr lang="en-US" sz="900" dirty="0">
                <a:solidFill>
                  <a:schemeClr val="tx1">
                    <a:lumMod val="50000"/>
                    <a:lumOff val="50000"/>
                  </a:schemeClr>
                </a:solidFill>
                <a:latin typeface="Century Gothic" panose="020B0502020202020204" pitchFamily="34" charset="0"/>
                <a:cs typeface="Microsoft Sans Serif" panose="020B0604020202020204" pitchFamily="34" charset="0"/>
                <a:hlinkClick r:id="rId3"/>
              </a:rPr>
              <a:t>House Tour</a:t>
            </a:r>
            <a:r>
              <a:rPr lang="en-US" sz="900" dirty="0">
                <a:solidFill>
                  <a:schemeClr val="tx1">
                    <a:lumMod val="50000"/>
                    <a:lumOff val="50000"/>
                  </a:schemeClr>
                </a:solidFill>
                <a:latin typeface="Century Gothic" panose="020B0502020202020204" pitchFamily="34" charset="0"/>
                <a:cs typeface="Microsoft Sans Serif" panose="020B0604020202020204" pitchFamily="34" charset="0"/>
              </a:rPr>
              <a:t> | </a:t>
            </a:r>
            <a:r>
              <a:rPr lang="en-US" sz="900" dirty="0">
                <a:solidFill>
                  <a:schemeClr val="tx1">
                    <a:lumMod val="50000"/>
                    <a:lumOff val="50000"/>
                  </a:schemeClr>
                </a:solidFill>
                <a:latin typeface="Century Gothic" panose="020B0502020202020204" pitchFamily="34" charset="0"/>
                <a:cs typeface="Microsoft Sans Serif" panose="020B0604020202020204" pitchFamily="34" charset="0"/>
                <a:hlinkClick r:id="rId4"/>
              </a:rPr>
              <a:t>Amenity Tour</a:t>
            </a:r>
            <a:endParaRPr lang="en-US" sz="900" dirty="0">
              <a:solidFill>
                <a:schemeClr val="tx1">
                  <a:lumMod val="50000"/>
                  <a:lumOff val="50000"/>
                </a:schemeClr>
              </a:solidFill>
              <a:latin typeface="Century Gothic" panose="020B0502020202020204" pitchFamily="34" charset="0"/>
              <a:cs typeface="Microsoft Sans Serif" panose="020B0604020202020204" pitchFamily="34" charset="0"/>
            </a:endParaRPr>
          </a:p>
        </p:txBody>
      </p:sp>
      <p:sp>
        <p:nvSpPr>
          <p:cNvPr id="10" name="Down Ribbon 9"/>
          <p:cNvSpPr/>
          <p:nvPr/>
        </p:nvSpPr>
        <p:spPr>
          <a:xfrm>
            <a:off x="-114301" y="-838200"/>
            <a:ext cx="7551419" cy="607889"/>
          </a:xfrm>
          <a:prstGeom prst="ribbon">
            <a:avLst>
              <a:gd name="adj1" fmla="val 16667"/>
              <a:gd name="adj2" fmla="val 72102"/>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400" b="1" i="1" dirty="0">
                <a:solidFill>
                  <a:schemeClr val="tx1"/>
                </a:solidFill>
                <a:latin typeface="Gabriola" panose="04040605051002020D02" pitchFamily="82" charset="0"/>
              </a:rPr>
              <a:t>Darrell Creek Elevated Home With Elevator &amp; Salt Pool</a:t>
            </a:r>
          </a:p>
        </p:txBody>
      </p:sp>
      <p:sp>
        <p:nvSpPr>
          <p:cNvPr id="20" name="Rectangle 19"/>
          <p:cNvSpPr/>
          <p:nvPr/>
        </p:nvSpPr>
        <p:spPr>
          <a:xfrm>
            <a:off x="919200" y="8935594"/>
            <a:ext cx="5476801" cy="200055"/>
          </a:xfrm>
          <a:prstGeom prst="rect">
            <a:avLst/>
          </a:prstGeom>
        </p:spPr>
        <p:txBody>
          <a:bodyPr wrap="square">
            <a:spAutoFit/>
          </a:bodyPr>
          <a:lstStyle/>
          <a:p>
            <a:pPr algn="ctr"/>
            <a:r>
              <a:rPr lang="en-US" sz="700" dirty="0" err="1">
                <a:latin typeface="Century Gothic" panose="020B0502020202020204" pitchFamily="34" charset="0"/>
                <a:cs typeface="Microsoft Sans Serif" panose="020B0604020202020204" pitchFamily="34" charset="0"/>
              </a:rPr>
              <a:t>AgentOwned</a:t>
            </a:r>
            <a:r>
              <a:rPr lang="en-US" sz="700" dirty="0">
                <a:latin typeface="Century Gothic" panose="020B0502020202020204" pitchFamily="34" charset="0"/>
                <a:cs typeface="Microsoft Sans Serif" panose="020B0604020202020204" pitchFamily="34" charset="0"/>
              </a:rPr>
              <a:t> Realty Preferred Group | 824 Johnnie Dodds Blvd | Mt Pleasant, SC 29464</a:t>
            </a:r>
          </a:p>
        </p:txBody>
      </p:sp>
      <p:sp>
        <p:nvSpPr>
          <p:cNvPr id="21" name="Rectangle 20"/>
          <p:cNvSpPr/>
          <p:nvPr/>
        </p:nvSpPr>
        <p:spPr>
          <a:xfrm>
            <a:off x="1" y="8560713"/>
            <a:ext cx="7315199" cy="430887"/>
          </a:xfrm>
          <a:prstGeom prst="rect">
            <a:avLst/>
          </a:prstGeom>
        </p:spPr>
        <p:txBody>
          <a:bodyPr wrap="square">
            <a:spAutoFit/>
          </a:bodyPr>
          <a:lstStyle/>
          <a:p>
            <a:pPr algn="ctr"/>
            <a:r>
              <a:rPr lang="en-US" sz="1100" b="1" dirty="0">
                <a:latin typeface="Century Gothic" panose="020B0502020202020204" pitchFamily="34" charset="0"/>
                <a:cs typeface="Microsoft Sans Serif" panose="020B0604020202020204" pitchFamily="34" charset="0"/>
              </a:rPr>
              <a:t>Elissa Campbell</a:t>
            </a:r>
          </a:p>
          <a:p>
            <a:pPr algn="ctr"/>
            <a:r>
              <a:rPr lang="en-US" sz="1050" dirty="0">
                <a:latin typeface="Century Gothic" panose="020B0502020202020204" pitchFamily="34" charset="0"/>
              </a:rPr>
              <a:t>843-853-1433 | elissa.campbell@agentownedrealty.com</a:t>
            </a:r>
          </a:p>
        </p:txBody>
      </p:sp>
      <p:pic>
        <p:nvPicPr>
          <p:cNvPr id="5" name="Picture 4" descr="A picture containing building, porch, walkway, colonnade&#10;&#10;Description automatically generated">
            <a:extLst>
              <a:ext uri="{FF2B5EF4-FFF2-40B4-BE49-F238E27FC236}">
                <a16:creationId xmlns:a16="http://schemas.microsoft.com/office/drawing/2014/main" id="{06706907-D1C2-453C-28E6-D7D19130ADE5}"/>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915400" y="1828800"/>
            <a:ext cx="1838400" cy="1225600"/>
          </a:xfrm>
          <a:prstGeom prst="rect">
            <a:avLst/>
          </a:prstGeom>
        </p:spPr>
      </p:pic>
      <p:pic>
        <p:nvPicPr>
          <p:cNvPr id="7" name="Picture 6">
            <a:extLst>
              <a:ext uri="{FF2B5EF4-FFF2-40B4-BE49-F238E27FC236}">
                <a16:creationId xmlns:a16="http://schemas.microsoft.com/office/drawing/2014/main" id="{47FCEB88-EAC6-7E4A-0BC6-B5FCDD8DA75D}"/>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2343" y="765"/>
            <a:ext cx="1833712" cy="1222475"/>
          </a:xfrm>
          <a:prstGeom prst="rect">
            <a:avLst/>
          </a:prstGeom>
          <a:ln w="12700">
            <a:solidFill>
              <a:schemeClr val="bg1"/>
            </a:solidFill>
          </a:ln>
        </p:spPr>
      </p:pic>
      <p:pic>
        <p:nvPicPr>
          <p:cNvPr id="11" name="Picture 10">
            <a:extLst>
              <a:ext uri="{FF2B5EF4-FFF2-40B4-BE49-F238E27FC236}">
                <a16:creationId xmlns:a16="http://schemas.microsoft.com/office/drawing/2014/main" id="{BCA42E15-D4BC-28C4-E9AD-CFD1847D7710}"/>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4114800" y="2209800"/>
            <a:ext cx="1838400" cy="1225600"/>
          </a:xfrm>
          <a:prstGeom prst="rect">
            <a:avLst/>
          </a:prstGeom>
          <a:ln w="12700">
            <a:noFill/>
          </a:ln>
        </p:spPr>
      </p:pic>
      <p:pic>
        <p:nvPicPr>
          <p:cNvPr id="13" name="Picture 12">
            <a:extLst>
              <a:ext uri="{FF2B5EF4-FFF2-40B4-BE49-F238E27FC236}">
                <a16:creationId xmlns:a16="http://schemas.microsoft.com/office/drawing/2014/main" id="{5F9915FE-ADB6-4EA6-7B26-DC67699FDB52}"/>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4114800" y="3529931"/>
            <a:ext cx="1838400" cy="1226398"/>
          </a:xfrm>
          <a:prstGeom prst="rect">
            <a:avLst/>
          </a:prstGeom>
          <a:ln w="12700">
            <a:noFill/>
          </a:ln>
        </p:spPr>
      </p:pic>
      <p:pic>
        <p:nvPicPr>
          <p:cNvPr id="15" name="Picture 14">
            <a:extLst>
              <a:ext uri="{FF2B5EF4-FFF2-40B4-BE49-F238E27FC236}">
                <a16:creationId xmlns:a16="http://schemas.microsoft.com/office/drawing/2014/main" id="{C93028B1-4D67-3C2C-5CB4-7A83E2D4E04E}"/>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0" y="2431513"/>
            <a:ext cx="1838400" cy="1223900"/>
          </a:xfrm>
          <a:prstGeom prst="rect">
            <a:avLst/>
          </a:prstGeom>
          <a:ln w="12700">
            <a:solidFill>
              <a:schemeClr val="bg1"/>
            </a:solidFill>
          </a:ln>
        </p:spPr>
      </p:pic>
      <p:pic>
        <p:nvPicPr>
          <p:cNvPr id="4" name="Picture 3">
            <a:extLst>
              <a:ext uri="{FF2B5EF4-FFF2-40B4-BE49-F238E27FC236}">
                <a16:creationId xmlns:a16="http://schemas.microsoft.com/office/drawing/2014/main" id="{415E4C6E-C430-7E19-2EED-A4F0FD4A6AD9}"/>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0" y="1215301"/>
            <a:ext cx="1838400" cy="1224068"/>
          </a:xfrm>
          <a:prstGeom prst="rect">
            <a:avLst/>
          </a:prstGeom>
          <a:ln w="12700">
            <a:solidFill>
              <a:schemeClr val="bg1"/>
            </a:solidFill>
          </a:ln>
        </p:spPr>
      </p:pic>
      <p:pic>
        <p:nvPicPr>
          <p:cNvPr id="6" name="Picture 5">
            <a:extLst>
              <a:ext uri="{FF2B5EF4-FFF2-40B4-BE49-F238E27FC236}">
                <a16:creationId xmlns:a16="http://schemas.microsoft.com/office/drawing/2014/main" id="{D6304E3E-3385-7A0C-884D-EAF28995D4B8}"/>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2208008" y="7692170"/>
            <a:ext cx="1834820" cy="1221623"/>
          </a:xfrm>
          <a:prstGeom prst="rect">
            <a:avLst/>
          </a:prstGeom>
          <a:ln w="12700">
            <a:noFill/>
          </a:ln>
        </p:spPr>
      </p:pic>
      <p:pic>
        <p:nvPicPr>
          <p:cNvPr id="9" name="Picture 8">
            <a:extLst>
              <a:ext uri="{FF2B5EF4-FFF2-40B4-BE49-F238E27FC236}">
                <a16:creationId xmlns:a16="http://schemas.microsoft.com/office/drawing/2014/main" id="{FB1F376E-3331-E81E-7B42-37DC5B237BFB}"/>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598" y="3647191"/>
            <a:ext cx="1837204" cy="1223209"/>
          </a:xfrm>
          <a:prstGeom prst="rect">
            <a:avLst/>
          </a:prstGeom>
          <a:ln w="12700">
            <a:solidFill>
              <a:schemeClr val="bg1"/>
            </a:solidFill>
          </a:ln>
        </p:spPr>
      </p:pic>
      <p:sp>
        <p:nvSpPr>
          <p:cNvPr id="14" name="Diagonal Stripe 13">
            <a:extLst>
              <a:ext uri="{FF2B5EF4-FFF2-40B4-BE49-F238E27FC236}">
                <a16:creationId xmlns:a16="http://schemas.microsoft.com/office/drawing/2014/main" id="{73FAF831-4F07-F129-876A-C82D99E74752}"/>
              </a:ext>
            </a:extLst>
          </p:cNvPr>
          <p:cNvSpPr/>
          <p:nvPr/>
        </p:nvSpPr>
        <p:spPr>
          <a:xfrm rot="5400000">
            <a:off x="7768494" y="930153"/>
            <a:ext cx="2065212" cy="1905000"/>
          </a:xfrm>
          <a:prstGeom prst="diagStrip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grpSp>
        <p:nvGrpSpPr>
          <p:cNvPr id="23" name="Group 22">
            <a:extLst>
              <a:ext uri="{FF2B5EF4-FFF2-40B4-BE49-F238E27FC236}">
                <a16:creationId xmlns:a16="http://schemas.microsoft.com/office/drawing/2014/main" id="{745C520F-502C-AF2B-869D-9329DFADA9A3}"/>
              </a:ext>
            </a:extLst>
          </p:cNvPr>
          <p:cNvGrpSpPr/>
          <p:nvPr/>
        </p:nvGrpSpPr>
        <p:grpSpPr>
          <a:xfrm>
            <a:off x="8915400" y="3740369"/>
            <a:ext cx="1975923" cy="1302584"/>
            <a:chOff x="5181597" y="760892"/>
            <a:chExt cx="1975923" cy="1302584"/>
          </a:xfrm>
        </p:grpSpPr>
        <p:sp>
          <p:nvSpPr>
            <p:cNvPr id="12" name="Star: 16 Points 11">
              <a:extLst>
                <a:ext uri="{FF2B5EF4-FFF2-40B4-BE49-F238E27FC236}">
                  <a16:creationId xmlns:a16="http://schemas.microsoft.com/office/drawing/2014/main" id="{1E2C8B57-FC53-61C9-6879-3B178F7187BF}"/>
                </a:ext>
              </a:extLst>
            </p:cNvPr>
            <p:cNvSpPr/>
            <p:nvPr/>
          </p:nvSpPr>
          <p:spPr>
            <a:xfrm>
              <a:off x="5181597" y="760892"/>
              <a:ext cx="1975923" cy="1302584"/>
            </a:xfrm>
            <a:prstGeom prst="star16">
              <a:avLst/>
            </a:prstGeom>
            <a:gradFill flip="none" rotWithShape="1">
              <a:gsLst>
                <a:gs pos="0">
                  <a:srgbClr val="FFFF00"/>
                </a:gs>
                <a:gs pos="100000">
                  <a:schemeClr val="bg2">
                    <a:lumMod val="9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3455790D-EA18-21FE-32C0-A28AF34EC4D4}"/>
                </a:ext>
              </a:extLst>
            </p:cNvPr>
            <p:cNvSpPr txBox="1"/>
            <p:nvPr/>
          </p:nvSpPr>
          <p:spPr>
            <a:xfrm>
              <a:off x="5389369" y="1458873"/>
              <a:ext cx="1560381" cy="430887"/>
            </a:xfrm>
            <a:prstGeom prst="rect">
              <a:avLst/>
            </a:prstGeom>
            <a:noFill/>
          </p:spPr>
          <p:txBody>
            <a:bodyPr wrap="square" rtlCol="0">
              <a:spAutoFit/>
            </a:bodyPr>
            <a:lstStyle/>
            <a:p>
              <a:pPr algn="ctr"/>
              <a:r>
                <a:rPr lang="en-US" sz="1100" b="1" dirty="0">
                  <a:solidFill>
                    <a:sysClr val="windowText" lastClr="000000"/>
                  </a:solidFill>
                  <a:latin typeface="Avenir Next LT Pro" panose="020B0504020202020204" pitchFamily="34" charset="0"/>
                </a:rPr>
                <a:t>Offering $3000</a:t>
              </a:r>
            </a:p>
            <a:p>
              <a:pPr algn="ctr"/>
              <a:r>
                <a:rPr lang="en-US" sz="1100" b="1" dirty="0">
                  <a:solidFill>
                    <a:sysClr val="windowText" lastClr="000000"/>
                  </a:solidFill>
                  <a:latin typeface="Avenir Next LT Pro" panose="020B0504020202020204" pitchFamily="34" charset="0"/>
                </a:rPr>
                <a:t>Lender Credit</a:t>
              </a:r>
            </a:p>
          </p:txBody>
        </p:sp>
        <p:pic>
          <p:nvPicPr>
            <p:cNvPr id="18" name="Picture 2">
              <a:extLst>
                <a:ext uri="{FF2B5EF4-FFF2-40B4-BE49-F238E27FC236}">
                  <a16:creationId xmlns:a16="http://schemas.microsoft.com/office/drawing/2014/main" id="{D4B76D46-7400-86B3-23B2-0B07A82F0774}"/>
                </a:ext>
              </a:extLst>
            </p:cNvPr>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5712358" y="1239360"/>
              <a:ext cx="914400" cy="209352"/>
            </a:xfrm>
            <a:prstGeom prst="rect">
              <a:avLst/>
            </a:prstGeom>
            <a:noFill/>
            <a:extLst>
              <a:ext uri="{909E8E84-426E-40DD-AFC4-6F175D3DCCD1}">
                <a14:hiddenFill xmlns:a14="http://schemas.microsoft.com/office/drawing/2010/main">
                  <a:solidFill>
                    <a:srgbClr val="FFFFFF"/>
                  </a:solidFill>
                </a14:hiddenFill>
              </a:ext>
            </a:extLst>
          </p:spPr>
        </p:pic>
        <p:sp>
          <p:nvSpPr>
            <p:cNvPr id="22" name="TextBox 21">
              <a:extLst>
                <a:ext uri="{FF2B5EF4-FFF2-40B4-BE49-F238E27FC236}">
                  <a16:creationId xmlns:a16="http://schemas.microsoft.com/office/drawing/2014/main" id="{DB696FFF-D012-C737-EBF4-FDCD6A1F1C03}"/>
                </a:ext>
              </a:extLst>
            </p:cNvPr>
            <p:cNvSpPr txBox="1"/>
            <p:nvPr/>
          </p:nvSpPr>
          <p:spPr>
            <a:xfrm>
              <a:off x="5449168" y="967589"/>
              <a:ext cx="1440780" cy="261610"/>
            </a:xfrm>
            <a:prstGeom prst="rect">
              <a:avLst/>
            </a:prstGeom>
            <a:noFill/>
          </p:spPr>
          <p:txBody>
            <a:bodyPr wrap="square">
              <a:spAutoFit/>
            </a:bodyPr>
            <a:lstStyle/>
            <a:p>
              <a:pPr algn="ctr"/>
              <a:r>
                <a:rPr lang="en-US" sz="1050" dirty="0">
                  <a:latin typeface="Avenir Next LT Pro" panose="020B0504020202020204" pitchFamily="34" charset="0"/>
                </a:rPr>
                <a:t>Co-sponsored by</a:t>
              </a:r>
            </a:p>
          </p:txBody>
        </p:sp>
      </p:grpSp>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501</TotalTime>
  <Words>561</Words>
  <Application>Microsoft Office PowerPoint</Application>
  <PresentationFormat>Custom</PresentationFormat>
  <Paragraphs>19</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Avenir Next LT Pro</vt:lpstr>
      <vt:lpstr>Calibri</vt:lpstr>
      <vt:lpstr>Century Gothic</vt:lpstr>
      <vt:lpstr>Gabriola</vt:lpstr>
      <vt:lpstr>Office Theme</vt:lpstr>
      <vt:lpstr>604 Blueway Avenue Midtown @ Nexton | Summerville, SC 29486 MLS# 23019910 | $465,000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77</cp:revision>
  <dcterms:created xsi:type="dcterms:W3CDTF">2006-08-16T00:00:00Z</dcterms:created>
  <dcterms:modified xsi:type="dcterms:W3CDTF">2023-10-13T15:02:35Z</dcterms:modified>
</cp:coreProperties>
</file>