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57" d="100"/>
          <a:sy n="57" d="100"/>
        </p:scale>
        <p:origin x="2110" y="4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9/28/2023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9/28/2023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9/28/2023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9/28/2023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9/28/2023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9/28/2023</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g"/><Relationship Id="rId13" Type="http://schemas.openxmlformats.org/officeDocument/2006/relationships/image" Target="../media/image12.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11.jpg"/><Relationship Id="rId2" Type="http://schemas.openxmlformats.org/officeDocument/2006/relationships/image" Target="../media/image1.png"/><Relationship Id="rId16" Type="http://schemas.openxmlformats.org/officeDocument/2006/relationships/image" Target="../media/image15.jpg"/><Relationship Id="rId1" Type="http://schemas.openxmlformats.org/officeDocument/2006/relationships/slideLayout" Target="../slideLayouts/slideLayout1.xml"/><Relationship Id="rId6" Type="http://schemas.openxmlformats.org/officeDocument/2006/relationships/image" Target="../media/image5.jpg"/><Relationship Id="rId11" Type="http://schemas.openxmlformats.org/officeDocument/2006/relationships/image" Target="../media/image10.jpg"/><Relationship Id="rId5" Type="http://schemas.openxmlformats.org/officeDocument/2006/relationships/image" Target="../media/image4.jpg"/><Relationship Id="rId15" Type="http://schemas.openxmlformats.org/officeDocument/2006/relationships/image" Target="../media/image14.jpeg"/><Relationship Id="rId10" Type="http://schemas.openxmlformats.org/officeDocument/2006/relationships/image" Target="../media/image9.jpg"/><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0" y="0"/>
            <a:ext cx="8229600" cy="838200"/>
          </a:xfrm>
          <a:gradFill flip="none" rotWithShape="1">
            <a:gsLst>
              <a:gs pos="0">
                <a:schemeClr val="tx2"/>
              </a:gs>
              <a:gs pos="100000">
                <a:schemeClr val="bg1"/>
              </a:gs>
            </a:gsLst>
            <a:lin ang="5400000" scaled="1"/>
            <a:tileRect/>
          </a:gradFill>
        </p:spPr>
        <p:txBody>
          <a:bodyPr>
            <a:noAutofit/>
          </a:bodyPr>
          <a:lstStyle/>
          <a:p>
            <a:r>
              <a:rPr lang="en-US" sz="2600" b="1" i="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Legend Oaks ~ On The Golf Course ~ Built-in Pool!</a:t>
            </a:r>
          </a:p>
        </p:txBody>
      </p:sp>
      <p:sp>
        <p:nvSpPr>
          <p:cNvPr id="4" name="Rectangle 3"/>
          <p:cNvSpPr/>
          <p:nvPr/>
        </p:nvSpPr>
        <p:spPr>
          <a:xfrm>
            <a:off x="141975" y="4239020"/>
            <a:ext cx="7945650" cy="3785652"/>
          </a:xfrm>
          <a:prstGeom prst="rect">
            <a:avLst/>
          </a:prstGeom>
        </p:spPr>
        <p:txBody>
          <a:bodyPr wrap="square" anchor="ctr">
            <a:spAutoFit/>
          </a:bodyPr>
          <a:lstStyle/>
          <a:p>
            <a:pPr algn="ctr"/>
            <a:r>
              <a:rPr lang="en-US" sz="1200" dirty="0">
                <a:solidFill>
                  <a:schemeClr val="tx2"/>
                </a:solidFill>
                <a:latin typeface="Arial" panose="020B0604020202020204" pitchFamily="34" charset="0"/>
                <a:cs typeface="Arial" panose="020B0604020202020204" pitchFamily="34" charset="0"/>
              </a:rPr>
              <a:t>This move in ready home is the one you've been waiting for! Located in the lovely golf course community of Legend Oaks, this gem of a house has golf course views as well as a built in pool! Upon entering, the dining with arched doorways will be to your right. This room is a great size for entertaining. Off of the dining room is the kitchen which offers a pantry, plenty of cabinet space, a gas stove, breakfast bar and eat in kitchen area. The laundry room as well as access to the garage is also off of the kitchen. In the eat in kitchen area is a built in bar area which offers more storage, a wine cooler, a beverage cooler and shelving. You can hang your TV here as well! The kitchen overlooks the family room which has a wall of windows overlooking the pool as well as a wall with built in shelving, a gas fireplace and wainscoting. Completing the first floor is the main bedroom. This room is large and also offers pool and golf course views. The main bathroom has dual vanities, a tub and separate shower and a large walk in closet. Head upstairs to see the rest of the bedrooms. Three more large bedrooms with great closet space make up the upstairs. One bedroom has its own full bath, making it a great guest suite, plus there is another full bath in the hall. So much space!! Now, head back downstairs and out in to your own private paradise! The backyard is completely fenced in, but don't worry, you can still see the golf course! But you'll be too busy relaxing in the in ground pool! The perfect spot to beat the heat. There is a large patio area surrounding the pool as well as a screened in porch. This home also offers solar panels! These panels will be paid for in full at closing by the seller, so you get to enjoy the benefits of a huge savings on your electricity bill! What more could you ask for!? This home has been well maintained and cared for. The neighborhood club offers different levels of membership, so if you're a tennis or golf lover, this is the place for you! This home is located in highly sought after Dorchester District two school system and is within a half hour or so from the airport, Bosch, Boeing and downtown Charleston. Don't miss your chance to view this home today!</a:t>
            </a:r>
          </a:p>
        </p:txBody>
      </p:sp>
      <p:sp>
        <p:nvSpPr>
          <p:cNvPr id="5" name="Text Box 3"/>
          <p:cNvSpPr txBox="1">
            <a:spLocks noChangeArrowheads="1"/>
          </p:cNvSpPr>
          <p:nvPr/>
        </p:nvSpPr>
        <p:spPr bwMode="auto">
          <a:xfrm>
            <a:off x="2797138" y="9067800"/>
            <a:ext cx="2624212" cy="88582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1000" b="1" dirty="0">
                <a:solidFill>
                  <a:schemeClr val="tx2"/>
                </a:solidFill>
                <a:latin typeface="Arial" pitchFamily="34" charset="0"/>
                <a:cs typeface="Arial" pitchFamily="34" charset="0"/>
              </a:rPr>
              <a:t>Larry &amp; Kathy Mazalatis</a:t>
            </a:r>
          </a:p>
          <a:p>
            <a:pPr algn="ctr" defTabSz="914400" fontAlgn="base">
              <a:spcBef>
                <a:spcPct val="0"/>
              </a:spcBef>
              <a:spcAft>
                <a:spcPct val="0"/>
              </a:spcAft>
            </a:pPr>
            <a:endParaRPr lang="en-US" altLang="en-US" sz="1000" dirty="0">
              <a:solidFill>
                <a:schemeClr val="tx2"/>
              </a:solidFill>
              <a:latin typeface="Arial" pitchFamily="34" charset="0"/>
              <a:cs typeface="Arial" pitchFamily="34" charset="0"/>
            </a:endParaRP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Larry Cell 843-693-0529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Kathy Cell 843-693-0159</a:t>
            </a:r>
          </a:p>
          <a:p>
            <a:pPr algn="ctr" defTabSz="914400" fontAlgn="base">
              <a:spcBef>
                <a:spcPct val="0"/>
              </a:spcBef>
              <a:spcAft>
                <a:spcPct val="0"/>
              </a:spcAft>
            </a:pPr>
            <a:r>
              <a:rPr lang="en-US" altLang="en-US" sz="1000" dirty="0">
                <a:solidFill>
                  <a:schemeClr val="tx2"/>
                </a:solidFill>
                <a:latin typeface="Arial" pitchFamily="34" charset="0"/>
                <a:cs typeface="Arial" pitchFamily="34" charset="0"/>
              </a:rPr>
              <a:t>mazteamrealty@gmail.com</a:t>
            </a:r>
            <a:endParaRPr lang="en-US" altLang="en-US" sz="1800" dirty="0">
              <a:solidFill>
                <a:schemeClr val="tx2"/>
              </a:solidFill>
              <a:latin typeface="Arial" pitchFamily="34" charset="0"/>
              <a:cs typeface="Arial" pitchFamily="34" charset="0"/>
            </a:endParaRPr>
          </a:p>
        </p:txBody>
      </p:sp>
      <p:sp>
        <p:nvSpPr>
          <p:cNvPr id="6" name="Text Box 4"/>
          <p:cNvSpPr txBox="1">
            <a:spLocks noChangeArrowheads="1"/>
          </p:cNvSpPr>
          <p:nvPr/>
        </p:nvSpPr>
        <p:spPr bwMode="auto">
          <a:xfrm>
            <a:off x="218282" y="9888538"/>
            <a:ext cx="7781924" cy="246063"/>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t" anchorCtr="0" compatLnSpc="1">
            <a:prstTxWarp prst="textNoShape">
              <a:avLst/>
            </a:prstTxWarp>
          </a:bodyPr>
          <a:lstStyle/>
          <a:p>
            <a:pPr algn="ctr" defTabSz="914400" fontAlgn="base">
              <a:spcBef>
                <a:spcPct val="0"/>
              </a:spcBef>
              <a:spcAft>
                <a:spcPct val="0"/>
              </a:spcAft>
            </a:pPr>
            <a:r>
              <a:rPr lang="en-US" altLang="en-US" sz="600" dirty="0">
                <a:solidFill>
                  <a:schemeClr val="tx2"/>
                </a:solidFill>
                <a:latin typeface="Arial" pitchFamily="34" charset="0"/>
                <a:cs typeface="Arial" pitchFamily="34" charset="0"/>
              </a:rPr>
              <a:t>AGENTOWNED PREMIERE GROUP | 1800 TROLLEY RD | SUMMERVILLE, SC 29485</a:t>
            </a:r>
            <a:endParaRPr lang="en-US" altLang="en-US" sz="1400" dirty="0">
              <a:solidFill>
                <a:schemeClr val="tx2"/>
              </a:solidFill>
              <a:latin typeface="Arial" pitchFamily="34" charset="0"/>
              <a:cs typeface="Arial" pitchFamily="34" charset="0"/>
            </a:endParaRPr>
          </a:p>
        </p:txBody>
      </p:sp>
      <p:pic>
        <p:nvPicPr>
          <p:cNvPr id="1029" name="Picture 5" descr="Agent Office Logo"/>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22659" y="9240519"/>
            <a:ext cx="1144092" cy="523874"/>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8C8681"/>
                  </a:outerShdw>
                </a:effectLst>
              </a14:hiddenEffects>
            </a:ext>
          </a:extLst>
        </p:spPr>
      </p:pic>
      <p:pic>
        <p:nvPicPr>
          <p:cNvPr id="1037" name="Picture 1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p:blipFill>
        <p:spPr bwMode="auto">
          <a:xfrm>
            <a:off x="4175664" y="718009"/>
            <a:ext cx="3835117" cy="2520641"/>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FFFFFE"/>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sp>
        <p:nvSpPr>
          <p:cNvPr id="8" name="Text Box 15"/>
          <p:cNvSpPr txBox="1">
            <a:spLocks noChangeArrowheads="1"/>
          </p:cNvSpPr>
          <p:nvPr/>
        </p:nvSpPr>
        <p:spPr bwMode="auto">
          <a:xfrm>
            <a:off x="0" y="674243"/>
            <a:ext cx="4173323" cy="2608172"/>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txBody>
          <a:bodyPr vert="horz" wrap="square" lIns="36576" tIns="36576" rIns="36576" bIns="36576" numCol="1" anchor="ctr" anchorCtr="0" compatLnSpc="1">
            <a:prstTxWarp prst="textNoShape">
              <a:avLst/>
            </a:prstTxWarp>
          </a:bodyPr>
          <a:lstStyle/>
          <a:p>
            <a:pPr algn="ctr" defTabSz="914400" fontAlgn="base">
              <a:spcBef>
                <a:spcPct val="0"/>
              </a:spcBef>
              <a:spcAft>
                <a:spcPct val="0"/>
              </a:spcAft>
            </a:pPr>
            <a:r>
              <a:rPr lang="en-US" sz="2200" b="1" dirty="0">
                <a:solidFill>
                  <a:schemeClr val="tx2"/>
                </a:solidFill>
                <a:latin typeface="Arial" panose="020B0604020202020204" pitchFamily="34" charset="0"/>
                <a:cs typeface="Arial" panose="020B0604020202020204" pitchFamily="34" charset="0"/>
              </a:rPr>
              <a:t>604 Pointe Of Oaks Road</a:t>
            </a:r>
          </a:p>
          <a:p>
            <a:pPr algn="ctr" defTabSz="914400" fontAlgn="base">
              <a:spcBef>
                <a:spcPct val="0"/>
              </a:spcBef>
              <a:spcAft>
                <a:spcPct val="0"/>
              </a:spcAft>
            </a:pPr>
            <a:endParaRPr lang="en-US" sz="2200" b="1"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Legend Oaks Plantation</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Summerville, SC 29485</a:t>
            </a:r>
          </a:p>
          <a:p>
            <a:pPr algn="ctr" defTabSz="914400" fontAlgn="base">
              <a:spcBef>
                <a:spcPct val="0"/>
              </a:spcBef>
              <a:spcAft>
                <a:spcPct val="0"/>
              </a:spcAft>
            </a:pPr>
            <a:endParaRPr lang="en-US"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MLS# 23021135</a:t>
            </a:r>
          </a:p>
          <a:p>
            <a:pPr algn="ctr" defTabSz="914400" fontAlgn="base">
              <a:spcBef>
                <a:spcPct val="0"/>
              </a:spcBef>
              <a:spcAft>
                <a:spcPct val="0"/>
              </a:spcAft>
            </a:pPr>
            <a:r>
              <a:rPr lang="en-US" dirty="0">
                <a:solidFill>
                  <a:schemeClr val="tx2"/>
                </a:solidFill>
                <a:latin typeface="Arial" panose="020B0604020202020204" pitchFamily="34" charset="0"/>
                <a:cs typeface="Arial" panose="020B0604020202020204" pitchFamily="34" charset="0"/>
              </a:rPr>
              <a:t>$510,000</a:t>
            </a:r>
          </a:p>
          <a:p>
            <a:pPr algn="ctr" defTabSz="914400" fontAlgn="base">
              <a:spcBef>
                <a:spcPct val="0"/>
              </a:spcBef>
              <a:spcAft>
                <a:spcPct val="0"/>
              </a:spcAft>
            </a:pPr>
            <a:endParaRPr lang="en-US" altLang="en-US" sz="1400" dirty="0">
              <a:solidFill>
                <a:schemeClr val="tx2"/>
              </a:solidFill>
              <a:latin typeface="Arial" panose="020B0604020202020204" pitchFamily="34" charset="0"/>
              <a:cs typeface="Arial" panose="020B0604020202020204" pitchFamily="34" charset="0"/>
            </a:endParaRPr>
          </a:p>
          <a:p>
            <a:pPr algn="ctr" defTabSz="914400" fontAlgn="base">
              <a:spcBef>
                <a:spcPct val="0"/>
              </a:spcBef>
              <a:spcAft>
                <a:spcPct val="0"/>
              </a:spcAft>
            </a:pPr>
            <a:r>
              <a:rPr lang="en-US" altLang="en-US" sz="1400" dirty="0">
                <a:solidFill>
                  <a:schemeClr val="tx2"/>
                </a:solidFill>
                <a:latin typeface="Arial" panose="020B0604020202020204" pitchFamily="34" charset="0"/>
                <a:cs typeface="Arial" panose="020B0604020202020204" pitchFamily="34" charset="0"/>
              </a:rPr>
              <a:t>4 Bedrooms | 3½ Baths | 2,538 sf</a:t>
            </a:r>
          </a:p>
        </p:txBody>
      </p:sp>
      <p:pic>
        <p:nvPicPr>
          <p:cNvPr id="30" name="Picture 2">
            <a:extLst>
              <a:ext uri="{FF2B5EF4-FFF2-40B4-BE49-F238E27FC236}">
                <a16:creationId xmlns:a16="http://schemas.microsoft.com/office/drawing/2014/main" id="{9A9D5F2D-AD26-4177-8215-E1725EADD63A}"/>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p:blipFill>
        <p:spPr bwMode="auto">
          <a:xfrm>
            <a:off x="328602" y="9126220"/>
            <a:ext cx="1003300" cy="752475"/>
          </a:xfrm>
          <a:prstGeom prst="rect">
            <a:avLst/>
          </a:prstGeom>
          <a:noFill/>
          <a:ln>
            <a:noFill/>
          </a:ln>
          <a:effectLst/>
          <a:extLst>
            <a:ext uri="{909E8E84-426E-40DD-AFC4-6F175D3DCCD1}">
              <a14:hiddenFill xmlns:a14="http://schemas.microsoft.com/office/drawing/2010/main">
                <a:solidFill>
                  <a:srgbClr val="FFFFFE"/>
                </a:solidFill>
              </a14:hiddenFill>
            </a:ext>
            <a:ext uri="{91240B29-F687-4F45-9708-019B960494DF}">
              <a14:hiddenLine xmlns:a14="http://schemas.microsoft.com/office/drawing/2010/main" w="9525" algn="in">
                <a:solidFill>
                  <a:srgbClr val="212120"/>
                </a:solidFill>
                <a:miter lim="800000"/>
                <a:headEnd/>
                <a:tailEnd/>
              </a14:hiddenLine>
            </a:ext>
            <a:ext uri="{AF507438-7753-43E0-B8FC-AC1667EBCBE1}">
              <a14:hiddenEffects xmlns:a14="http://schemas.microsoft.com/office/drawing/2010/main">
                <a:effectLst>
                  <a:outerShdw dist="35921" dir="2700000" algn="ctr" rotWithShape="0">
                    <a:srgbClr val="DCD6D4"/>
                  </a:outerShdw>
                </a:effectLst>
              </a14:hiddenEffects>
            </a:ext>
          </a:extLst>
        </p:spPr>
      </p:pic>
      <p:pic>
        <p:nvPicPr>
          <p:cNvPr id="9" name="Picture 8">
            <a:extLst>
              <a:ext uri="{FF2B5EF4-FFF2-40B4-BE49-F238E27FC236}">
                <a16:creationId xmlns:a16="http://schemas.microsoft.com/office/drawing/2014/main" id="{3D43E62E-7812-4D0E-A201-4767FA39C63C}"/>
              </a:ext>
            </a:extLst>
          </p:cNvPr>
          <p:cNvPicPr>
            <a:picLocks/>
          </p:cNvPicPr>
          <p:nvPr/>
        </p:nvPicPr>
        <p:blipFill>
          <a:blip r:embed="rId5">
            <a:extLst>
              <a:ext uri="{28A0092B-C50C-407E-A947-70E740481C1C}">
                <a14:useLocalDpi xmlns:a14="http://schemas.microsoft.com/office/drawing/2010/main" val="0"/>
              </a:ext>
            </a:extLst>
          </a:blip>
          <a:srcRect/>
          <a:stretch/>
        </p:blipFill>
        <p:spPr>
          <a:xfrm>
            <a:off x="5501412" y="8080636"/>
            <a:ext cx="1188720" cy="795528"/>
          </a:xfrm>
          <a:prstGeom prst="rect">
            <a:avLst/>
          </a:prstGeom>
        </p:spPr>
      </p:pic>
      <p:pic>
        <p:nvPicPr>
          <p:cNvPr id="11" name="Picture 10">
            <a:extLst>
              <a:ext uri="{FF2B5EF4-FFF2-40B4-BE49-F238E27FC236}">
                <a16:creationId xmlns:a16="http://schemas.microsoft.com/office/drawing/2014/main" id="{36CF9B15-2E5D-42D5-9E72-FF653A6F3F52}"/>
              </a:ext>
            </a:extLst>
          </p:cNvPr>
          <p:cNvPicPr>
            <a:picLocks/>
          </p:cNvPicPr>
          <p:nvPr/>
        </p:nvPicPr>
        <p:blipFill>
          <a:blip r:embed="rId6">
            <a:extLst>
              <a:ext uri="{28A0092B-C50C-407E-A947-70E740481C1C}">
                <a14:useLocalDpi xmlns:a14="http://schemas.microsoft.com/office/drawing/2010/main" val="0"/>
              </a:ext>
            </a:extLst>
          </a:blip>
          <a:srcRect/>
          <a:stretch/>
        </p:blipFill>
        <p:spPr>
          <a:xfrm>
            <a:off x="6822061" y="8080636"/>
            <a:ext cx="1188720" cy="795528"/>
          </a:xfrm>
          <a:prstGeom prst="rect">
            <a:avLst/>
          </a:prstGeom>
        </p:spPr>
      </p:pic>
      <p:pic>
        <p:nvPicPr>
          <p:cNvPr id="13" name="Picture 12">
            <a:extLst>
              <a:ext uri="{FF2B5EF4-FFF2-40B4-BE49-F238E27FC236}">
                <a16:creationId xmlns:a16="http://schemas.microsoft.com/office/drawing/2014/main" id="{F94B2AEF-3BFC-497D-87D6-98704547988D}"/>
              </a:ext>
            </a:extLst>
          </p:cNvPr>
          <p:cNvPicPr>
            <a:picLocks/>
          </p:cNvPicPr>
          <p:nvPr/>
        </p:nvPicPr>
        <p:blipFill>
          <a:blip r:embed="rId7" cstate="print">
            <a:extLst>
              <a:ext uri="{28A0092B-C50C-407E-A947-70E740481C1C}">
                <a14:useLocalDpi xmlns:a14="http://schemas.microsoft.com/office/drawing/2010/main" val="0"/>
              </a:ext>
            </a:extLst>
          </a:blip>
          <a:srcRect/>
          <a:stretch/>
        </p:blipFill>
        <p:spPr>
          <a:xfrm>
            <a:off x="218820" y="3393349"/>
            <a:ext cx="1188720" cy="795528"/>
          </a:xfrm>
          <a:prstGeom prst="rect">
            <a:avLst/>
          </a:prstGeom>
        </p:spPr>
      </p:pic>
      <p:pic>
        <p:nvPicPr>
          <p:cNvPr id="15" name="Picture 14">
            <a:extLst>
              <a:ext uri="{FF2B5EF4-FFF2-40B4-BE49-F238E27FC236}">
                <a16:creationId xmlns:a16="http://schemas.microsoft.com/office/drawing/2014/main" id="{FE175707-0FC7-4FF2-A621-5A82F145C1C0}"/>
              </a:ext>
            </a:extLst>
          </p:cNvPr>
          <p:cNvPicPr>
            <a:picLocks/>
          </p:cNvPicPr>
          <p:nvPr/>
        </p:nvPicPr>
        <p:blipFill>
          <a:blip r:embed="rId8" cstate="print">
            <a:extLst>
              <a:ext uri="{28A0092B-C50C-407E-A947-70E740481C1C}">
                <a14:useLocalDpi xmlns:a14="http://schemas.microsoft.com/office/drawing/2010/main" val="0"/>
              </a:ext>
            </a:extLst>
          </a:blip>
          <a:srcRect/>
          <a:stretch/>
        </p:blipFill>
        <p:spPr>
          <a:xfrm>
            <a:off x="1539468" y="3393349"/>
            <a:ext cx="1188720" cy="795528"/>
          </a:xfrm>
          <a:prstGeom prst="rect">
            <a:avLst/>
          </a:prstGeom>
        </p:spPr>
      </p:pic>
      <p:pic>
        <p:nvPicPr>
          <p:cNvPr id="17" name="Picture 16">
            <a:extLst>
              <a:ext uri="{FF2B5EF4-FFF2-40B4-BE49-F238E27FC236}">
                <a16:creationId xmlns:a16="http://schemas.microsoft.com/office/drawing/2014/main" id="{8AF37A2E-965A-48C7-9277-6883BFB889EA}"/>
              </a:ext>
            </a:extLst>
          </p:cNvPr>
          <p:cNvPicPr>
            <a:picLocks/>
          </p:cNvPicPr>
          <p:nvPr/>
        </p:nvPicPr>
        <p:blipFill>
          <a:blip r:embed="rId9" cstate="print">
            <a:extLst>
              <a:ext uri="{28A0092B-C50C-407E-A947-70E740481C1C}">
                <a14:useLocalDpi xmlns:a14="http://schemas.microsoft.com/office/drawing/2010/main" val="0"/>
              </a:ext>
            </a:extLst>
          </a:blip>
          <a:srcRect/>
          <a:stretch/>
        </p:blipFill>
        <p:spPr>
          <a:xfrm>
            <a:off x="2860116" y="3393349"/>
            <a:ext cx="1188720" cy="795528"/>
          </a:xfrm>
          <a:prstGeom prst="rect">
            <a:avLst/>
          </a:prstGeom>
        </p:spPr>
      </p:pic>
      <p:pic>
        <p:nvPicPr>
          <p:cNvPr id="22" name="Picture 21">
            <a:extLst>
              <a:ext uri="{FF2B5EF4-FFF2-40B4-BE49-F238E27FC236}">
                <a16:creationId xmlns:a16="http://schemas.microsoft.com/office/drawing/2014/main" id="{B897FECA-E421-482F-B533-AA35E5D03A1A}"/>
              </a:ext>
            </a:extLst>
          </p:cNvPr>
          <p:cNvPicPr>
            <a:picLocks/>
          </p:cNvPicPr>
          <p:nvPr/>
        </p:nvPicPr>
        <p:blipFill>
          <a:blip r:embed="rId10" cstate="print">
            <a:extLst>
              <a:ext uri="{28A0092B-C50C-407E-A947-70E740481C1C}">
                <a14:useLocalDpi xmlns:a14="http://schemas.microsoft.com/office/drawing/2010/main" val="0"/>
              </a:ext>
            </a:extLst>
          </a:blip>
          <a:srcRect/>
          <a:stretch/>
        </p:blipFill>
        <p:spPr>
          <a:xfrm>
            <a:off x="4180764" y="3393349"/>
            <a:ext cx="1188720" cy="795528"/>
          </a:xfrm>
          <a:prstGeom prst="rect">
            <a:avLst/>
          </a:prstGeom>
        </p:spPr>
      </p:pic>
      <p:pic>
        <p:nvPicPr>
          <p:cNvPr id="31" name="Picture 30">
            <a:extLst>
              <a:ext uri="{FF2B5EF4-FFF2-40B4-BE49-F238E27FC236}">
                <a16:creationId xmlns:a16="http://schemas.microsoft.com/office/drawing/2014/main" id="{AAAC9767-6EE0-4D96-AB51-1671E51241C0}"/>
              </a:ext>
            </a:extLst>
          </p:cNvPr>
          <p:cNvPicPr>
            <a:picLocks/>
          </p:cNvPicPr>
          <p:nvPr/>
        </p:nvPicPr>
        <p:blipFill>
          <a:blip r:embed="rId11" cstate="print">
            <a:extLst>
              <a:ext uri="{28A0092B-C50C-407E-A947-70E740481C1C}">
                <a14:useLocalDpi xmlns:a14="http://schemas.microsoft.com/office/drawing/2010/main" val="0"/>
              </a:ext>
            </a:extLst>
          </a:blip>
          <a:srcRect/>
          <a:stretch/>
        </p:blipFill>
        <p:spPr>
          <a:xfrm>
            <a:off x="5501412" y="3396853"/>
            <a:ext cx="1188720" cy="795528"/>
          </a:xfrm>
          <a:prstGeom prst="rect">
            <a:avLst/>
          </a:prstGeom>
        </p:spPr>
      </p:pic>
      <p:pic>
        <p:nvPicPr>
          <p:cNvPr id="33" name="Picture 32">
            <a:extLst>
              <a:ext uri="{FF2B5EF4-FFF2-40B4-BE49-F238E27FC236}">
                <a16:creationId xmlns:a16="http://schemas.microsoft.com/office/drawing/2014/main" id="{7E649B6F-65B4-42E0-97D6-37EB426064AB}"/>
              </a:ext>
            </a:extLst>
          </p:cNvPr>
          <p:cNvPicPr>
            <a:picLocks/>
          </p:cNvPicPr>
          <p:nvPr/>
        </p:nvPicPr>
        <p:blipFill>
          <a:blip r:embed="rId12" cstate="print">
            <a:extLst>
              <a:ext uri="{28A0092B-C50C-407E-A947-70E740481C1C}">
                <a14:useLocalDpi xmlns:a14="http://schemas.microsoft.com/office/drawing/2010/main" val="0"/>
              </a:ext>
            </a:extLst>
          </a:blip>
          <a:srcRect/>
          <a:stretch/>
        </p:blipFill>
        <p:spPr>
          <a:xfrm>
            <a:off x="6822061" y="3404779"/>
            <a:ext cx="1188720" cy="795528"/>
          </a:xfrm>
          <a:prstGeom prst="rect">
            <a:avLst/>
          </a:prstGeom>
        </p:spPr>
      </p:pic>
      <p:pic>
        <p:nvPicPr>
          <p:cNvPr id="35" name="Picture 34">
            <a:extLst>
              <a:ext uri="{FF2B5EF4-FFF2-40B4-BE49-F238E27FC236}">
                <a16:creationId xmlns:a16="http://schemas.microsoft.com/office/drawing/2014/main" id="{70CF57A3-1E30-4E3D-9013-D5E77D31BE21}"/>
              </a:ext>
            </a:extLst>
          </p:cNvPr>
          <p:cNvPicPr>
            <a:picLocks/>
          </p:cNvPicPr>
          <p:nvPr/>
        </p:nvPicPr>
        <p:blipFill>
          <a:blip r:embed="rId13" cstate="print">
            <a:extLst>
              <a:ext uri="{28A0092B-C50C-407E-A947-70E740481C1C}">
                <a14:useLocalDpi xmlns:a14="http://schemas.microsoft.com/office/drawing/2010/main" val="0"/>
              </a:ext>
            </a:extLst>
          </a:blip>
          <a:srcRect/>
          <a:stretch/>
        </p:blipFill>
        <p:spPr>
          <a:xfrm>
            <a:off x="1539468" y="8080636"/>
            <a:ext cx="1188720" cy="795528"/>
          </a:xfrm>
          <a:prstGeom prst="rect">
            <a:avLst/>
          </a:prstGeom>
        </p:spPr>
      </p:pic>
      <p:pic>
        <p:nvPicPr>
          <p:cNvPr id="37" name="Picture 36">
            <a:extLst>
              <a:ext uri="{FF2B5EF4-FFF2-40B4-BE49-F238E27FC236}">
                <a16:creationId xmlns:a16="http://schemas.microsoft.com/office/drawing/2014/main" id="{7401D183-1065-4E72-9938-185407440153}"/>
              </a:ext>
            </a:extLst>
          </p:cNvPr>
          <p:cNvPicPr>
            <a:picLocks/>
          </p:cNvPicPr>
          <p:nvPr/>
        </p:nvPicPr>
        <p:blipFill>
          <a:blip r:embed="rId14" cstate="print">
            <a:extLst>
              <a:ext uri="{28A0092B-C50C-407E-A947-70E740481C1C}">
                <a14:useLocalDpi xmlns:a14="http://schemas.microsoft.com/office/drawing/2010/main" val="0"/>
              </a:ext>
            </a:extLst>
          </a:blip>
          <a:srcRect/>
          <a:stretch/>
        </p:blipFill>
        <p:spPr>
          <a:xfrm>
            <a:off x="218820" y="8080636"/>
            <a:ext cx="1188720" cy="795528"/>
          </a:xfrm>
          <a:prstGeom prst="rect">
            <a:avLst/>
          </a:prstGeom>
        </p:spPr>
      </p:pic>
      <p:pic>
        <p:nvPicPr>
          <p:cNvPr id="39" name="Picture 38">
            <a:extLst>
              <a:ext uri="{FF2B5EF4-FFF2-40B4-BE49-F238E27FC236}">
                <a16:creationId xmlns:a16="http://schemas.microsoft.com/office/drawing/2014/main" id="{DF55FF97-CBE4-435B-9214-C83393DA85D3}"/>
              </a:ext>
            </a:extLst>
          </p:cNvPr>
          <p:cNvPicPr>
            <a:picLocks/>
          </p:cNvPicPr>
          <p:nvPr/>
        </p:nvPicPr>
        <p:blipFill>
          <a:blip r:embed="rId15" cstate="print">
            <a:extLst>
              <a:ext uri="{28A0092B-C50C-407E-A947-70E740481C1C}">
                <a14:useLocalDpi xmlns:a14="http://schemas.microsoft.com/office/drawing/2010/main" val="0"/>
              </a:ext>
            </a:extLst>
          </a:blip>
          <a:srcRect/>
          <a:stretch/>
        </p:blipFill>
        <p:spPr>
          <a:xfrm>
            <a:off x="2860116" y="8080636"/>
            <a:ext cx="1188720" cy="795528"/>
          </a:xfrm>
          <a:prstGeom prst="rect">
            <a:avLst/>
          </a:prstGeom>
        </p:spPr>
      </p:pic>
      <p:pic>
        <p:nvPicPr>
          <p:cNvPr id="41" name="Picture 40">
            <a:extLst>
              <a:ext uri="{FF2B5EF4-FFF2-40B4-BE49-F238E27FC236}">
                <a16:creationId xmlns:a16="http://schemas.microsoft.com/office/drawing/2014/main" id="{65815C99-E574-4810-9B30-E80A31AF9E00}"/>
              </a:ext>
            </a:extLst>
          </p:cNvPr>
          <p:cNvPicPr>
            <a:picLocks/>
          </p:cNvPicPr>
          <p:nvPr/>
        </p:nvPicPr>
        <p:blipFill>
          <a:blip r:embed="rId16" cstate="print">
            <a:extLst>
              <a:ext uri="{28A0092B-C50C-407E-A947-70E740481C1C}">
                <a14:useLocalDpi xmlns:a14="http://schemas.microsoft.com/office/drawing/2010/main" val="0"/>
              </a:ext>
            </a:extLst>
          </a:blip>
          <a:srcRect/>
          <a:stretch/>
        </p:blipFill>
        <p:spPr>
          <a:xfrm>
            <a:off x="4180764" y="8080636"/>
            <a:ext cx="1188720" cy="795528"/>
          </a:xfrm>
          <a:prstGeom prst="rect">
            <a:avLst/>
          </a:prstGeom>
        </p:spPr>
      </p:pic>
    </p:spTree>
    <p:extLst>
      <p:ext uri="{BB962C8B-B14F-4D97-AF65-F5344CB8AC3E}">
        <p14:creationId xmlns:p14="http://schemas.microsoft.com/office/powerpoint/2010/main" val="378964193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688</TotalTime>
  <Words>526</Words>
  <Application>Microsoft Office PowerPoint</Application>
  <PresentationFormat>Custom</PresentationFormat>
  <Paragraphs>17</Paragraphs>
  <Slides>1</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124</cp:revision>
  <dcterms:created xsi:type="dcterms:W3CDTF">2006-08-16T00:00:00Z</dcterms:created>
  <dcterms:modified xsi:type="dcterms:W3CDTF">2023-09-28T12:22:14Z</dcterms:modified>
</cp:coreProperties>
</file>