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10972800"/>
  <p:notesSz cx="6858000" cy="9144000"/>
  <p:defaultTextStyle>
    <a:defPPr>
      <a:defRPr lang="en-US"/>
    </a:defPPr>
    <a:lvl1pPr marL="0" algn="l" defTabSz="1149437" rtl="0" eaLnBrk="1" latinLnBrk="0" hangingPunct="1">
      <a:defRPr sz="2256" kern="1200">
        <a:solidFill>
          <a:schemeClr val="tx1"/>
        </a:solidFill>
        <a:latin typeface="+mn-lt"/>
        <a:ea typeface="+mn-ea"/>
        <a:cs typeface="+mn-cs"/>
      </a:defRPr>
    </a:lvl1pPr>
    <a:lvl2pPr marL="574719" algn="l" defTabSz="1149437" rtl="0" eaLnBrk="1" latinLnBrk="0" hangingPunct="1">
      <a:defRPr sz="2256" kern="1200">
        <a:solidFill>
          <a:schemeClr val="tx1"/>
        </a:solidFill>
        <a:latin typeface="+mn-lt"/>
        <a:ea typeface="+mn-ea"/>
        <a:cs typeface="+mn-cs"/>
      </a:defRPr>
    </a:lvl2pPr>
    <a:lvl3pPr marL="1149437" algn="l" defTabSz="1149437" rtl="0" eaLnBrk="1" latinLnBrk="0" hangingPunct="1">
      <a:defRPr sz="2256" kern="1200">
        <a:solidFill>
          <a:schemeClr val="tx1"/>
        </a:solidFill>
        <a:latin typeface="+mn-lt"/>
        <a:ea typeface="+mn-ea"/>
        <a:cs typeface="+mn-cs"/>
      </a:defRPr>
    </a:lvl3pPr>
    <a:lvl4pPr marL="1724157" algn="l" defTabSz="1149437" rtl="0" eaLnBrk="1" latinLnBrk="0" hangingPunct="1">
      <a:defRPr sz="2256" kern="1200">
        <a:solidFill>
          <a:schemeClr val="tx1"/>
        </a:solidFill>
        <a:latin typeface="+mn-lt"/>
        <a:ea typeface="+mn-ea"/>
        <a:cs typeface="+mn-cs"/>
      </a:defRPr>
    </a:lvl4pPr>
    <a:lvl5pPr marL="2298876" algn="l" defTabSz="1149437" rtl="0" eaLnBrk="1" latinLnBrk="0" hangingPunct="1">
      <a:defRPr sz="2256" kern="1200">
        <a:solidFill>
          <a:schemeClr val="tx1"/>
        </a:solidFill>
        <a:latin typeface="+mn-lt"/>
        <a:ea typeface="+mn-ea"/>
        <a:cs typeface="+mn-cs"/>
      </a:defRPr>
    </a:lvl5pPr>
    <a:lvl6pPr marL="2873594" algn="l" defTabSz="1149437" rtl="0" eaLnBrk="1" latinLnBrk="0" hangingPunct="1">
      <a:defRPr sz="2256" kern="1200">
        <a:solidFill>
          <a:schemeClr val="tx1"/>
        </a:solidFill>
        <a:latin typeface="+mn-lt"/>
        <a:ea typeface="+mn-ea"/>
        <a:cs typeface="+mn-cs"/>
      </a:defRPr>
    </a:lvl6pPr>
    <a:lvl7pPr marL="3448313" algn="l" defTabSz="1149437" rtl="0" eaLnBrk="1" latinLnBrk="0" hangingPunct="1">
      <a:defRPr sz="2256" kern="1200">
        <a:solidFill>
          <a:schemeClr val="tx1"/>
        </a:solidFill>
        <a:latin typeface="+mn-lt"/>
        <a:ea typeface="+mn-ea"/>
        <a:cs typeface="+mn-cs"/>
      </a:defRPr>
    </a:lvl7pPr>
    <a:lvl8pPr marL="4023033" algn="l" defTabSz="1149437" rtl="0" eaLnBrk="1" latinLnBrk="0" hangingPunct="1">
      <a:defRPr sz="2256" kern="1200">
        <a:solidFill>
          <a:schemeClr val="tx1"/>
        </a:solidFill>
        <a:latin typeface="+mn-lt"/>
        <a:ea typeface="+mn-ea"/>
        <a:cs typeface="+mn-cs"/>
      </a:defRPr>
    </a:lvl8pPr>
    <a:lvl9pPr marL="4597751" algn="l" defTabSz="1149437" rtl="0" eaLnBrk="1" latinLnBrk="0" hangingPunct="1">
      <a:defRPr sz="225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531E"/>
    <a:srgbClr val="EFD9A7"/>
    <a:srgbClr val="BDBE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77" autoAdjust="0"/>
    <p:restoredTop sz="94660"/>
  </p:normalViewPr>
  <p:slideViewPr>
    <p:cSldViewPr>
      <p:cViewPr varScale="1">
        <p:scale>
          <a:sx n="52" d="100"/>
          <a:sy n="52" d="100"/>
        </p:scale>
        <p:origin x="1944" y="98"/>
      </p:cViewPr>
      <p:guideLst>
        <p:guide orient="horz" pos="3456"/>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08683"/>
            <a:ext cx="7772400" cy="2352039"/>
          </a:xfrm>
        </p:spPr>
        <p:txBody>
          <a:bodyPr/>
          <a:lstStyle/>
          <a:p>
            <a:r>
              <a:rPr lang="en-US"/>
              <a:t>Click to edit Master title style</a:t>
            </a:r>
          </a:p>
        </p:txBody>
      </p:sp>
      <p:sp>
        <p:nvSpPr>
          <p:cNvPr id="3" name="Subtitle 2"/>
          <p:cNvSpPr>
            <a:spLocks noGrp="1"/>
          </p:cNvSpPr>
          <p:nvPr>
            <p:ph type="subTitle" idx="1"/>
          </p:nvPr>
        </p:nvSpPr>
        <p:spPr>
          <a:xfrm>
            <a:off x="1371600" y="6217920"/>
            <a:ext cx="6400800" cy="280416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39423"/>
            <a:ext cx="2057400" cy="936243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39423"/>
            <a:ext cx="6019800" cy="93624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7051041"/>
            <a:ext cx="7772400" cy="217932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22313" y="4650742"/>
            <a:ext cx="7772400" cy="240029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560325"/>
            <a:ext cx="4038600" cy="7241541"/>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60325"/>
            <a:ext cx="4038600" cy="7241541"/>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456181"/>
            <a:ext cx="4040188" cy="1023620"/>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57200" y="3479801"/>
            <a:ext cx="4040188" cy="6322060"/>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2456181"/>
            <a:ext cx="4041774" cy="1023620"/>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645026" y="3479801"/>
            <a:ext cx="4041774" cy="6322060"/>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436881"/>
            <a:ext cx="3008313" cy="185928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575050" y="436881"/>
            <a:ext cx="5111751" cy="936498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296161"/>
            <a:ext cx="3008313" cy="750570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7680961"/>
            <a:ext cx="5486400" cy="90678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792288" y="980439"/>
            <a:ext cx="5486400" cy="658368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792288" y="8587742"/>
            <a:ext cx="5486400" cy="128777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6000" r="-3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39420"/>
            <a:ext cx="8229600" cy="18288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57200" y="2560325"/>
            <a:ext cx="8229600" cy="7241541"/>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10170162"/>
            <a:ext cx="2133600" cy="584199"/>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10/18/2023</a:t>
            </a:fld>
            <a:endParaRPr lang="en-US"/>
          </a:p>
        </p:txBody>
      </p:sp>
      <p:sp>
        <p:nvSpPr>
          <p:cNvPr id="5" name="Footer Placeholder 4"/>
          <p:cNvSpPr>
            <a:spLocks noGrp="1"/>
          </p:cNvSpPr>
          <p:nvPr>
            <p:ph type="ftr" sz="quarter" idx="3"/>
          </p:nvPr>
        </p:nvSpPr>
        <p:spPr>
          <a:xfrm>
            <a:off x="3124200" y="10170162"/>
            <a:ext cx="2895600" cy="584199"/>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10170162"/>
            <a:ext cx="2133600" cy="584199"/>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microsoft.com/office/2007/relationships/hdphoto" Target="../media/hdphoto1.wdp"/><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l="-30000" r="-30000"/>
          </a:stretch>
        </a:blipFill>
        <a:effectLst/>
      </p:bgPr>
    </p:bg>
    <p:spTree>
      <p:nvGrpSpPr>
        <p:cNvPr id="1" name=""/>
        <p:cNvGrpSpPr/>
        <p:nvPr/>
      </p:nvGrpSpPr>
      <p:grpSpPr>
        <a:xfrm>
          <a:off x="0" y="0"/>
          <a:ext cx="0" cy="0"/>
          <a:chOff x="0" y="0"/>
          <a:chExt cx="0" cy="0"/>
        </a:xfrm>
      </p:grpSpPr>
      <p:sp>
        <p:nvSpPr>
          <p:cNvPr id="18" name="Rectangle 17"/>
          <p:cNvSpPr/>
          <p:nvPr/>
        </p:nvSpPr>
        <p:spPr>
          <a:xfrm>
            <a:off x="685800" y="9525000"/>
            <a:ext cx="7780020" cy="990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4874883" y="10005298"/>
            <a:ext cx="3056227" cy="738664"/>
          </a:xfrm>
          <a:prstGeom prst="rect">
            <a:avLst/>
          </a:prstGeom>
        </p:spPr>
        <p:txBody>
          <a:bodyPr wrap="square">
            <a:spAutoFit/>
          </a:bodyPr>
          <a:lstStyle/>
          <a:p>
            <a:pPr algn="r"/>
            <a:r>
              <a:rPr lang="en-US" sz="1400" dirty="0">
                <a:latin typeface="Gotham Book" pitchFamily="50" charset="0"/>
                <a:cs typeface="Gotham Book" pitchFamily="50" charset="0"/>
              </a:rPr>
              <a:t>Home Solution Real Estate Services</a:t>
            </a:r>
          </a:p>
          <a:p>
            <a:pPr algn="r"/>
            <a:r>
              <a:rPr lang="en-US" sz="1400" dirty="0">
                <a:latin typeface="Gotham Book" pitchFamily="50" charset="0"/>
                <a:cs typeface="Gotham Book" pitchFamily="50" charset="0"/>
              </a:rPr>
              <a:t>PO Box 80966</a:t>
            </a:r>
          </a:p>
          <a:p>
            <a:pPr algn="r"/>
            <a:r>
              <a:rPr lang="en-US" sz="1400" dirty="0">
                <a:latin typeface="Gotham Book" pitchFamily="50" charset="0"/>
                <a:cs typeface="Gotham Book" pitchFamily="50" charset="0"/>
              </a:rPr>
              <a:t>Charleston, SC 29416</a:t>
            </a:r>
            <a:endParaRPr lang="en-US" sz="1400" dirty="0">
              <a:latin typeface="Gotham Book"/>
              <a:cs typeface="Gotham Book" pitchFamily="50" charset="0"/>
            </a:endParaRPr>
          </a:p>
        </p:txBody>
      </p:sp>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931110" y="10106284"/>
            <a:ext cx="995480" cy="536693"/>
          </a:xfrm>
          <a:prstGeom prst="rect">
            <a:avLst/>
          </a:prstGeom>
        </p:spPr>
      </p:pic>
      <p:sp>
        <p:nvSpPr>
          <p:cNvPr id="22" name="Rectangle 21"/>
          <p:cNvSpPr/>
          <p:nvPr/>
        </p:nvSpPr>
        <p:spPr>
          <a:xfrm>
            <a:off x="862219" y="9877892"/>
            <a:ext cx="3406899" cy="993477"/>
          </a:xfrm>
          <a:prstGeom prst="rect">
            <a:avLst/>
          </a:prstGeom>
        </p:spPr>
        <p:txBody>
          <a:bodyPr wrap="square">
            <a:spAutoFit/>
          </a:bodyPr>
          <a:lstStyle/>
          <a:p>
            <a:r>
              <a:rPr lang="en-US" b="1" dirty="0">
                <a:latin typeface="Gotham Book" pitchFamily="50" charset="0"/>
                <a:cs typeface="Gotham Book" pitchFamily="50" charset="0"/>
              </a:rPr>
              <a:t>Lisa Burdick</a:t>
            </a:r>
          </a:p>
          <a:p>
            <a:r>
              <a:rPr lang="en-US" sz="1800" dirty="0">
                <a:latin typeface="Gotham Book"/>
              </a:rPr>
              <a:t>413-348-9841</a:t>
            </a:r>
          </a:p>
          <a:p>
            <a:r>
              <a:rPr lang="en-US" sz="1800" dirty="0">
                <a:latin typeface="Gotham Book"/>
              </a:rPr>
              <a:t>lisaburdickrealtor@gmail.com</a:t>
            </a:r>
          </a:p>
        </p:txBody>
      </p:sp>
      <p:sp>
        <p:nvSpPr>
          <p:cNvPr id="5" name="TextBox 4"/>
          <p:cNvSpPr txBox="1"/>
          <p:nvPr/>
        </p:nvSpPr>
        <p:spPr>
          <a:xfrm>
            <a:off x="152400" y="0"/>
            <a:ext cx="8839200" cy="923330"/>
          </a:xfrm>
          <a:prstGeom prst="rect">
            <a:avLst/>
          </a:prstGeom>
          <a:noFill/>
        </p:spPr>
        <p:txBody>
          <a:bodyPr wrap="square" rtlCol="0" anchor="t">
            <a:spAutoFit/>
          </a:bodyPr>
          <a:lstStyle/>
          <a:p>
            <a:pPr algn="ctr"/>
            <a:r>
              <a:rPr lang="en-US" sz="5400" dirty="0">
                <a:ln w="3175">
                  <a:noFill/>
                </a:ln>
                <a:solidFill>
                  <a:srgbClr val="FFFF00"/>
                </a:solidFill>
                <a:effectLst>
                  <a:outerShdw blurRad="38100" dist="38100" dir="2700000" algn="tl">
                    <a:srgbClr val="000000">
                      <a:alpha val="43137"/>
                    </a:srgbClr>
                  </a:outerShdw>
                </a:effectLst>
                <a:latin typeface="Freestyle Script" panose="030804020302050B0404" pitchFamily="66" charset="0"/>
                <a:cs typeface="Gotham Book" pitchFamily="50" charset="0"/>
              </a:rPr>
              <a:t>Price Adjustment</a:t>
            </a:r>
            <a:endParaRPr lang="en-US" sz="2000" i="1" dirty="0">
              <a:ln w="3175">
                <a:noFill/>
              </a:ln>
              <a:solidFill>
                <a:schemeClr val="bg1"/>
              </a:solidFill>
              <a:effectLst>
                <a:outerShdw blurRad="38100" dist="38100" dir="2700000" algn="tl">
                  <a:srgbClr val="000000">
                    <a:alpha val="43137"/>
                  </a:srgbClr>
                </a:outerShdw>
              </a:effectLst>
              <a:latin typeface="Freestyle Script" panose="030804020302050B0404" pitchFamily="66" charset="0"/>
              <a:cs typeface="Gotham Book" pitchFamily="50" charset="0"/>
            </a:endParaRPr>
          </a:p>
        </p:txBody>
      </p:sp>
      <p:sp>
        <p:nvSpPr>
          <p:cNvPr id="2" name="Title 1"/>
          <p:cNvSpPr>
            <a:spLocks noGrp="1"/>
          </p:cNvSpPr>
          <p:nvPr>
            <p:ph type="ctrTitle"/>
          </p:nvPr>
        </p:nvSpPr>
        <p:spPr>
          <a:xfrm>
            <a:off x="685800" y="-1143000"/>
            <a:ext cx="7780020" cy="1058169"/>
          </a:xfrm>
          <a:noFill/>
          <a:ln>
            <a:noFill/>
          </a:ln>
        </p:spPr>
        <p:txBody>
          <a:bodyPr>
            <a:noAutofit/>
          </a:bodyPr>
          <a:lstStyle/>
          <a:p>
            <a:pPr algn="l"/>
            <a:r>
              <a:rPr lang="en-US" sz="2800" dirty="0">
                <a:solidFill>
                  <a:srgbClr val="D9531E"/>
                </a:solidFill>
                <a:effectLst>
                  <a:outerShdw blurRad="38100" dist="38100" dir="2700000" algn="tl">
                    <a:srgbClr val="000000">
                      <a:alpha val="43137"/>
                    </a:srgbClr>
                  </a:outerShdw>
                </a:effectLst>
                <a:latin typeface="Gotham Book" pitchFamily="50" charset="0"/>
                <a:cs typeface="Gotham Book" pitchFamily="50" charset="0"/>
              </a:rPr>
              <a:t>Open House Thursday 11a-2p</a:t>
            </a:r>
            <a:br>
              <a:rPr lang="en-US" sz="3000" dirty="0">
                <a:solidFill>
                  <a:srgbClr val="D9531E"/>
                </a:solidFill>
                <a:effectLst>
                  <a:outerShdw blurRad="38100" dist="38100" dir="2700000" algn="tl">
                    <a:srgbClr val="000000">
                      <a:alpha val="43137"/>
                    </a:srgbClr>
                  </a:outerShdw>
                </a:effectLst>
                <a:latin typeface="Gotham Book" pitchFamily="50" charset="0"/>
                <a:cs typeface="Gotham Book" pitchFamily="50" charset="0"/>
              </a:rPr>
            </a:br>
            <a:r>
              <a:rPr lang="en-US" sz="2000" dirty="0">
                <a:solidFill>
                  <a:srgbClr val="D9531E"/>
                </a:solidFill>
                <a:effectLst>
                  <a:outerShdw blurRad="38100" dist="38100" dir="2700000" algn="tl">
                    <a:srgbClr val="000000">
                      <a:alpha val="43137"/>
                    </a:srgbClr>
                  </a:outerShdw>
                </a:effectLst>
                <a:latin typeface="Gotham Book" pitchFamily="50" charset="0"/>
                <a:cs typeface="Gotham Book" pitchFamily="50" charset="0"/>
              </a:rPr>
              <a:t>Check Out This Beautiful New Home </a:t>
            </a:r>
            <a:br>
              <a:rPr lang="en-US" sz="2000" dirty="0">
                <a:solidFill>
                  <a:srgbClr val="D9531E"/>
                </a:solidFill>
                <a:effectLst>
                  <a:outerShdw blurRad="38100" dist="38100" dir="2700000" algn="tl">
                    <a:srgbClr val="000000">
                      <a:alpha val="43137"/>
                    </a:srgbClr>
                  </a:outerShdw>
                </a:effectLst>
                <a:latin typeface="Gotham Book" pitchFamily="50" charset="0"/>
                <a:cs typeface="Gotham Book" pitchFamily="50" charset="0"/>
              </a:rPr>
            </a:br>
            <a:r>
              <a:rPr lang="en-US" sz="2000" dirty="0">
                <a:solidFill>
                  <a:srgbClr val="D9531E"/>
                </a:solidFill>
                <a:effectLst>
                  <a:outerShdw blurRad="38100" dist="38100" dir="2700000" algn="tl">
                    <a:srgbClr val="000000">
                      <a:alpha val="43137"/>
                    </a:srgbClr>
                  </a:outerShdw>
                </a:effectLst>
                <a:latin typeface="Gotham Book" pitchFamily="50" charset="0"/>
                <a:cs typeface="Gotham Book" pitchFamily="50" charset="0"/>
              </a:rPr>
              <a:t>And Enjoy A Light Lunch</a:t>
            </a:r>
            <a:endParaRPr lang="en-US" sz="3000" i="1" dirty="0">
              <a:solidFill>
                <a:srgbClr val="D9531E"/>
              </a:solidFill>
              <a:effectLst>
                <a:outerShdw blurRad="38100" dist="38100" dir="2700000" algn="tl">
                  <a:srgbClr val="000000">
                    <a:alpha val="43137"/>
                  </a:srgbClr>
                </a:outerShdw>
              </a:effectLst>
              <a:latin typeface="Gotham Book" pitchFamily="50" charset="0"/>
              <a:cs typeface="Gotham Book" pitchFamily="50" charset="0"/>
            </a:endParaRPr>
          </a:p>
        </p:txBody>
      </p:sp>
      <p:sp>
        <p:nvSpPr>
          <p:cNvPr id="3" name="Rectangle 2">
            <a:extLst>
              <a:ext uri="{FF2B5EF4-FFF2-40B4-BE49-F238E27FC236}">
                <a16:creationId xmlns:a16="http://schemas.microsoft.com/office/drawing/2014/main" id="{6D73979C-C6A9-4D0D-B3A4-89370BDAFFAB}"/>
              </a:ext>
            </a:extLst>
          </p:cNvPr>
          <p:cNvSpPr/>
          <p:nvPr/>
        </p:nvSpPr>
        <p:spPr>
          <a:xfrm>
            <a:off x="76200" y="6252980"/>
            <a:ext cx="8984827" cy="3416320"/>
          </a:xfrm>
          <a:prstGeom prst="rect">
            <a:avLst/>
          </a:prstGeom>
        </p:spPr>
        <p:txBody>
          <a:bodyPr wrap="square">
            <a:spAutoFit/>
          </a:bodyPr>
          <a:lstStyle/>
          <a:p>
            <a:pPr algn="ctr"/>
            <a:r>
              <a:rPr lang="en-US" sz="1800" dirty="0">
                <a:latin typeface="Gotham Book" pitchFamily="50" charset="0"/>
                <a:cs typeface="Gotham Book" pitchFamily="50" charset="0"/>
              </a:rPr>
              <a:t>Step inside this cozy ranch style home that has been charmingly refreshed and updated. Gorgeous LVP flooring, fresh paint and brand new thermal windows and doors (with lifetime warranty!) are just several of the improvements made by the sellers. Cozy kitchen has brand new SS appliances. Cabinets have been painted a cheery coastal blue and new countertops were installed, as well. All new light fixtures and fans throughout the house. Main bathroom has new sinks and faucets; guest bath also has new fixtures including a new tub and surround. The kitchen leads to the spacious screened porch and landscaped yard where you can enjoy summer fun in your new 24 foot saltwater pool.</a:t>
            </a:r>
          </a:p>
          <a:p>
            <a:pPr algn="ctr"/>
            <a:r>
              <a:rPr lang="en-US" sz="1800" dirty="0">
                <a:latin typeface="Gotham Book" pitchFamily="50" charset="0"/>
                <a:cs typeface="Gotham Book" pitchFamily="50" charset="0"/>
              </a:rPr>
              <a:t>Backyard is private with lovely landscaping and plenty of room for entertaining and for the kids to play. The shed outside has new siding and electrical, the perfect workshop or man cave. Sellers added a water softener which conveys. New HVAC and attic insulation make this home energy efficient and ready to move in.</a:t>
            </a:r>
            <a:endParaRPr lang="en-US" sz="1800" b="1" i="1" dirty="0">
              <a:solidFill>
                <a:srgbClr val="FF0000"/>
              </a:solidFill>
            </a:endParaRPr>
          </a:p>
        </p:txBody>
      </p:sp>
      <p:sp>
        <p:nvSpPr>
          <p:cNvPr id="33" name="TextBox 32">
            <a:extLst>
              <a:ext uri="{FF2B5EF4-FFF2-40B4-BE49-F238E27FC236}">
                <a16:creationId xmlns:a16="http://schemas.microsoft.com/office/drawing/2014/main" id="{5A74B01A-BE84-47A3-B03F-2F18A8894673}"/>
              </a:ext>
            </a:extLst>
          </p:cNvPr>
          <p:cNvSpPr txBox="1"/>
          <p:nvPr/>
        </p:nvSpPr>
        <p:spPr>
          <a:xfrm>
            <a:off x="419100" y="4804519"/>
            <a:ext cx="8305800" cy="1200329"/>
          </a:xfrm>
          <a:prstGeom prst="rect">
            <a:avLst/>
          </a:prstGeom>
          <a:noFill/>
        </p:spPr>
        <p:txBody>
          <a:bodyPr wrap="square" rtlCol="0" anchor="ctr">
            <a:spAutoFit/>
          </a:bodyPr>
          <a:lstStyle/>
          <a:p>
            <a:pPr algn="ctr"/>
            <a:r>
              <a:rPr lang="en-US" sz="2800" b="1" dirty="0">
                <a:ln w="3175">
                  <a:noFill/>
                </a:ln>
                <a:solidFill>
                  <a:sysClr val="windowText" lastClr="000000"/>
                </a:solidFill>
                <a:latin typeface="Gotham Book" pitchFamily="50" charset="0"/>
                <a:cs typeface="Gotham Book" pitchFamily="50" charset="0"/>
              </a:rPr>
              <a:t>605 Beauregard Road</a:t>
            </a:r>
          </a:p>
          <a:p>
            <a:pPr algn="ctr"/>
            <a:r>
              <a:rPr lang="en-US" sz="2400" dirty="0">
                <a:ln w="3175">
                  <a:noFill/>
                </a:ln>
                <a:solidFill>
                  <a:sysClr val="windowText" lastClr="000000"/>
                </a:solidFill>
                <a:latin typeface="Gotham Book" pitchFamily="50" charset="0"/>
                <a:cs typeface="Gotham Book" pitchFamily="50" charset="0"/>
              </a:rPr>
              <a:t>Sangaree | Summerville, SC 29486 | MLS# 23022476 | $289,999</a:t>
            </a:r>
          </a:p>
          <a:p>
            <a:pPr algn="ctr"/>
            <a:r>
              <a:rPr lang="en-US" sz="2000" dirty="0">
                <a:ln w="3175">
                  <a:noFill/>
                </a:ln>
                <a:solidFill>
                  <a:sysClr val="windowText" lastClr="000000"/>
                </a:solidFill>
                <a:latin typeface="Gotham Book" pitchFamily="50" charset="0"/>
                <a:cs typeface="Gotham Book" pitchFamily="50" charset="0"/>
              </a:rPr>
              <a:t>3 Bedrooms | 2 Baths | 1,195 sf</a:t>
            </a:r>
          </a:p>
        </p:txBody>
      </p:sp>
      <p:grpSp>
        <p:nvGrpSpPr>
          <p:cNvPr id="6" name="Group 5">
            <a:extLst>
              <a:ext uri="{FF2B5EF4-FFF2-40B4-BE49-F238E27FC236}">
                <a16:creationId xmlns:a16="http://schemas.microsoft.com/office/drawing/2014/main" id="{C25C33BC-673C-8491-6B97-56D11FEA8A3D}"/>
              </a:ext>
            </a:extLst>
          </p:cNvPr>
          <p:cNvGrpSpPr/>
          <p:nvPr/>
        </p:nvGrpSpPr>
        <p:grpSpPr>
          <a:xfrm>
            <a:off x="73152" y="1171462"/>
            <a:ext cx="8997696" cy="3384925"/>
            <a:chOff x="73152" y="1079315"/>
            <a:chExt cx="8997696" cy="3384925"/>
          </a:xfrm>
        </p:grpSpPr>
        <p:pic>
          <p:nvPicPr>
            <p:cNvPr id="19" name="Picture 18"/>
            <p:cNvPicPr>
              <a:picLocks noChangeAspect="1"/>
            </p:cNvPicPr>
            <p:nvPr/>
          </p:nvPicPr>
          <p:blipFill>
            <a:blip r:embed="rId5">
              <a:extLst>
                <a:ext uri="{28A0092B-C50C-407E-A947-70E740481C1C}">
                  <a14:useLocalDpi xmlns:a14="http://schemas.microsoft.com/office/drawing/2010/main" val="0"/>
                </a:ext>
              </a:extLst>
            </a:blip>
            <a:srcRect/>
            <a:stretch/>
          </p:blipFill>
          <p:spPr>
            <a:xfrm>
              <a:off x="73152" y="1079315"/>
              <a:ext cx="4513233" cy="3384925"/>
            </a:xfrm>
            <a:prstGeom prst="rect">
              <a:avLst/>
            </a:prstGeom>
            <a:ln>
              <a:noFill/>
            </a:ln>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rcRect/>
            <a:stretch/>
          </p:blipFill>
          <p:spPr>
            <a:xfrm>
              <a:off x="7010400" y="1079315"/>
              <a:ext cx="2057400" cy="1543050"/>
            </a:xfrm>
            <a:prstGeom prst="rect">
              <a:avLst/>
            </a:prstGeom>
            <a:ln>
              <a:noFill/>
            </a:ln>
            <a:effectLst/>
          </p:spPr>
        </p:pic>
        <p:pic>
          <p:nvPicPr>
            <p:cNvPr id="25" name="Picture 24">
              <a:extLst>
                <a:ext uri="{FF2B5EF4-FFF2-40B4-BE49-F238E27FC236}">
                  <a16:creationId xmlns:a16="http://schemas.microsoft.com/office/drawing/2014/main" id="{F7913B76-1D1A-4ED9-BE44-74A04390E2D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768168" y="1079315"/>
              <a:ext cx="2060448" cy="1545336"/>
            </a:xfrm>
            <a:prstGeom prst="rect">
              <a:avLst/>
            </a:prstGeom>
            <a:ln>
              <a:noFill/>
            </a:ln>
            <a:effectLst/>
          </p:spPr>
        </p:pic>
        <p:pic>
          <p:nvPicPr>
            <p:cNvPr id="26" name="Picture 25">
              <a:extLst>
                <a:ext uri="{FF2B5EF4-FFF2-40B4-BE49-F238E27FC236}">
                  <a16:creationId xmlns:a16="http://schemas.microsoft.com/office/drawing/2014/main" id="{2C5A4344-169D-4441-97E4-256A3D9408C3}"/>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768168" y="2918904"/>
              <a:ext cx="2060448" cy="1545336"/>
            </a:xfrm>
            <a:prstGeom prst="rect">
              <a:avLst/>
            </a:prstGeom>
            <a:ln>
              <a:noFill/>
            </a:ln>
            <a:effectLst/>
          </p:spPr>
        </p:pic>
        <p:pic>
          <p:nvPicPr>
            <p:cNvPr id="34" name="Picture 33">
              <a:extLst>
                <a:ext uri="{FF2B5EF4-FFF2-40B4-BE49-F238E27FC236}">
                  <a16:creationId xmlns:a16="http://schemas.microsoft.com/office/drawing/2014/main" id="{E65A7D48-C511-4D41-B585-04D5A8740266}"/>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7010400" y="2918904"/>
              <a:ext cx="2060448" cy="1545336"/>
            </a:xfrm>
            <a:prstGeom prst="rect">
              <a:avLst/>
            </a:prstGeom>
            <a:ln>
              <a:noFill/>
            </a:ln>
            <a:effectLst/>
          </p:spPr>
        </p:pic>
      </p:grpSp>
      <p:pic>
        <p:nvPicPr>
          <p:cNvPr id="24" name="Picture 23">
            <a:extLst>
              <a:ext uri="{FF2B5EF4-FFF2-40B4-BE49-F238E27FC236}">
                <a16:creationId xmlns:a16="http://schemas.microsoft.com/office/drawing/2014/main" id="{7E4B2ACE-6600-423D-A0A1-7D8EF3454318}"/>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11167" y="9917430"/>
            <a:ext cx="651052" cy="914400"/>
          </a:xfrm>
          <a:prstGeom prst="rect">
            <a:avLst/>
          </a:prstGeom>
        </p:spPr>
      </p:pic>
    </p:spTree>
    <p:extLst>
      <p:ext uri="{BB962C8B-B14F-4D97-AF65-F5344CB8AC3E}">
        <p14:creationId xmlns:p14="http://schemas.microsoft.com/office/powerpoint/2010/main" val="3166647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247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Freestyle Script</vt:lpstr>
      <vt:lpstr>Gotham Book</vt:lpstr>
      <vt:lpstr>Office Theme</vt:lpstr>
      <vt:lpstr>Open House Thursday 11a-2p Check Out This Beautiful New Home  And Enjoy A Light Lunch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2023-10-18T15:20:34Z</dcterms:modified>
</cp:coreProperties>
</file>