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992" y="-158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5/15/2019</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gs>
            <a:gs pos="100000">
              <a:schemeClr val="tx2">
                <a:lumMod val="50000"/>
                <a:alpha val="0"/>
              </a:schemeClr>
            </a:gs>
          </a:gsLst>
          <a:lin ang="10800000" scaled="0"/>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91861" y="593282"/>
            <a:ext cx="5560869" cy="3707246"/>
          </a:xfrm>
          <a:prstGeom prst="rect">
            <a:avLst/>
          </a:prstGeom>
          <a:ln>
            <a:noFill/>
          </a:ln>
          <a:effectLst>
            <a:softEdge rad="112500"/>
          </a:effectLst>
        </p:spPr>
      </p:pic>
      <p:sp>
        <p:nvSpPr>
          <p:cNvPr id="2" name="Title 1"/>
          <p:cNvSpPr>
            <a:spLocks noGrp="1"/>
          </p:cNvSpPr>
          <p:nvPr>
            <p:ph type="ctrTitle"/>
          </p:nvPr>
        </p:nvSpPr>
        <p:spPr>
          <a:xfrm>
            <a:off x="1572191" y="4296709"/>
            <a:ext cx="6200208" cy="1113491"/>
          </a:xfrm>
        </p:spPr>
        <p:txBody>
          <a:bodyPr anchor="ctr">
            <a:noAutofit/>
          </a:bodyPr>
          <a:lstStyle/>
          <a:p>
            <a:r>
              <a:rPr lang="en-US" sz="3200" b="1" dirty="0">
                <a:solidFill>
                  <a:srgbClr val="FFFFFF"/>
                </a:solidFill>
                <a:effectLst>
                  <a:outerShdw blurRad="38100" dist="38100" dir="2700000" algn="tl">
                    <a:srgbClr val="000000">
                      <a:alpha val="43137"/>
                    </a:srgbClr>
                  </a:outerShdw>
                </a:effectLst>
                <a:latin typeface="Century Gothic" panose="020B0502020202020204" pitchFamily="34" charset="0"/>
              </a:rPr>
              <a:t>606 Parkwood Drive</a:t>
            </a:r>
            <a:br>
              <a:rPr lang="en-US" sz="3200" b="1" dirty="0">
                <a:solidFill>
                  <a:srgbClr val="FFFFFF"/>
                </a:solidFill>
                <a:effectLst>
                  <a:outerShdw blurRad="38100" dist="38100" dir="2700000" algn="tl">
                    <a:srgbClr val="000000">
                      <a:alpha val="43137"/>
                    </a:srgbClr>
                  </a:outerShdw>
                </a:effectLst>
                <a:latin typeface="Century Gothic" panose="020B0502020202020204" pitchFamily="34" charset="0"/>
              </a:rPr>
            </a:br>
            <a:r>
              <a:rPr lang="en-US" sz="2000" dirty="0" err="1">
                <a:solidFill>
                  <a:srgbClr val="FFFFFF"/>
                </a:solidFill>
                <a:effectLst>
                  <a:outerShdw blurRad="38100" dist="38100" dir="2700000" algn="tl">
                    <a:srgbClr val="000000">
                      <a:alpha val="43137"/>
                    </a:srgbClr>
                  </a:outerShdw>
                </a:effectLst>
                <a:latin typeface="Century Gothic" panose="020B0502020202020204" pitchFamily="34" charset="0"/>
              </a:rPr>
              <a:t>Brickhope</a:t>
            </a:r>
            <a:r>
              <a:rPr lang="en-US" sz="2000" dirty="0">
                <a:solidFill>
                  <a:srgbClr val="FFFFFF"/>
                </a:solidFill>
                <a:effectLst>
                  <a:outerShdw blurRad="38100" dist="38100" dir="2700000" algn="tl">
                    <a:srgbClr val="000000">
                      <a:alpha val="43137"/>
                    </a:srgbClr>
                  </a:outerShdw>
                </a:effectLst>
                <a:latin typeface="Century Gothic" panose="020B0502020202020204" pitchFamily="34" charset="0"/>
              </a:rPr>
              <a:t> Plantation ~ Goose Creek</a:t>
            </a:r>
            <a:br>
              <a:rPr lang="en-US" sz="2000" dirty="0">
                <a:solidFill>
                  <a:srgbClr val="FFFFFF"/>
                </a:solidFill>
                <a:effectLst>
                  <a:outerShdw blurRad="38100" dist="38100" dir="2700000" algn="tl">
                    <a:srgbClr val="000000">
                      <a:alpha val="43137"/>
                    </a:srgbClr>
                  </a:outerShdw>
                </a:effectLst>
                <a:latin typeface="Century Gothic" panose="020B0502020202020204" pitchFamily="34" charset="0"/>
              </a:rPr>
            </a:br>
            <a:r>
              <a:rPr lang="en-US" sz="2000" dirty="0">
                <a:solidFill>
                  <a:srgbClr val="FFFFFF"/>
                </a:solidFill>
                <a:effectLst>
                  <a:outerShdw blurRad="38100" dist="38100" dir="2700000" algn="tl">
                    <a:srgbClr val="000000">
                      <a:alpha val="43137"/>
                    </a:srgbClr>
                  </a:outerShdw>
                </a:effectLst>
                <a:latin typeface="Century Gothic" panose="020B0502020202020204" pitchFamily="34" charset="0"/>
              </a:rPr>
              <a:t>MLS# 19012502 ~ $295,900</a:t>
            </a:r>
            <a:endParaRPr lang="en-US" sz="1800" b="1" dirty="0">
              <a:solidFill>
                <a:srgbClr val="FFFFFF"/>
              </a:solidFill>
              <a:effectLst>
                <a:outerShdw blurRad="38100" dist="38100" dir="2700000" algn="tl">
                  <a:srgbClr val="000000">
                    <a:alpha val="43137"/>
                  </a:srgbClr>
                </a:outerShdw>
              </a:effectLst>
              <a:latin typeface="Century Gothic" panose="020B0502020202020204" pitchFamily="34" charset="0"/>
            </a:endParaRPr>
          </a:p>
        </p:txBody>
      </p:sp>
      <p:sp>
        <p:nvSpPr>
          <p:cNvPr id="3" name="Subtitle 2"/>
          <p:cNvSpPr>
            <a:spLocks noGrp="1"/>
          </p:cNvSpPr>
          <p:nvPr>
            <p:ph type="subTitle" idx="1"/>
          </p:nvPr>
        </p:nvSpPr>
        <p:spPr>
          <a:xfrm>
            <a:off x="1572191" y="5468941"/>
            <a:ext cx="6200208" cy="3600423"/>
          </a:xfrm>
        </p:spPr>
        <p:txBody>
          <a:bodyPr anchor="ctr">
            <a:noAutofit/>
          </a:bodyPr>
          <a:lstStyle/>
          <a:p>
            <a:r>
              <a:rPr lang="en-US" sz="1400" dirty="0">
                <a:solidFill>
                  <a:schemeClr val="tx1"/>
                </a:solidFill>
                <a:latin typeface="Century Gothic" panose="020B0502020202020204" pitchFamily="34" charset="0"/>
              </a:rPr>
              <a:t>Don't wait or you will miss out on the opportunity to own this beautiful 4 </a:t>
            </a:r>
            <a:r>
              <a:rPr lang="en-US" sz="1400" dirty="0" err="1">
                <a:solidFill>
                  <a:schemeClr val="tx1"/>
                </a:solidFill>
                <a:latin typeface="Century Gothic" panose="020B0502020202020204" pitchFamily="34" charset="0"/>
              </a:rPr>
              <a:t>bdrm</a:t>
            </a:r>
            <a:r>
              <a:rPr lang="en-US" sz="1400" dirty="0">
                <a:solidFill>
                  <a:schemeClr val="tx1"/>
                </a:solidFill>
                <a:latin typeface="Century Gothic" panose="020B0502020202020204" pitchFamily="34" charset="0"/>
              </a:rPr>
              <a:t> home with an open floorplan. Located close to the Naval Weapons Station, SPA War, Boeing, Trident hospital, USAF/CHS int airport etc. You are greeted by the 2 storied foyer as you enter. The formal dining room is to your left. Just down the hallway is the kitchen with plenty of cabinets, granite countertops, counter seating and an eat-in area all open to the family room. </a:t>
            </a:r>
          </a:p>
          <a:p>
            <a:endParaRPr lang="en-US" sz="1400" dirty="0">
              <a:solidFill>
                <a:schemeClr val="tx1"/>
              </a:solidFill>
              <a:latin typeface="Century Gothic" panose="020B0502020202020204" pitchFamily="34" charset="0"/>
            </a:endParaRPr>
          </a:p>
          <a:p>
            <a:r>
              <a:rPr lang="en-US" sz="1400" dirty="0">
                <a:solidFill>
                  <a:schemeClr val="tx1"/>
                </a:solidFill>
                <a:latin typeface="Century Gothic" panose="020B0502020202020204" pitchFamily="34" charset="0"/>
              </a:rPr>
              <a:t>LARGE MASTER SUITE ON 1ST FLOOR! The 3 spacious secondary </a:t>
            </a:r>
            <a:r>
              <a:rPr lang="en-US" sz="1400" dirty="0" err="1">
                <a:solidFill>
                  <a:schemeClr val="tx1"/>
                </a:solidFill>
                <a:latin typeface="Century Gothic" panose="020B0502020202020204" pitchFamily="34" charset="0"/>
              </a:rPr>
              <a:t>bdrms</a:t>
            </a:r>
            <a:r>
              <a:rPr lang="en-US" sz="1400" dirty="0">
                <a:solidFill>
                  <a:schemeClr val="tx1"/>
                </a:solidFill>
                <a:latin typeface="Century Gothic" panose="020B0502020202020204" pitchFamily="34" charset="0"/>
              </a:rPr>
              <a:t> are located upstairs along with a HUGE LOFT that could be a media room, playroom etc. or even a 5th bedroom There is plenty of space to entertain family &amp; friends both inside &amp; out. Extra large covered patio and upgraded landscaping. Walk to the amenity center just steps away.</a:t>
            </a: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34" y="2264108"/>
            <a:ext cx="1608298" cy="1072199"/>
          </a:xfrm>
          <a:prstGeom prst="rect">
            <a:avLst/>
          </a:prstGeom>
          <a:ln>
            <a:noFill/>
          </a:ln>
          <a:effectLst>
            <a:softEdge rad="112500"/>
          </a:effectLst>
        </p:spPr>
      </p:pic>
      <p:sp>
        <p:nvSpPr>
          <p:cNvPr id="20" name="Rectangle 19"/>
          <p:cNvSpPr/>
          <p:nvPr/>
        </p:nvSpPr>
        <p:spPr>
          <a:xfrm rot="5400000">
            <a:off x="3760065" y="4343912"/>
            <a:ext cx="9384274" cy="769441"/>
          </a:xfrm>
          <a:prstGeom prst="rect">
            <a:avLst/>
          </a:prstGeom>
        </p:spPr>
        <p:txBody>
          <a:bodyPr wrap="square">
            <a:spAutoFit/>
          </a:bodyPr>
          <a:lstStyle/>
          <a:p>
            <a:pPr algn="ctr"/>
            <a:r>
              <a:rPr lang="en-US" sz="2200" i="1" dirty="0">
                <a:solidFill>
                  <a:srgbClr val="FFFF00"/>
                </a:solidFill>
                <a:effectLst>
                  <a:outerShdw blurRad="38100" dist="38100" dir="2700000" algn="tl">
                    <a:srgbClr val="000000">
                      <a:alpha val="75000"/>
                    </a:srgbClr>
                  </a:outerShdw>
                </a:effectLst>
                <a:latin typeface="Century Gothic" panose="020B0502020202020204" pitchFamily="34" charset="0"/>
              </a:rPr>
              <a:t>Limited Time Only - $1,000 Buyer's Agent Bonus</a:t>
            </a:r>
          </a:p>
          <a:p>
            <a:pPr algn="ctr"/>
            <a:r>
              <a:rPr lang="en-US" sz="2200" i="1" dirty="0">
                <a:solidFill>
                  <a:srgbClr val="FFFF00"/>
                </a:solidFill>
                <a:effectLst>
                  <a:outerShdw blurRad="38100" dist="38100" dir="2700000" algn="tl">
                    <a:srgbClr val="000000">
                      <a:alpha val="75000"/>
                    </a:srgbClr>
                  </a:outerShdw>
                </a:effectLst>
                <a:latin typeface="Century Gothic" panose="020B0502020202020204" pitchFamily="34" charset="0"/>
              </a:rPr>
              <a:t> (with BIC approval and paid at transfer of deed)</a:t>
            </a:r>
          </a:p>
        </p:txBody>
      </p:sp>
      <p:sp>
        <p:nvSpPr>
          <p:cNvPr id="18" name="Rectangle 17"/>
          <p:cNvSpPr/>
          <p:nvPr/>
        </p:nvSpPr>
        <p:spPr>
          <a:xfrm>
            <a:off x="0" y="9067800"/>
            <a:ext cx="2209801" cy="723275"/>
          </a:xfrm>
          <a:prstGeom prst="rect">
            <a:avLst/>
          </a:prstGeom>
        </p:spPr>
        <p:txBody>
          <a:bodyPr wrap="square" anchor="ctr">
            <a:spAutoFit/>
          </a:bodyPr>
          <a:lstStyle/>
          <a:p>
            <a:r>
              <a:rPr lang="en-US" sz="1100" b="1" dirty="0">
                <a:latin typeface="Century Gothic" panose="020B0502020202020204" pitchFamily="34" charset="0"/>
              </a:rPr>
              <a:t>Maggie Curtis </a:t>
            </a:r>
          </a:p>
          <a:p>
            <a:r>
              <a:rPr lang="en-US" sz="1000" dirty="0">
                <a:latin typeface="Century Gothic" panose="020B0502020202020204" pitchFamily="34" charset="0"/>
              </a:rPr>
              <a:t>REALTOR, EPRO, LMC, ABR</a:t>
            </a:r>
          </a:p>
          <a:p>
            <a:r>
              <a:rPr lang="en-US" sz="1000" dirty="0">
                <a:latin typeface="Century Gothic" panose="020B0502020202020204" pitchFamily="34" charset="0"/>
              </a:rPr>
              <a:t>(843) 693-8207</a:t>
            </a:r>
          </a:p>
          <a:p>
            <a:r>
              <a:rPr lang="en-US" sz="1000" dirty="0">
                <a:latin typeface="Century Gothic" panose="020B0502020202020204" pitchFamily="34" charset="0"/>
              </a:rPr>
              <a:t>maggiecurtis@comcast.net</a:t>
            </a:r>
            <a:endParaRPr lang="en-US" sz="700" dirty="0">
              <a:latin typeface="Century Gothic" panose="020B0502020202020204" pitchFamily="34" charset="0"/>
            </a:endParaRPr>
          </a:p>
        </p:txBody>
      </p:sp>
      <p:pic>
        <p:nvPicPr>
          <p:cNvPr id="19" name="Picture 1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20295" y="9069365"/>
            <a:ext cx="546502" cy="647707"/>
          </a:xfrm>
          <a:prstGeom prst="rect">
            <a:avLst/>
          </a:prstGeom>
        </p:spPr>
      </p:pic>
      <p:pic>
        <p:nvPicPr>
          <p:cNvPr id="21" name="Picture 2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52444" y="9238084"/>
            <a:ext cx="667512" cy="382707"/>
          </a:xfrm>
          <a:prstGeom prst="rect">
            <a:avLst/>
          </a:prstGeom>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58" y="0"/>
            <a:ext cx="1611649" cy="1073686"/>
          </a:xfrm>
          <a:prstGeom prst="rect">
            <a:avLst/>
          </a:prstGeom>
          <a:ln>
            <a:noFill/>
          </a:ln>
          <a:effectLst>
            <a:softEdge rad="112500"/>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3394675"/>
            <a:ext cx="1612765" cy="1074429"/>
          </a:xfrm>
          <a:prstGeom prst="rect">
            <a:avLst/>
          </a:prstGeom>
          <a:ln>
            <a:noFill/>
          </a:ln>
          <a:effectLst>
            <a:softEdge rad="112500"/>
          </a:effectLst>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61" y="7927362"/>
            <a:ext cx="1611642" cy="1074428"/>
          </a:xfrm>
          <a:prstGeom prst="rect">
            <a:avLst/>
          </a:prstGeom>
          <a:ln>
            <a:noFill/>
          </a:ln>
          <a:effectLst>
            <a:softEdge rad="112500"/>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61" y="5661017"/>
            <a:ext cx="1611643" cy="1074429"/>
          </a:xfrm>
          <a:prstGeom prst="rect">
            <a:avLst/>
          </a:prstGeom>
          <a:ln>
            <a:noFill/>
          </a:ln>
          <a:effectLst>
            <a:softEdge rad="112500"/>
          </a:effectLst>
        </p:spPr>
      </p:pic>
      <p:pic>
        <p:nvPicPr>
          <p:cNvPr id="28" name="Picture 2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4527846"/>
            <a:ext cx="1612766" cy="1074429"/>
          </a:xfrm>
          <a:prstGeom prst="rect">
            <a:avLst/>
          </a:prstGeom>
          <a:ln>
            <a:noFill/>
          </a:ln>
          <a:effectLst>
            <a:softEdge rad="112500"/>
          </a:effectLst>
        </p:spPr>
      </p:pic>
      <p:pic>
        <p:nvPicPr>
          <p:cNvPr id="29" name="Picture 2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6793814"/>
            <a:ext cx="1612765" cy="1075177"/>
          </a:xfrm>
          <a:prstGeom prst="rect">
            <a:avLst/>
          </a:prstGeom>
          <a:ln>
            <a:noFill/>
          </a:ln>
          <a:effectLst>
            <a:softEdge rad="112500"/>
          </a:effectLst>
        </p:spPr>
      </p:pic>
      <p:sp>
        <p:nvSpPr>
          <p:cNvPr id="31" name="Rectangle 30"/>
          <p:cNvSpPr/>
          <p:nvPr/>
        </p:nvSpPr>
        <p:spPr>
          <a:xfrm>
            <a:off x="1591920" y="0"/>
            <a:ext cx="6160750" cy="584775"/>
          </a:xfrm>
          <a:prstGeom prst="rect">
            <a:avLst/>
          </a:prstGeom>
        </p:spPr>
        <p:txBody>
          <a:bodyPr wrap="square">
            <a:spAutoFit/>
          </a:bodyPr>
          <a:lstStyle/>
          <a:p>
            <a:pPr algn="ctr"/>
            <a:r>
              <a:rPr lang="en-US" sz="3200" b="1" i="1" dirty="0">
                <a:solidFill>
                  <a:srgbClr val="FFFF00"/>
                </a:solidFill>
                <a:effectLst>
                  <a:outerShdw blurRad="38100" dist="38100" dir="2700000" algn="tl">
                    <a:srgbClr val="000000">
                      <a:alpha val="75000"/>
                    </a:srgbClr>
                  </a:outerShdw>
                </a:effectLst>
                <a:latin typeface="Century Gothic" panose="020B0502020202020204" pitchFamily="34" charset="0"/>
              </a:rPr>
              <a:t>Master Bedroom On 1st Floor</a:t>
            </a:r>
          </a:p>
        </p:txBody>
      </p:sp>
      <p:sp>
        <p:nvSpPr>
          <p:cNvPr id="6" name="Rectangle 5"/>
          <p:cNvSpPr/>
          <p:nvPr/>
        </p:nvSpPr>
        <p:spPr>
          <a:xfrm>
            <a:off x="0" y="9812179"/>
            <a:ext cx="7772400" cy="246221"/>
          </a:xfrm>
          <a:prstGeom prst="rect">
            <a:avLst/>
          </a:prstGeom>
        </p:spPr>
        <p:txBody>
          <a:bodyPr wrap="square">
            <a:spAutoFit/>
          </a:bodyPr>
          <a:lstStyle/>
          <a:p>
            <a:pPr algn="ctr"/>
            <a:r>
              <a:rPr lang="en-US" sz="1000" dirty="0">
                <a:latin typeface="Century Gothic" panose="020B0502020202020204" pitchFamily="34" charset="0"/>
              </a:rPr>
              <a:t>Coldwell Banker Residential Brokerage | 1127 Queensborough Blvd. 103 | Mt Pleasant, SC 29464</a:t>
            </a:r>
          </a:p>
        </p:txBody>
      </p:sp>
      <p:pic>
        <p:nvPicPr>
          <p:cNvPr id="23" name="Picture 22">
            <a:extLst>
              <a:ext uri="{FF2B5EF4-FFF2-40B4-BE49-F238E27FC236}">
                <a16:creationId xmlns:a16="http://schemas.microsoft.com/office/drawing/2014/main" id="{763A8A3D-1C30-4C6E-BE3E-08D7CCF00292}"/>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60" y="1132054"/>
            <a:ext cx="1610529" cy="1073686"/>
          </a:xfrm>
          <a:prstGeom prst="rect">
            <a:avLst/>
          </a:prstGeom>
          <a:ln>
            <a:noFill/>
          </a:ln>
          <a:effectLst>
            <a:softEdge rad="112500"/>
          </a:effectLst>
        </p:spPr>
      </p:pic>
      <p:sp>
        <p:nvSpPr>
          <p:cNvPr id="25" name="Rectangle 24">
            <a:extLst>
              <a:ext uri="{FF2B5EF4-FFF2-40B4-BE49-F238E27FC236}">
                <a16:creationId xmlns:a16="http://schemas.microsoft.com/office/drawing/2014/main" id="{036088B6-2B07-45DA-9E21-F86368787FFB}"/>
              </a:ext>
            </a:extLst>
          </p:cNvPr>
          <p:cNvSpPr/>
          <p:nvPr/>
        </p:nvSpPr>
        <p:spPr>
          <a:xfrm>
            <a:off x="5323738" y="9067800"/>
            <a:ext cx="2448661" cy="723275"/>
          </a:xfrm>
          <a:prstGeom prst="rect">
            <a:avLst/>
          </a:prstGeom>
        </p:spPr>
        <p:txBody>
          <a:bodyPr wrap="square" anchor="ctr">
            <a:spAutoFit/>
          </a:bodyPr>
          <a:lstStyle/>
          <a:p>
            <a:pPr algn="r"/>
            <a:r>
              <a:rPr lang="en-US" sz="1100" b="1" dirty="0">
                <a:latin typeface="Century Gothic" panose="020B0502020202020204" pitchFamily="34" charset="0"/>
              </a:rPr>
              <a:t>Bob Curtis </a:t>
            </a:r>
          </a:p>
          <a:p>
            <a:pPr algn="r"/>
            <a:endParaRPr lang="en-US" sz="1000" dirty="0">
              <a:latin typeface="Century Gothic" panose="020B0502020202020204" pitchFamily="34" charset="0"/>
            </a:endParaRPr>
          </a:p>
          <a:p>
            <a:pPr algn="r"/>
            <a:r>
              <a:rPr lang="en-US" sz="1000" dirty="0">
                <a:latin typeface="Century Gothic" panose="020B0502020202020204" pitchFamily="34" charset="0"/>
              </a:rPr>
              <a:t>(843) 425-1965</a:t>
            </a:r>
          </a:p>
          <a:p>
            <a:pPr algn="r"/>
            <a:r>
              <a:rPr lang="en-US" sz="1000" dirty="0">
                <a:latin typeface="Century Gothic" panose="020B0502020202020204" pitchFamily="34" charset="0"/>
              </a:rPr>
              <a:t>thebobcurtis@comcast.net</a:t>
            </a:r>
          </a:p>
        </p:txBody>
      </p:sp>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214</TotalTime>
  <Words>235</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606 Parkwood Drive Brickhope Plantation ~ Goose Creek MLS# 19012502 ~ $295,900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29</cp:revision>
  <dcterms:created xsi:type="dcterms:W3CDTF">2006-08-16T00:00:00Z</dcterms:created>
  <dcterms:modified xsi:type="dcterms:W3CDTF">2019-05-15T14:04:50Z</dcterms:modified>
</cp:coreProperties>
</file>