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29BB4"/>
    <a:srgbClr val="83A8D5"/>
    <a:srgbClr val="8A94C5"/>
    <a:srgbClr val="DAA4B4"/>
    <a:srgbClr val="A39F95"/>
    <a:srgbClr val="0524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10/22/2024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hyperlink" Target="https://my.matterport.com/show/?m=vfrEJ7xts2z" TargetMode="External"/><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8229600" cy="533399"/>
          </a:xfrm>
        </p:spPr>
        <p:txBody>
          <a:bodyPr>
            <a:noAutofit/>
          </a:bodyPr>
          <a:lstStyle/>
          <a:p>
            <a:r>
              <a:rPr lang="en-US" sz="2400" b="1" i="1" dirty="0">
                <a:ln w="3175">
                  <a:noFill/>
                </a:ln>
                <a:solidFill>
                  <a:schemeClr val="accent1">
                    <a:lumMod val="50000"/>
                  </a:schemeClr>
                </a:solidFill>
                <a:latin typeface="Century Gothic" panose="020B0502020202020204" pitchFamily="34" charset="0"/>
              </a:rPr>
              <a:t>$10,000 Realtor Bonus + 2.5% Broker Comp</a:t>
            </a:r>
          </a:p>
        </p:txBody>
      </p:sp>
      <p:sp>
        <p:nvSpPr>
          <p:cNvPr id="13" name="Rectangle 12"/>
          <p:cNvSpPr/>
          <p:nvPr/>
        </p:nvSpPr>
        <p:spPr>
          <a:xfrm>
            <a:off x="2371848" y="9063893"/>
            <a:ext cx="3485907" cy="861774"/>
          </a:xfrm>
          <a:prstGeom prst="rect">
            <a:avLst/>
          </a:prstGeom>
        </p:spPr>
        <p:txBody>
          <a:bodyPr wrap="square">
            <a:spAutoFit/>
          </a:bodyPr>
          <a:lstStyle/>
          <a:p>
            <a:pPr algn="ctr"/>
            <a:r>
              <a:rPr lang="en-US" sz="1400" b="1" dirty="0">
                <a:solidFill>
                  <a:schemeClr val="accent1">
                    <a:lumMod val="50000"/>
                  </a:schemeClr>
                </a:solidFill>
                <a:latin typeface="Century Gothic" panose="020B0502020202020204" pitchFamily="34" charset="0"/>
              </a:rPr>
              <a:t>Debbie Rogers</a:t>
            </a:r>
            <a:br>
              <a:rPr lang="en-US" sz="1200" b="1" dirty="0">
                <a:solidFill>
                  <a:schemeClr val="accent1">
                    <a:lumMod val="50000"/>
                  </a:schemeClr>
                </a:solidFill>
                <a:latin typeface="Century Gothic" panose="020B0502020202020204" pitchFamily="34" charset="0"/>
              </a:rPr>
            </a:br>
            <a:r>
              <a:rPr lang="en-US" sz="1200" dirty="0">
                <a:solidFill>
                  <a:schemeClr val="accent1">
                    <a:lumMod val="50000"/>
                  </a:schemeClr>
                </a:solidFill>
                <a:latin typeface="Century Gothic" panose="020B0502020202020204" pitchFamily="34" charset="0"/>
              </a:rPr>
              <a:t>(843) 990-2915</a:t>
            </a:r>
          </a:p>
          <a:p>
            <a:pPr algn="ctr"/>
            <a:r>
              <a:rPr lang="en-US" sz="1200" dirty="0">
                <a:solidFill>
                  <a:schemeClr val="accent1">
                    <a:lumMod val="50000"/>
                  </a:schemeClr>
                </a:solidFill>
                <a:latin typeface="Century Gothic" panose="020B0502020202020204" pitchFamily="34" charset="0"/>
              </a:rPr>
              <a:t>deborah.rogers@carolinaone.com</a:t>
            </a:r>
          </a:p>
          <a:p>
            <a:pPr algn="ctr"/>
            <a:r>
              <a:rPr lang="en-US" sz="1200" dirty="0">
                <a:solidFill>
                  <a:schemeClr val="accent1">
                    <a:lumMod val="50000"/>
                  </a:schemeClr>
                </a:solidFill>
                <a:latin typeface="Century Gothic" panose="020B0502020202020204" pitchFamily="34" charset="0"/>
              </a:rPr>
              <a:t>www.DebbieRogersSellsCharleston.com</a:t>
            </a:r>
          </a:p>
        </p:txBody>
      </p:sp>
      <p:pic>
        <p:nvPicPr>
          <p:cNvPr id="1026"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12195"/>
          <a:stretch/>
        </p:blipFill>
        <p:spPr bwMode="auto">
          <a:xfrm>
            <a:off x="383930"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6931271" y="9063893"/>
            <a:ext cx="9144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223632" y="9873734"/>
            <a:ext cx="7777369" cy="184666"/>
          </a:xfrm>
          <a:prstGeom prst="rect">
            <a:avLst/>
          </a:prstGeom>
        </p:spPr>
        <p:txBody>
          <a:bodyPr wrap="square">
            <a:spAutoFit/>
          </a:bodyPr>
          <a:lstStyle/>
          <a:p>
            <a:pPr algn="ctr"/>
            <a:r>
              <a:rPr lang="en-US" sz="600" dirty="0">
                <a:solidFill>
                  <a:schemeClr val="accent1">
                    <a:lumMod val="50000"/>
                  </a:schemeClr>
                </a:solidFill>
                <a:latin typeface="Century Gothic" panose="020B0502020202020204" pitchFamily="34" charset="0"/>
              </a:rPr>
              <a:t>Carolina One Real Estate | 2713 Highway 17 North | Mt. Pleasant, SC 29466</a:t>
            </a:r>
          </a:p>
        </p:txBody>
      </p:sp>
      <p:sp>
        <p:nvSpPr>
          <p:cNvPr id="21" name="Title 1">
            <a:extLst>
              <a:ext uri="{FF2B5EF4-FFF2-40B4-BE49-F238E27FC236}">
                <a16:creationId xmlns:a16="http://schemas.microsoft.com/office/drawing/2014/main" id="{427E03E7-C048-41C3-9C00-AAD18FBE9710}"/>
              </a:ext>
            </a:extLst>
          </p:cNvPr>
          <p:cNvSpPr txBox="1">
            <a:spLocks/>
          </p:cNvSpPr>
          <p:nvPr/>
        </p:nvSpPr>
        <p:spPr>
          <a:xfrm>
            <a:off x="46638" y="4049086"/>
            <a:ext cx="8136324" cy="3916429"/>
          </a:xfrm>
          <a:prstGeom prst="rect">
            <a:avLst/>
          </a:prstGeom>
          <a:noFill/>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300" b="1" dirty="0">
                <a:solidFill>
                  <a:srgbClr val="FF0000"/>
                </a:solidFill>
                <a:latin typeface="Century Gothic" panose="020B0502020202020204" pitchFamily="34" charset="0"/>
              </a:rPr>
              <a:t>MOVE - IN READY IN THE HAMMOCKS</a:t>
            </a:r>
          </a:p>
          <a:p>
            <a:r>
              <a:rPr lang="en-US" sz="1300" dirty="0">
                <a:solidFill>
                  <a:schemeClr val="accent1">
                    <a:lumMod val="50000"/>
                  </a:schemeClr>
                </a:solidFill>
                <a:latin typeface="Century Gothic" panose="020B0502020202020204" pitchFamily="34" charset="0"/>
              </a:rPr>
              <a:t>Situated on a **premium corner lot** offering extra space and privacy. This beautiful 5-bedroom, 3½-bath home is bathed in natural light, with upgraded lighting and thoughtful storage throughout. The Chef's Kitchen is a true centerpiece, featuring a gas cooktop, wall oven, and a large island wrapped in shiplap, perfect for entertaining. Modern cabinetry with pull-out drawers and a Butler's pantry add convenience and style. The Great Room impresses with its vaulted ceiling, shiplap accents, and a cozy gas fireplace, creating an inviting space to relax. The 1st-floor Owner's Suite provides a peaceful retreat with a tray ceiling, spa-like bath, and custom his and her closets.</a:t>
            </a:r>
          </a:p>
          <a:p>
            <a:r>
              <a:rPr lang="en-US" sz="1300" dirty="0">
                <a:solidFill>
                  <a:schemeClr val="accent1">
                    <a:lumMod val="50000"/>
                  </a:schemeClr>
                </a:solidFill>
                <a:latin typeface="Century Gothic" panose="020B0502020202020204" pitchFamily="34" charset="0"/>
              </a:rPr>
              <a:t>Also on the 1st floor, a walk-in laundry room with upgraded cabinetry and marble counter is sure to please. Upstairs, you'll find 4 additional bedrooms, 2 full baths, and a spacious loft/media room that opens to a 2nd-floor balcony, ideal for relaxing and enjoying the view. Outdoor living shines with a fenced backyard that backs up to serene wooded greenspace, offering privacy and plenty of room for activities. A screened-in porch is perfect for morning coffee or unwinding after a long day. For added convenience, a gas line is already installed for your gas grill. Located just a short walk from the community pool and the scenic Cane Bay Trail System, this home also provides easy access to local schools, dining, shopping, and the new YMCA. It's the perfect blend of comfort, convenience, and charm. Don't miss the chance to make it yours! </a:t>
            </a:r>
            <a:br>
              <a:rPr lang="en-US" sz="1300" dirty="0">
                <a:solidFill>
                  <a:schemeClr val="accent1">
                    <a:lumMod val="50000"/>
                  </a:schemeClr>
                </a:solidFill>
                <a:latin typeface="Century Gothic" panose="020B0502020202020204" pitchFamily="34" charset="0"/>
              </a:rPr>
            </a:br>
            <a:r>
              <a:rPr lang="en-US" sz="1300" b="1" i="1" dirty="0">
                <a:solidFill>
                  <a:schemeClr val="accent1">
                    <a:lumMod val="50000"/>
                  </a:schemeClr>
                </a:solidFill>
                <a:latin typeface="Century Gothic" panose="020B0502020202020204" pitchFamily="34" charset="0"/>
              </a:rPr>
              <a:t>$10K Realtor Bonus that it is with a ratified contract by 11/15</a:t>
            </a:r>
          </a:p>
          <a:p>
            <a:endParaRPr lang="en-US" sz="1300" dirty="0">
              <a:solidFill>
                <a:schemeClr val="accent1">
                  <a:lumMod val="50000"/>
                </a:schemeClr>
              </a:solidFill>
              <a:latin typeface="Century Gothic" panose="020B0502020202020204" pitchFamily="34" charset="0"/>
            </a:endParaRPr>
          </a:p>
          <a:p>
            <a:r>
              <a:rPr lang="en-US" sz="1300" dirty="0">
                <a:solidFill>
                  <a:schemeClr val="accent1">
                    <a:lumMod val="50000"/>
                  </a:schemeClr>
                </a:solidFill>
                <a:latin typeface="Century Gothic" panose="020B0502020202020204" pitchFamily="34" charset="0"/>
                <a:hlinkClick r:id="rId4"/>
              </a:rPr>
              <a:t>Take a 3D Virtual Tour</a:t>
            </a:r>
            <a:endParaRPr lang="en-US" sz="1300" dirty="0">
              <a:solidFill>
                <a:schemeClr val="accent1">
                  <a:lumMod val="50000"/>
                </a:schemeClr>
              </a:solidFill>
              <a:latin typeface="Century Gothic" panose="020B0502020202020204" pitchFamily="34" charset="0"/>
            </a:endParaRPr>
          </a:p>
        </p:txBody>
      </p:sp>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190500" y="8067320"/>
            <a:ext cx="1225684" cy="817123"/>
          </a:xfrm>
          <a:prstGeom prst="rect">
            <a:avLst/>
          </a:prstGeom>
          <a:ln>
            <a:noFill/>
          </a:ln>
          <a:effectLst/>
        </p:spPr>
      </p:pic>
      <p:pic>
        <p:nvPicPr>
          <p:cNvPr id="15" name="Picture 14">
            <a:extLst>
              <a:ext uri="{FF2B5EF4-FFF2-40B4-BE49-F238E27FC236}">
                <a16:creationId xmlns:a16="http://schemas.microsoft.com/office/drawing/2014/main" id="{4C22B944-8A65-4F4A-8EA9-3DD74C1B626B}"/>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170354" y="8070711"/>
            <a:ext cx="1220598" cy="813732"/>
          </a:xfrm>
          <a:prstGeom prst="rect">
            <a:avLst/>
          </a:prstGeom>
          <a:ln>
            <a:noFill/>
          </a:ln>
          <a:effectLst/>
        </p:spPr>
      </p:pic>
      <p:pic>
        <p:nvPicPr>
          <p:cNvPr id="29" name="Picture 28">
            <a:extLst>
              <a:ext uri="{FF2B5EF4-FFF2-40B4-BE49-F238E27FC236}">
                <a16:creationId xmlns:a16="http://schemas.microsoft.com/office/drawing/2014/main" id="{B58E10B6-38D8-4B67-B9E5-5DE8C9F0A2E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517118" y="8067320"/>
            <a:ext cx="1225684" cy="817123"/>
          </a:xfrm>
          <a:prstGeom prst="rect">
            <a:avLst/>
          </a:prstGeom>
          <a:ln>
            <a:noFill/>
          </a:ln>
          <a:effectLst/>
        </p:spPr>
      </p:pic>
      <p:pic>
        <p:nvPicPr>
          <p:cNvPr id="30" name="Picture 29">
            <a:extLst>
              <a:ext uri="{FF2B5EF4-FFF2-40B4-BE49-F238E27FC236}">
                <a16:creationId xmlns:a16="http://schemas.microsoft.com/office/drawing/2014/main" id="{D38B4484-F0CA-4F67-9CC6-6AD6EA283711}"/>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843736" y="8067320"/>
            <a:ext cx="1225684" cy="817123"/>
          </a:xfrm>
          <a:prstGeom prst="rect">
            <a:avLst/>
          </a:prstGeom>
          <a:ln>
            <a:noFill/>
          </a:ln>
          <a:effectLst/>
        </p:spPr>
      </p:pic>
      <p:pic>
        <p:nvPicPr>
          <p:cNvPr id="32" name="Picture 31">
            <a:extLst>
              <a:ext uri="{FF2B5EF4-FFF2-40B4-BE49-F238E27FC236}">
                <a16:creationId xmlns:a16="http://schemas.microsoft.com/office/drawing/2014/main" id="{28004895-6C02-44A1-95D0-2B8D1C4493C3}"/>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5491885" y="8070711"/>
            <a:ext cx="1220598" cy="813732"/>
          </a:xfrm>
          <a:prstGeom prst="rect">
            <a:avLst/>
          </a:prstGeom>
          <a:ln>
            <a:noFill/>
          </a:ln>
          <a:effectLst/>
        </p:spPr>
      </p:pic>
      <p:sp>
        <p:nvSpPr>
          <p:cNvPr id="31" name="Title 1"/>
          <p:cNvSpPr txBox="1">
            <a:spLocks/>
          </p:cNvSpPr>
          <p:nvPr/>
        </p:nvSpPr>
        <p:spPr>
          <a:xfrm>
            <a:off x="0" y="3276600"/>
            <a:ext cx="8229600" cy="683880"/>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600" b="1" dirty="0">
                <a:solidFill>
                  <a:schemeClr val="accent1">
                    <a:lumMod val="50000"/>
                  </a:schemeClr>
                </a:solidFill>
                <a:latin typeface="Century Gothic" panose="020B0502020202020204" pitchFamily="34" charset="0"/>
              </a:rPr>
              <a:t>607 Yellow Leaf Lane</a:t>
            </a:r>
          </a:p>
          <a:p>
            <a:r>
              <a:rPr lang="nn-NO" sz="1600" b="1" dirty="0">
                <a:solidFill>
                  <a:schemeClr val="accent1">
                    <a:lumMod val="50000"/>
                  </a:schemeClr>
                </a:solidFill>
                <a:latin typeface="Century Gothic" panose="020B0502020202020204" pitchFamily="34" charset="0"/>
              </a:rPr>
              <a:t>Cane Bay Plantation | Summerville, SC 29486 | MLS# 24024960 | $594,000</a:t>
            </a:r>
          </a:p>
        </p:txBody>
      </p:sp>
      <p:pic>
        <p:nvPicPr>
          <p:cNvPr id="22" name="Picture 21">
            <a:extLst>
              <a:ext uri="{FF2B5EF4-FFF2-40B4-BE49-F238E27FC236}">
                <a16:creationId xmlns:a16="http://schemas.microsoft.com/office/drawing/2014/main" id="{4332BEBE-9C18-4895-845E-4A5934D68B68}"/>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90500" y="712852"/>
            <a:ext cx="3825825" cy="2550550"/>
          </a:xfrm>
          <a:prstGeom prst="rect">
            <a:avLst/>
          </a:prstGeom>
          <a:ln>
            <a:noFill/>
          </a:ln>
          <a:effectLst/>
        </p:spPr>
      </p:pic>
      <p:pic>
        <p:nvPicPr>
          <p:cNvPr id="3" name="Picture 2">
            <a:extLst>
              <a:ext uri="{FF2B5EF4-FFF2-40B4-BE49-F238E27FC236}">
                <a16:creationId xmlns:a16="http://schemas.microsoft.com/office/drawing/2014/main" id="{A72E367F-63C9-2C54-F66B-2B07E87B7C41}"/>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213275" y="712852"/>
            <a:ext cx="3825825" cy="2550550"/>
          </a:xfrm>
          <a:prstGeom prst="rect">
            <a:avLst/>
          </a:prstGeom>
          <a:ln>
            <a:noFill/>
          </a:ln>
          <a:effectLst/>
        </p:spPr>
      </p:pic>
      <p:pic>
        <p:nvPicPr>
          <p:cNvPr id="5" name="Picture 4">
            <a:extLst>
              <a:ext uri="{FF2B5EF4-FFF2-40B4-BE49-F238E27FC236}">
                <a16:creationId xmlns:a16="http://schemas.microsoft.com/office/drawing/2014/main" id="{AA11D36D-DAF7-A686-3137-67307E102629}"/>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6813416" y="8067320"/>
            <a:ext cx="1225684" cy="817123"/>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607</TotalTime>
  <Words>381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$10,000 Realtor Bonus + 2.5% Broker Comp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79</cp:revision>
  <dcterms:created xsi:type="dcterms:W3CDTF">2006-08-16T00:00:00Z</dcterms:created>
  <dcterms:modified xsi:type="dcterms:W3CDTF">2024-10-22T12:21:36Z</dcterms:modified>
</cp:coreProperties>
</file>