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1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hyperlink" Target="http://www.charlestonbyday.com/" TargetMode="External"/><Relationship Id="rId10" Type="http://schemas.openxmlformats.org/officeDocument/2006/relationships/image" Target="../media/image7.jpg"/><Relationship Id="rId4" Type="http://schemas.openxmlformats.org/officeDocument/2006/relationships/hyperlink" Target="mailto:charlestonbyday@gmail.com" TargetMode="External"/><Relationship Id="rId9" Type="http://schemas.openxmlformats.org/officeDocument/2006/relationships/image" Target="../media/image6.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901317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191064" y="630220"/>
            <a:ext cx="4505136" cy="1953780"/>
          </a:xfrm>
        </p:spPr>
        <p:txBody>
          <a:bodyPr anchor="t">
            <a:noAutofit/>
          </a:bodyPr>
          <a:lstStyle/>
          <a:p>
            <a:pPr algn="r"/>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608 Grassy Hill Road</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Blackberry Creek</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Summerville, SC 29483</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17001274</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$259,000</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2½  Baths | 2,791 sf</a:t>
            </a:r>
            <a:endParaRPr lang="en-US" sz="12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05103" y="3844911"/>
            <a:ext cx="7562192" cy="3874360"/>
          </a:xfrm>
        </p:spPr>
        <p:txBody>
          <a:bodyPr anchor="ctr">
            <a:noAutofit/>
          </a:bodyPr>
          <a:lstStyle/>
          <a:p>
            <a:r>
              <a:rPr lang="en-US" sz="1500" dirty="0">
                <a:solidFill>
                  <a:schemeClr val="tx1"/>
                </a:solidFill>
                <a:latin typeface="Georgia" panose="02040502050405020303" pitchFamily="18" charset="0"/>
                <a:cs typeface="Microsoft Sans Serif" panose="020B0604020202020204" pitchFamily="34" charset="0"/>
              </a:rPr>
              <a:t>The owners are offering for sale this 2700+ square foot home in the Blackberry Creek Section of Summerville, SC. This beautiful home lies in a heavily wooded secluded development that offers quiet, secure living situated in the award winning Dorchester II School District, all neatly tucked away into the woods of Summerville. This lovely two-story Dearborn floor plan features: 9 foot ceilings throughout, multiple recessed lights, a large open living room adjacent to the equally large family room / eat-in-area with the connecting spacious kitchen providing enough cabinet and counter space for the most demanding of family needs. The laundry area and half bath are situated in the back hallway providing quick access to the two car garage. Upstairs there are three large bedrooms with plenty of closet storage. The spacious loft area can be easily walled off to provide a fourth bedroom. The large master bedroom has recessed lighting, a spacious closet, connecting master bath has separate shower and jetted tub. There is an additional full bath serving the other bedrooms. The large backyard is completely fenced-in with plenty of privacy provided by a backdrop of dense woods. Quiet neighborhood, quality schools, ease of commuting access are cornerstones to a quality life you can experience by living in this lovely home.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0204" y="531634"/>
            <a:ext cx="2867937" cy="215095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Susan &amp; Greg Day</a:t>
            </a:r>
          </a:p>
          <a:p>
            <a:pPr algn="ctr"/>
            <a:r>
              <a:rPr lang="en-US" sz="1200" dirty="0">
                <a:latin typeface="Georgia" panose="02040502050405020303" pitchFamily="18" charset="0"/>
                <a:cs typeface="Microsoft Sans Serif" panose="020B0604020202020204" pitchFamily="34" charset="0"/>
              </a:rPr>
              <a:t>843-900-0477 | 732-757-2904</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hlinkClick r:id="rId4"/>
              </a:rPr>
              <a:t>charlestonbyday@gmail.com</a:t>
            </a:r>
            <a:r>
              <a:rPr lang="en-US" sz="1200" dirty="0">
                <a:latin typeface="Georgia" panose="02040502050405020303" pitchFamily="18" charset="0"/>
                <a:cs typeface="Microsoft Sans Serif" panose="020B0604020202020204" pitchFamily="34" charset="0"/>
              </a:rPr>
              <a:t> </a:t>
            </a:r>
          </a:p>
          <a:p>
            <a:pPr algn="ctr"/>
            <a:r>
              <a:rPr lang="en-US" sz="1200" dirty="0">
                <a:latin typeface="Georgia" panose="02040502050405020303" pitchFamily="18" charset="0"/>
                <a:cs typeface="Microsoft Sans Serif" panose="020B0604020202020204" pitchFamily="34" charset="0"/>
                <a:hlinkClick r:id="rId5"/>
              </a:rPr>
              <a:t>www.charlestonbyday.com</a:t>
            </a:r>
            <a:r>
              <a:rPr lang="en-US" sz="1200" dirty="0">
                <a:latin typeface="Georgia" panose="02040502050405020303" pitchFamily="18" charset="0"/>
                <a:cs typeface="Microsoft Sans Serif" panose="020B0604020202020204" pitchFamily="34" charset="0"/>
              </a:rPr>
              <a:t> </a:t>
            </a:r>
          </a:p>
        </p:txBody>
      </p:sp>
      <p:sp>
        <p:nvSpPr>
          <p:cNvPr id="9" name="Rectangle 8"/>
          <p:cNvSpPr/>
          <p:nvPr/>
        </p:nvSpPr>
        <p:spPr>
          <a:xfrm>
            <a:off x="-1"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210205" y="0"/>
            <a:ext cx="7351987" cy="430887"/>
          </a:xfrm>
          <a:prstGeom prst="rect">
            <a:avLst/>
          </a:prstGeom>
        </p:spPr>
        <p:txBody>
          <a:bodyPr wrap="square" anchor="ctr">
            <a:spAutoFit/>
          </a:bodyPr>
          <a:lstStyle/>
          <a:p>
            <a:pPr algn="ctr"/>
            <a:r>
              <a:rPr lang="en-US" sz="2200" i="1" dirty="0">
                <a:solidFill>
                  <a:srgbClr val="FFFF00"/>
                </a:solidFill>
                <a:effectLst>
                  <a:outerShdw blurRad="38100" dist="38100" dir="2700000" algn="tl">
                    <a:srgbClr val="000000">
                      <a:alpha val="43137"/>
                    </a:srgbClr>
                  </a:outerShdw>
                </a:effectLst>
                <a:latin typeface="Georgia" panose="02040502050405020303" pitchFamily="18" charset="0"/>
              </a:rPr>
              <a:t>Recently Reduced ~ Sellers Offering $1,000 Agent Bonus</a:t>
            </a:r>
            <a:endParaRPr lang="en-US" sz="2200" b="1" i="1" dirty="0">
              <a:solidFill>
                <a:schemeClr val="bg1"/>
              </a:solidFill>
              <a:effectLst>
                <a:outerShdw blurRad="38100" dist="38100" dir="2700000" algn="tl">
                  <a:srgbClr val="000000">
                    <a:alpha val="43137"/>
                  </a:srgbClr>
                </a:outerShdw>
              </a:effectLst>
              <a:latin typeface="Georgia" panose="02040502050405020303" pitchFamily="18" charset="0"/>
            </a:endParaRPr>
          </a:p>
        </p:txBody>
      </p:sp>
      <p:pic>
        <p:nvPicPr>
          <p:cNvPr id="23" name="Picture 6"/>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685748" y="281178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191065" y="281178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700636" y="2811780"/>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10207" y="2811780"/>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2" name="Rectangle 21"/>
          <p:cNvSpPr/>
          <p:nvPr/>
        </p:nvSpPr>
        <p:spPr>
          <a:xfrm>
            <a:off x="-4581335" y="-587417"/>
            <a:ext cx="7772399" cy="584775"/>
          </a:xfrm>
          <a:prstGeom prst="rect">
            <a:avLst/>
          </a:prstGeom>
        </p:spPr>
        <p:txBody>
          <a:bodyPr wrap="square" anchor="ctr">
            <a:spAutoFit/>
          </a:bodyPr>
          <a:lstStyle/>
          <a:p>
            <a:pPr algn="ctr"/>
            <a:r>
              <a:rPr lang="en-US" sz="3200" i="1" dirty="0">
                <a:solidFill>
                  <a:srgbClr val="00B0F0"/>
                </a:solidFill>
                <a:effectLst>
                  <a:outerShdw blurRad="38100" dist="38100" dir="2700000" algn="tl">
                    <a:srgbClr val="000000">
                      <a:alpha val="43137"/>
                    </a:srgbClr>
                  </a:outerShdw>
                </a:effectLst>
                <a:latin typeface="Gabriola" panose="04040605051002020D02" pitchFamily="82" charset="0"/>
              </a:rPr>
              <a:t>Guess Who's Coming to Town? No, Not Santa… It's Volvo!</a:t>
            </a:r>
            <a:endParaRPr lang="en-US" sz="3200" b="1" i="1" dirty="0">
              <a:solidFill>
                <a:srgbClr val="00B0F0"/>
              </a:solidFill>
              <a:effectLst>
                <a:outerShdw blurRad="38100" dist="38100" dir="2700000" algn="tl">
                  <a:srgbClr val="000000">
                    <a:alpha val="43137"/>
                  </a:srgbClr>
                </a:outerShdw>
              </a:effectLst>
              <a:latin typeface="Gabriola" panose="04040605051002020D02" pitchFamily="82" charset="0"/>
            </a:endParaRPr>
          </a:p>
        </p:txBody>
      </p:sp>
      <p:pic>
        <p:nvPicPr>
          <p:cNvPr id="35" name="Picture 6"/>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180433" y="281178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6"/>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4684687" y="772246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6"/>
          <p:cNvPicPr>
            <a:picLocks noChangeAspect="1" noChangeArrowheads="1"/>
          </p:cNvPicPr>
          <p:nvPr/>
        </p:nvPicPr>
        <p:blipFill rotWithShape="1">
          <a:blip r:embed="rId11">
            <a:extLst>
              <a:ext uri="{28A0092B-C50C-407E-A947-70E740481C1C}">
                <a14:useLocalDpi xmlns:a14="http://schemas.microsoft.com/office/drawing/2010/main" val="0"/>
              </a:ext>
            </a:extLst>
          </a:blip>
          <a:srcRect l="9172" r="9172"/>
          <a:stretch/>
        </p:blipFill>
        <p:spPr bwMode="auto">
          <a:xfrm>
            <a:off x="3193193" y="7722460"/>
            <a:ext cx="1377507" cy="1033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6"/>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1701700" y="7722460"/>
            <a:ext cx="1377506" cy="103312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6"/>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210207" y="7722460"/>
            <a:ext cx="1377506" cy="103312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0" name="Picture 6"/>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6180433" y="772246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287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608 Grassy Hill Road Blackberry Creek Summerville, SC 29483 MLS# 17001274 $259,000  3 Bedrooms | 2½  Baths | 2,791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2017-04-28T17:57:02Z</dcterms:modified>
</cp:coreProperties>
</file>