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178" y="3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05740" y="335280"/>
            <a:ext cx="7826349"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grpSp>
        <p:nvGrpSpPr>
          <p:cNvPr id="7" name="Group 9"/>
          <p:cNvGrpSpPr>
            <a:grpSpLocks noChangeAspect="1"/>
          </p:cNvGrpSpPr>
          <p:nvPr/>
        </p:nvGrpSpPr>
        <p:grpSpPr bwMode="hidden">
          <a:xfrm>
            <a:off x="190498" y="7852479"/>
            <a:ext cx="7851039" cy="1952984"/>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000"/>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sz="2000"/>
            </a:p>
          </p:txBody>
        </p:sp>
      </p:grpSp>
      <p:sp>
        <p:nvSpPr>
          <p:cNvPr id="2" name="Title 1"/>
          <p:cNvSpPr>
            <a:spLocks noGrp="1"/>
          </p:cNvSpPr>
          <p:nvPr>
            <p:ph type="ctrTitle"/>
          </p:nvPr>
        </p:nvSpPr>
        <p:spPr>
          <a:xfrm>
            <a:off x="617220" y="2346961"/>
            <a:ext cx="6995160" cy="2610825"/>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234440" y="5215469"/>
            <a:ext cx="5760720" cy="2160693"/>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7/6/2020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05740" y="335281"/>
            <a:ext cx="7826349"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4" name="Date Placeholder 3"/>
          <p:cNvSpPr>
            <a:spLocks noGrp="1"/>
          </p:cNvSpPr>
          <p:nvPr>
            <p:ph type="dt" sz="half" idx="10"/>
          </p:nvPr>
        </p:nvSpPr>
        <p:spPr/>
        <p:txBody>
          <a:bodyPr/>
          <a:lstStyle/>
          <a:p>
            <a:fld id="{1D8BD707-D9CF-40AE-B4C6-C98DA3205C09}" type="datetimeFigureOut">
              <a:rPr lang="en-US" smtClean="0"/>
              <a:pPr/>
              <a:t>7/6/2020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190498" y="1047480"/>
            <a:ext cx="7851039" cy="1952984"/>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000"/>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sz="2000"/>
            </a:p>
          </p:txBody>
        </p:sp>
      </p:grpSp>
      <p:sp>
        <p:nvSpPr>
          <p:cNvPr id="2" name="Vertical Title 1"/>
          <p:cNvSpPr>
            <a:spLocks noGrp="1"/>
          </p:cNvSpPr>
          <p:nvPr>
            <p:ph type="title" orient="vert"/>
          </p:nvPr>
        </p:nvSpPr>
        <p:spPr>
          <a:xfrm>
            <a:off x="5966460" y="2123441"/>
            <a:ext cx="1851660" cy="6581422"/>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411480" y="2123441"/>
            <a:ext cx="5417820" cy="6581423"/>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05740" y="335280"/>
            <a:ext cx="7826349" cy="694700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9" name="Freeform 14"/>
          <p:cNvSpPr>
            <a:spLocks/>
          </p:cNvSpPr>
          <p:nvPr/>
        </p:nvSpPr>
        <p:spPr bwMode="hidden">
          <a:xfrm>
            <a:off x="5442696" y="6165268"/>
            <a:ext cx="2588786" cy="1047238"/>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0" name="Freeform 18"/>
          <p:cNvSpPr>
            <a:spLocks/>
          </p:cNvSpPr>
          <p:nvPr/>
        </p:nvSpPr>
        <p:spPr bwMode="hidden">
          <a:xfrm>
            <a:off x="2357388" y="5977093"/>
            <a:ext cx="4990064" cy="1246869"/>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1" name="Freeform 22"/>
          <p:cNvSpPr>
            <a:spLocks/>
          </p:cNvSpPr>
          <p:nvPr/>
        </p:nvSpPr>
        <p:spPr bwMode="hidden">
          <a:xfrm>
            <a:off x="2545856" y="5995092"/>
            <a:ext cx="4921182" cy="1135599"/>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2" name="Freeform 26"/>
          <p:cNvSpPr>
            <a:spLocks/>
          </p:cNvSpPr>
          <p:nvPr/>
        </p:nvSpPr>
        <p:spPr bwMode="hidden">
          <a:xfrm>
            <a:off x="5048540" y="5975457"/>
            <a:ext cx="2977200" cy="955605"/>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000"/>
          </a:p>
        </p:txBody>
      </p:sp>
      <p:sp useBgFill="1">
        <p:nvSpPr>
          <p:cNvPr id="13" name="Freeform 10"/>
          <p:cNvSpPr>
            <a:spLocks/>
          </p:cNvSpPr>
          <p:nvPr/>
        </p:nvSpPr>
        <p:spPr bwMode="hidden">
          <a:xfrm>
            <a:off x="190498" y="5952547"/>
            <a:ext cx="7851039" cy="1950482"/>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2" name="Title 1"/>
          <p:cNvSpPr>
            <a:spLocks noGrp="1"/>
          </p:cNvSpPr>
          <p:nvPr>
            <p:ph type="title"/>
          </p:nvPr>
        </p:nvSpPr>
        <p:spPr>
          <a:xfrm>
            <a:off x="621029" y="3613221"/>
            <a:ext cx="6995160" cy="22352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230628" y="2108259"/>
            <a:ext cx="5775961" cy="1378375"/>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7/6/2020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608990" y="3929482"/>
            <a:ext cx="343997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180637" y="3929482"/>
            <a:ext cx="343997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8991" y="3927900"/>
            <a:ext cx="3439973" cy="938318"/>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5029202"/>
            <a:ext cx="3438050"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83380" y="3927899"/>
            <a:ext cx="3439973" cy="938318"/>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180523" y="5029202"/>
            <a:ext cx="3439973"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7/6/2020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05740" y="335281"/>
            <a:ext cx="7826349"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grpSp>
        <p:nvGrpSpPr>
          <p:cNvPr id="6" name="Group 5"/>
          <p:cNvGrpSpPr>
            <a:grpSpLocks noChangeAspect="1"/>
          </p:cNvGrpSpPr>
          <p:nvPr/>
        </p:nvGrpSpPr>
        <p:grpSpPr bwMode="hidden">
          <a:xfrm>
            <a:off x="190498" y="1047480"/>
            <a:ext cx="7851039" cy="1950482"/>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000"/>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sz="2000"/>
            </a:p>
          </p:txBody>
        </p:sp>
      </p:grpSp>
      <p:sp>
        <p:nvSpPr>
          <p:cNvPr id="2" name="Date Placeholder 1"/>
          <p:cNvSpPr>
            <a:spLocks noGrp="1"/>
          </p:cNvSpPr>
          <p:nvPr>
            <p:ph type="dt" sz="half" idx="10"/>
          </p:nvPr>
        </p:nvSpPr>
        <p:spPr/>
        <p:txBody>
          <a:bodyPr/>
          <a:lstStyle/>
          <a:p>
            <a:fld id="{1D8BD707-D9CF-40AE-B4C6-C98DA3205C09}" type="datetimeFigureOut">
              <a:rPr lang="en-US" smtClean="0"/>
              <a:pPr/>
              <a:t>7/6/2020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05740" y="335281"/>
            <a:ext cx="7826349"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5" name="Date Placeholder 4"/>
          <p:cNvSpPr>
            <a:spLocks noGrp="1"/>
          </p:cNvSpPr>
          <p:nvPr>
            <p:ph type="dt" sz="half" idx="10"/>
          </p:nvPr>
        </p:nvSpPr>
        <p:spPr/>
        <p:txBody>
          <a:bodyPr/>
          <a:lstStyle/>
          <a:p>
            <a:fld id="{1D8BD707-D9CF-40AE-B4C6-C98DA3205C09}" type="datetimeFigureOut">
              <a:rPr lang="en-US" smtClean="0"/>
              <a:pPr/>
              <a:t>7/6/2020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822960" y="5252722"/>
            <a:ext cx="3017520" cy="2794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190498" y="1047480"/>
            <a:ext cx="7851039" cy="1952984"/>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000"/>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sz="2000"/>
            </a:p>
          </p:txBody>
        </p:sp>
      </p:grpSp>
      <p:sp>
        <p:nvSpPr>
          <p:cNvPr id="22" name="Title 21"/>
          <p:cNvSpPr>
            <a:spLocks noGrp="1"/>
          </p:cNvSpPr>
          <p:nvPr>
            <p:ph type="title"/>
          </p:nvPr>
        </p:nvSpPr>
        <p:spPr>
          <a:xfrm>
            <a:off x="822960" y="3352800"/>
            <a:ext cx="3017520" cy="1837334"/>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4186767" y="2682240"/>
            <a:ext cx="3513669" cy="5588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05740" y="335280"/>
            <a:ext cx="7826349"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grpSp>
        <p:nvGrpSpPr>
          <p:cNvPr id="9" name="Group 8"/>
          <p:cNvGrpSpPr>
            <a:grpSpLocks noChangeAspect="1"/>
          </p:cNvGrpSpPr>
          <p:nvPr/>
        </p:nvGrpSpPr>
        <p:grpSpPr bwMode="hidden">
          <a:xfrm>
            <a:off x="190498" y="7852479"/>
            <a:ext cx="7851039" cy="1952984"/>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000"/>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sz="2000"/>
            </a:p>
          </p:txBody>
        </p:sp>
      </p:grpSp>
      <p:sp>
        <p:nvSpPr>
          <p:cNvPr id="2" name="Title 1"/>
          <p:cNvSpPr>
            <a:spLocks noGrp="1"/>
          </p:cNvSpPr>
          <p:nvPr>
            <p:ph type="title"/>
          </p:nvPr>
        </p:nvSpPr>
        <p:spPr>
          <a:xfrm>
            <a:off x="4386740" y="496713"/>
            <a:ext cx="3431380" cy="3563903"/>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381500" y="4085450"/>
            <a:ext cx="3436620" cy="3551485"/>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754380" y="2011680"/>
            <a:ext cx="3209544" cy="4291584"/>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05740" y="335280"/>
            <a:ext cx="7826349" cy="3621024"/>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grpSp>
        <p:nvGrpSpPr>
          <p:cNvPr id="8" name="Group 15"/>
          <p:cNvGrpSpPr>
            <a:grpSpLocks noChangeAspect="1"/>
          </p:cNvGrpSpPr>
          <p:nvPr/>
        </p:nvGrpSpPr>
        <p:grpSpPr bwMode="hidden">
          <a:xfrm>
            <a:off x="190498" y="2463162"/>
            <a:ext cx="7851039" cy="1950482"/>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sz="2000"/>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sz="2000"/>
            </a:p>
          </p:txBody>
        </p:sp>
      </p:grpSp>
      <p:sp>
        <p:nvSpPr>
          <p:cNvPr id="2" name="Title Placeholder 1"/>
          <p:cNvSpPr>
            <a:spLocks noGrp="1"/>
          </p:cNvSpPr>
          <p:nvPr>
            <p:ph type="title"/>
          </p:nvPr>
        </p:nvSpPr>
        <p:spPr>
          <a:xfrm>
            <a:off x="411480" y="496215"/>
            <a:ext cx="7406640" cy="18373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4647305" y="9166909"/>
            <a:ext cx="3408022" cy="535517"/>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7/6/2020</a:t>
            </a:fld>
            <a:endParaRPr lang="en-US"/>
          </a:p>
        </p:txBody>
      </p:sp>
      <p:sp>
        <p:nvSpPr>
          <p:cNvPr id="5" name="Footer Placeholder 4"/>
          <p:cNvSpPr>
            <a:spLocks noGrp="1"/>
          </p:cNvSpPr>
          <p:nvPr>
            <p:ph type="ftr" sz="quarter" idx="3"/>
          </p:nvPr>
        </p:nvSpPr>
        <p:spPr>
          <a:xfrm>
            <a:off x="174275" y="9166909"/>
            <a:ext cx="3408022" cy="535517"/>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591980" y="9166907"/>
            <a:ext cx="1045643" cy="535517"/>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784861" y="3924019"/>
            <a:ext cx="6667500" cy="506102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304800"/>
            <a:ext cx="7772400" cy="609601"/>
          </a:xfrm>
        </p:spPr>
        <p:txBody>
          <a:bodyPr anchor="t">
            <a:noAutofit/>
          </a:bodyPr>
          <a:lstStyle/>
          <a:p>
            <a:r>
              <a:rPr lang="en-US" sz="3200" b="1" i="1" dirty="0">
                <a:solidFill>
                  <a:srgbClr val="FFFF00"/>
                </a:solidFill>
              </a:rPr>
              <a:t>MUST SELL THIS WEEK!  Bring all offers!</a:t>
            </a:r>
            <a:endParaRPr lang="en-US" sz="3200" b="1" i="1" spc="300" dirty="0">
              <a:ln w="10160">
                <a:noFill/>
                <a:prstDash val="solid"/>
              </a:ln>
              <a:solidFill>
                <a:srgbClr val="FFFF00"/>
              </a:solidFill>
              <a:effectLst>
                <a:outerShdw blurRad="38100" dist="38100" dir="2700000" algn="tl">
                  <a:srgbClr val="000000">
                    <a:alpha val="43137"/>
                  </a:srgbClr>
                </a:outerShdw>
              </a:effectLst>
            </a:endParaRPr>
          </a:p>
        </p:txBody>
      </p:sp>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t="22003" b="20921"/>
          <a:stretch/>
        </p:blipFill>
        <p:spPr>
          <a:xfrm>
            <a:off x="566521" y="9069399"/>
            <a:ext cx="1001673" cy="762289"/>
          </a:xfrm>
          <a:prstGeom prst="roundRect">
            <a:avLst/>
          </a:prstGeom>
          <a:noFill/>
          <a:ln>
            <a:solidFill>
              <a:schemeClr val="bg1"/>
            </a:solid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65241" y="9273570"/>
            <a:ext cx="1349159" cy="577082"/>
          </a:xfrm>
          <a:prstGeom prst="rect">
            <a:avLst/>
          </a:prstGeom>
        </p:spPr>
      </p:pic>
      <p:sp>
        <p:nvSpPr>
          <p:cNvPr id="7" name="Rectangle 6"/>
          <p:cNvSpPr/>
          <p:nvPr/>
        </p:nvSpPr>
        <p:spPr>
          <a:xfrm>
            <a:off x="3810000" y="9796790"/>
            <a:ext cx="4191000" cy="261610"/>
          </a:xfrm>
          <a:prstGeom prst="rect">
            <a:avLst/>
          </a:prstGeom>
        </p:spPr>
        <p:txBody>
          <a:bodyPr wrap="square">
            <a:spAutoFit/>
          </a:bodyPr>
          <a:lstStyle/>
          <a:p>
            <a:pPr algn="r"/>
            <a:r>
              <a:rPr lang="en-US" sz="1100" dirty="0">
                <a:solidFill>
                  <a:schemeClr val="accent5">
                    <a:lumMod val="50000"/>
                  </a:schemeClr>
                </a:solidFill>
              </a:rPr>
              <a:t>RE/MAX Pro Realty, 9209 University Blvd, Charleston, SC 29406</a:t>
            </a:r>
          </a:p>
        </p:txBody>
      </p:sp>
      <p:sp>
        <p:nvSpPr>
          <p:cNvPr id="8" name="Rectangle 7"/>
          <p:cNvSpPr/>
          <p:nvPr/>
        </p:nvSpPr>
        <p:spPr>
          <a:xfrm>
            <a:off x="1568193" y="9050434"/>
            <a:ext cx="3384807" cy="800219"/>
          </a:xfrm>
          <a:prstGeom prst="rect">
            <a:avLst/>
          </a:prstGeom>
        </p:spPr>
        <p:txBody>
          <a:bodyPr wrap="square">
            <a:spAutoFit/>
          </a:bodyPr>
          <a:lstStyle/>
          <a:p>
            <a:r>
              <a:rPr lang="en-US" sz="1800" b="1" dirty="0">
                <a:solidFill>
                  <a:schemeClr val="accent5">
                    <a:lumMod val="50000"/>
                  </a:schemeClr>
                </a:solidFill>
              </a:rPr>
              <a:t>Brad McCullough</a:t>
            </a:r>
          </a:p>
          <a:p>
            <a:r>
              <a:rPr lang="en-US" sz="1400" dirty="0">
                <a:solidFill>
                  <a:schemeClr val="accent5">
                    <a:lumMod val="50000"/>
                  </a:schemeClr>
                </a:solidFill>
              </a:rPr>
              <a:t>843-345-0450</a:t>
            </a:r>
          </a:p>
          <a:p>
            <a:r>
              <a:rPr lang="en-US" sz="1400" dirty="0">
                <a:solidFill>
                  <a:schemeClr val="accent5">
                    <a:lumMod val="50000"/>
                  </a:schemeClr>
                </a:solidFill>
              </a:rPr>
              <a:t>brad@theeverettgroup.net</a:t>
            </a: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rcRect/>
          <a:stretch/>
        </p:blipFill>
        <p:spPr>
          <a:xfrm>
            <a:off x="500091" y="1026841"/>
            <a:ext cx="3684498" cy="2456332"/>
          </a:xfrm>
          <a:prstGeom prst="roundRect">
            <a:avLst/>
          </a:prstGeom>
          <a:ln>
            <a:noFill/>
          </a:ln>
          <a:effectLst>
            <a:outerShdw blurRad="292100" dist="139700" dir="2700000" algn="tl" rotWithShape="0">
              <a:srgbClr val="333333">
                <a:alpha val="65000"/>
              </a:srgbClr>
            </a:outerShdw>
          </a:effectLst>
        </p:spPr>
      </p:pic>
      <p:sp>
        <p:nvSpPr>
          <p:cNvPr id="9" name="Title 1"/>
          <p:cNvSpPr txBox="1">
            <a:spLocks/>
          </p:cNvSpPr>
          <p:nvPr/>
        </p:nvSpPr>
        <p:spPr>
          <a:xfrm>
            <a:off x="3810001" y="975360"/>
            <a:ext cx="3924299" cy="255929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en-US" sz="2800" dirty="0">
                <a:ln w="18415" cmpd="sng">
                  <a:solidFill>
                    <a:srgbClr val="FFFFFF"/>
                  </a:solidFill>
                  <a:prstDash val="solid"/>
                </a:ln>
                <a:effectLst>
                  <a:outerShdw blurRad="63500" dir="3600000" algn="tl" rotWithShape="0">
                    <a:srgbClr val="000000">
                      <a:alpha val="70000"/>
                    </a:srgbClr>
                  </a:outerShdw>
                </a:effectLst>
              </a:rPr>
              <a:t>608 Redbud Lane</a:t>
            </a:r>
          </a:p>
          <a:p>
            <a:pPr algn="r"/>
            <a:endParaRPr lang="en-US" sz="2400" dirty="0">
              <a:ln w="18415" cmpd="sng">
                <a:solidFill>
                  <a:srgbClr val="FFFFFF"/>
                </a:solidFill>
                <a:prstDash val="solid"/>
              </a:ln>
              <a:effectLst>
                <a:outerShdw blurRad="63500" dir="3600000" algn="tl" rotWithShape="0">
                  <a:srgbClr val="000000">
                    <a:alpha val="70000"/>
                  </a:srgbClr>
                </a:outerShdw>
              </a:effectLst>
            </a:endParaRPr>
          </a:p>
          <a:p>
            <a:pPr algn="r"/>
            <a:r>
              <a:rPr lang="en-US" sz="2400" dirty="0">
                <a:ln w="18415" cmpd="sng">
                  <a:solidFill>
                    <a:srgbClr val="FFFFFF"/>
                  </a:solidFill>
                  <a:prstDash val="solid"/>
                </a:ln>
                <a:effectLst>
                  <a:outerShdw blurRad="63500" dir="3600000" algn="tl" rotWithShape="0">
                    <a:srgbClr val="000000">
                      <a:alpha val="70000"/>
                    </a:srgbClr>
                  </a:outerShdw>
                </a:effectLst>
              </a:rPr>
              <a:t>Cane Bay Plantation</a:t>
            </a:r>
          </a:p>
          <a:p>
            <a:pPr algn="r"/>
            <a:r>
              <a:rPr lang="en-US" sz="2400" dirty="0">
                <a:ln w="18415" cmpd="sng">
                  <a:solidFill>
                    <a:srgbClr val="FFFFFF"/>
                  </a:solidFill>
                  <a:prstDash val="solid"/>
                </a:ln>
                <a:effectLst>
                  <a:outerShdw blurRad="63500" dir="3600000" algn="tl" rotWithShape="0">
                    <a:srgbClr val="000000">
                      <a:alpha val="70000"/>
                    </a:srgbClr>
                  </a:outerShdw>
                </a:effectLst>
              </a:rPr>
              <a:t>Summerville, SC 29486</a:t>
            </a:r>
          </a:p>
          <a:p>
            <a:pPr algn="r"/>
            <a:r>
              <a:rPr lang="en-US" sz="2400" dirty="0">
                <a:ln w="18415" cmpd="sng">
                  <a:solidFill>
                    <a:srgbClr val="FFFFFF"/>
                  </a:solidFill>
                  <a:prstDash val="solid"/>
                </a:ln>
                <a:effectLst>
                  <a:outerShdw blurRad="63500" dir="3600000" algn="tl" rotWithShape="0">
                    <a:srgbClr val="000000">
                      <a:alpha val="70000"/>
                    </a:srgbClr>
                  </a:outerShdw>
                </a:effectLst>
              </a:rPr>
              <a:t>MLS# 20012356</a:t>
            </a:r>
          </a:p>
          <a:p>
            <a:pPr algn="r"/>
            <a:r>
              <a:rPr lang="en-US" sz="2400" dirty="0">
                <a:ln w="18415" cmpd="sng">
                  <a:solidFill>
                    <a:srgbClr val="FFFFFF"/>
                  </a:solidFill>
                  <a:prstDash val="solid"/>
                </a:ln>
                <a:effectLst>
                  <a:outerShdw blurRad="63500" dir="3600000" algn="tl" rotWithShape="0">
                    <a:srgbClr val="000000">
                      <a:alpha val="70000"/>
                    </a:srgbClr>
                  </a:outerShdw>
                </a:effectLst>
              </a:rPr>
              <a:t>$309,899</a:t>
            </a:r>
          </a:p>
        </p:txBody>
      </p:sp>
      <p:pic>
        <p:nvPicPr>
          <p:cNvPr id="14" name="Picture 13"/>
          <p:cNvPicPr>
            <a:picLocks/>
          </p:cNvPicPr>
          <p:nvPr/>
        </p:nvPicPr>
        <p:blipFill>
          <a:blip r:embed="rId5" cstate="print">
            <a:extLst>
              <a:ext uri="{28A0092B-C50C-407E-A947-70E740481C1C}">
                <a14:useLocalDpi xmlns:a14="http://schemas.microsoft.com/office/drawing/2010/main" val="0"/>
              </a:ext>
            </a:extLst>
          </a:blip>
          <a:srcRect/>
          <a:stretch/>
        </p:blipFill>
        <p:spPr>
          <a:xfrm>
            <a:off x="6372395" y="8175233"/>
            <a:ext cx="1369696" cy="913131"/>
          </a:xfrm>
          <a:prstGeom prst="roundRect">
            <a:avLst/>
          </a:prstGeom>
          <a:ln>
            <a:noFill/>
          </a:ln>
          <a:effectLst>
            <a:outerShdw blurRad="190500" algn="tl" rotWithShape="0">
              <a:srgbClr val="000000">
                <a:alpha val="70000"/>
              </a:srgbClr>
            </a:outerShdw>
          </a:effectLst>
        </p:spPr>
      </p:pic>
      <p:pic>
        <p:nvPicPr>
          <p:cNvPr id="15" name="Picture 14"/>
          <p:cNvPicPr>
            <a:picLocks/>
          </p:cNvPicPr>
          <p:nvPr/>
        </p:nvPicPr>
        <p:blipFill>
          <a:blip r:embed="rId6" cstate="print">
            <a:extLst>
              <a:ext uri="{28A0092B-C50C-407E-A947-70E740481C1C}">
                <a14:useLocalDpi xmlns:a14="http://schemas.microsoft.com/office/drawing/2010/main" val="0"/>
              </a:ext>
            </a:extLst>
          </a:blip>
          <a:srcRect/>
          <a:stretch/>
        </p:blipFill>
        <p:spPr>
          <a:xfrm>
            <a:off x="6369543" y="3743710"/>
            <a:ext cx="1371600" cy="914400"/>
          </a:xfrm>
          <a:prstGeom prst="roundRect">
            <a:avLst/>
          </a:prstGeom>
          <a:ln>
            <a:noFill/>
          </a:ln>
          <a:effectLst>
            <a:outerShdw blurRad="190500" algn="tl" rotWithShape="0">
              <a:srgbClr val="000000">
                <a:alpha val="70000"/>
              </a:srgbClr>
            </a:outerShdw>
          </a:effectLst>
        </p:spPr>
      </p:pic>
      <p:pic>
        <p:nvPicPr>
          <p:cNvPr id="16" name="Picture 15"/>
          <p:cNvPicPr>
            <a:picLocks/>
          </p:cNvPicPr>
          <p:nvPr/>
        </p:nvPicPr>
        <p:blipFill>
          <a:blip r:embed="rId7" cstate="print">
            <a:extLst>
              <a:ext uri="{28A0092B-C50C-407E-A947-70E740481C1C}">
                <a14:useLocalDpi xmlns:a14="http://schemas.microsoft.com/office/drawing/2010/main" val="0"/>
              </a:ext>
            </a:extLst>
          </a:blip>
          <a:srcRect/>
          <a:stretch/>
        </p:blipFill>
        <p:spPr>
          <a:xfrm>
            <a:off x="6375243" y="4853438"/>
            <a:ext cx="1365900" cy="911867"/>
          </a:xfrm>
          <a:prstGeom prst="roundRect">
            <a:avLst/>
          </a:prstGeom>
          <a:ln>
            <a:noFill/>
          </a:ln>
          <a:effectLst>
            <a:outerShdw blurRad="190500" algn="tl" rotWithShape="0">
              <a:srgbClr val="000000">
                <a:alpha val="70000"/>
              </a:srgbClr>
            </a:outerShdw>
          </a:effectLst>
        </p:spPr>
      </p:pic>
      <p:pic>
        <p:nvPicPr>
          <p:cNvPr id="17" name="Picture 16"/>
          <p:cNvPicPr>
            <a:picLocks/>
          </p:cNvPicPr>
          <p:nvPr/>
        </p:nvPicPr>
        <p:blipFill>
          <a:blip r:embed="rId8" cstate="print">
            <a:extLst>
              <a:ext uri="{28A0092B-C50C-407E-A947-70E740481C1C}">
                <a14:useLocalDpi xmlns:a14="http://schemas.microsoft.com/office/drawing/2010/main" val="0"/>
              </a:ext>
            </a:extLst>
          </a:blip>
          <a:srcRect/>
          <a:stretch/>
        </p:blipFill>
        <p:spPr>
          <a:xfrm>
            <a:off x="6373343" y="5960632"/>
            <a:ext cx="1367800" cy="911867"/>
          </a:xfrm>
          <a:prstGeom prst="roundRect">
            <a:avLst/>
          </a:prstGeom>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426554" y="3642360"/>
            <a:ext cx="5904077" cy="4339606"/>
          </a:xfrm>
        </p:spPr>
        <p:txBody>
          <a:bodyPr anchor="ctr">
            <a:noAutofit/>
          </a:bodyPr>
          <a:lstStyle/>
          <a:p>
            <a:r>
              <a:rPr lang="en-US" sz="1400" dirty="0">
                <a:solidFill>
                  <a:srgbClr val="000000"/>
                </a:solidFill>
              </a:rPr>
              <a:t>Perfect Cane Bay home with a beautiful fenced in pond lot! This 4 bedroom 2.5 bath home features stunning hardwoods that welcome you upon entry. The spacious first floor offers a dining room with charming wainscoting and an office space with unique custom shelving. As you move to the back of the home you are greeted by a large living area that features a gas fireplace and large windows that overlooks the backyard and pond. The gorgeous kitchen overflows with entertaining potential with its size and style, all of which features a large walk in pantry. Upstairs you immediately step into a very functional bonus space which hosts 4 bedrooms and 2 full bathrooms. The large master bedroom boasts relaxation with two windows overlooking the pond and a master bathroom fitted with a large soaking tub and glass shower. Inside the large walk in closets, you'll find custom built in shelving with soft close drawers. This home also features the gutters, pre wired cable throughout, ceiling fans, tankless water heater located inside the garage, lawn irrigation system, and window treatments throughout. Lindera </a:t>
            </a:r>
            <a:r>
              <a:rPr lang="en-US" sz="1400" dirty="0" err="1">
                <a:solidFill>
                  <a:srgbClr val="000000"/>
                </a:solidFill>
              </a:rPr>
              <a:t>Perserve</a:t>
            </a:r>
            <a:r>
              <a:rPr lang="en-US" sz="1400" dirty="0">
                <a:solidFill>
                  <a:srgbClr val="000000"/>
                </a:solidFill>
              </a:rPr>
              <a:t> features a pool with splash pad, dog park, and playground.</a:t>
            </a:r>
          </a:p>
          <a:p>
            <a:r>
              <a:rPr lang="en-US" sz="1400" dirty="0">
                <a:solidFill>
                  <a:srgbClr val="000000"/>
                </a:solidFill>
              </a:rPr>
              <a:t>Age, </a:t>
            </a:r>
            <a:r>
              <a:rPr lang="en-US" sz="1400" dirty="0" err="1">
                <a:solidFill>
                  <a:srgbClr val="000000"/>
                </a:solidFill>
              </a:rPr>
              <a:t>Sqft</a:t>
            </a:r>
            <a:r>
              <a:rPr lang="en-US" sz="1400" dirty="0">
                <a:solidFill>
                  <a:srgbClr val="000000"/>
                </a:solidFill>
              </a:rPr>
              <a:t>, schools, taxes &amp; HOA fees are approximate. Buyer should verify all information deemed necessary.</a:t>
            </a:r>
          </a:p>
        </p:txBody>
      </p:sp>
      <p:pic>
        <p:nvPicPr>
          <p:cNvPr id="18" name="Picture 17"/>
          <p:cNvPicPr>
            <a:picLocks/>
          </p:cNvPicPr>
          <p:nvPr/>
        </p:nvPicPr>
        <p:blipFill>
          <a:blip r:embed="rId9" cstate="print">
            <a:extLst>
              <a:ext uri="{28A0092B-C50C-407E-A947-70E740481C1C}">
                <a14:useLocalDpi xmlns:a14="http://schemas.microsoft.com/office/drawing/2010/main" val="0"/>
              </a:ext>
            </a:extLst>
          </a:blip>
          <a:srcRect/>
          <a:stretch/>
        </p:blipFill>
        <p:spPr>
          <a:xfrm>
            <a:off x="6373343" y="7067827"/>
            <a:ext cx="1367800" cy="911867"/>
          </a:xfrm>
          <a:prstGeom prst="roundRect">
            <a:avLst/>
          </a:prstGeom>
          <a:ln>
            <a:noFill/>
          </a:ln>
          <a:effectLst>
            <a:outerShdw blurRad="190500" algn="tl" rotWithShape="0">
              <a:srgbClr val="000000">
                <a:alpha val="70000"/>
              </a:srgbClr>
            </a:outerShdw>
          </a:effectLst>
        </p:spPr>
      </p:pic>
      <p:sp>
        <p:nvSpPr>
          <p:cNvPr id="4" name="Rectangle 3"/>
          <p:cNvSpPr/>
          <p:nvPr/>
        </p:nvSpPr>
        <p:spPr>
          <a:xfrm>
            <a:off x="-4012611" y="914401"/>
            <a:ext cx="3745910" cy="615553"/>
          </a:xfrm>
          <a:prstGeom prst="rect">
            <a:avLst/>
          </a:prstGeom>
        </p:spPr>
        <p:txBody>
          <a:bodyPr wrap="square">
            <a:spAutoFit/>
          </a:bodyPr>
          <a:lstStyle/>
          <a:p>
            <a:pPr algn="ctr"/>
            <a:r>
              <a:rPr lang="en-US" dirty="0">
                <a:ln w="18415" cmpd="sng">
                  <a:noFill/>
                  <a:prstDash val="solid"/>
                </a:ln>
                <a:solidFill>
                  <a:srgbClr val="C00000"/>
                </a:solidFill>
                <a:effectLst>
                  <a:outerShdw blurRad="63500" dir="3600000" algn="tl" rotWithShape="0">
                    <a:srgbClr val="000000">
                      <a:alpha val="70000"/>
                    </a:srgbClr>
                  </a:outerShdw>
                </a:effectLst>
              </a:rPr>
              <a:t>$15,000 Agent Bonus</a:t>
            </a:r>
          </a:p>
          <a:p>
            <a:pPr algn="ctr"/>
            <a:r>
              <a:rPr lang="en-US" sz="1400" i="1" dirty="0">
                <a:ln w="18415" cmpd="sng">
                  <a:noFill/>
                  <a:prstDash val="solid"/>
                </a:ln>
                <a:solidFill>
                  <a:srgbClr val="C00000"/>
                </a:solidFill>
                <a:effectLst>
                  <a:outerShdw blurRad="63500" dir="3600000" algn="tl" rotWithShape="0">
                    <a:srgbClr val="000000">
                      <a:alpha val="70000"/>
                    </a:srgbClr>
                  </a:outerShdw>
                </a:effectLst>
              </a:rPr>
              <a:t>with ratified contract by 4/15/18</a:t>
            </a:r>
            <a:endParaRPr lang="en-US" sz="1800" i="1" dirty="0">
              <a:ln w="18415" cmpd="sng">
                <a:noFill/>
                <a:prstDash val="solid"/>
              </a:ln>
              <a:solidFill>
                <a:srgbClr val="C00000"/>
              </a:solidFill>
            </a:endParaRPr>
          </a:p>
        </p:txBody>
      </p:sp>
      <p:sp>
        <p:nvSpPr>
          <p:cNvPr id="11" name="Rectangle 10">
            <a:extLst>
              <a:ext uri="{FF2B5EF4-FFF2-40B4-BE49-F238E27FC236}">
                <a16:creationId xmlns:a16="http://schemas.microsoft.com/office/drawing/2014/main" id="{CB0FA995-A521-4DBA-9C59-730AE71FC70D}"/>
              </a:ext>
            </a:extLst>
          </p:cNvPr>
          <p:cNvSpPr/>
          <p:nvPr/>
        </p:nvSpPr>
        <p:spPr>
          <a:xfrm>
            <a:off x="-3698130" y="2632579"/>
            <a:ext cx="3697320" cy="892552"/>
          </a:xfrm>
          <a:prstGeom prst="rect">
            <a:avLst/>
          </a:prstGeom>
        </p:spPr>
        <p:txBody>
          <a:bodyPr wrap="square">
            <a:spAutoFit/>
          </a:bodyPr>
          <a:lstStyle/>
          <a:p>
            <a:pPr algn="ctr"/>
            <a:r>
              <a:rPr lang="en-US" sz="2600" i="1" dirty="0">
                <a:ln w="3175" cmpd="sng">
                  <a:solidFill>
                    <a:srgbClr val="000000"/>
                  </a:solidFill>
                  <a:prstDash val="solid"/>
                </a:ln>
                <a:solidFill>
                  <a:srgbClr val="FFFF00"/>
                </a:solidFill>
                <a:effectLst>
                  <a:outerShdw blurRad="63500" dir="3600000" algn="tl" rotWithShape="0">
                    <a:srgbClr val="000000">
                      <a:alpha val="70000"/>
                    </a:srgbClr>
                  </a:outerShdw>
                </a:effectLst>
              </a:rPr>
              <a:t>$12,100 Under</a:t>
            </a:r>
          </a:p>
          <a:p>
            <a:pPr algn="ctr"/>
            <a:r>
              <a:rPr lang="en-US" sz="2600" i="1" dirty="0">
                <a:ln w="3175" cmpd="sng">
                  <a:solidFill>
                    <a:srgbClr val="000000"/>
                  </a:solidFill>
                  <a:prstDash val="solid"/>
                </a:ln>
                <a:solidFill>
                  <a:srgbClr val="FFFF00"/>
                </a:solidFill>
                <a:effectLst>
                  <a:outerShdw blurRad="63500" dir="3600000" algn="tl" rotWithShape="0">
                    <a:srgbClr val="000000">
                      <a:alpha val="70000"/>
                    </a:srgbClr>
                  </a:outerShdw>
                </a:effectLst>
              </a:rPr>
              <a:t>Recent Appraised Value</a:t>
            </a:r>
          </a:p>
        </p:txBody>
      </p:sp>
    </p:spTree>
    <p:extLst>
      <p:ext uri="{BB962C8B-B14F-4D97-AF65-F5344CB8AC3E}">
        <p14:creationId xmlns:p14="http://schemas.microsoft.com/office/powerpoint/2010/main" val="11027493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285</TotalTime>
  <Words>294</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Candara</vt:lpstr>
      <vt:lpstr>Symbol</vt:lpstr>
      <vt:lpstr>Waveform</vt:lpstr>
      <vt:lpstr>MUST SELL THIS WEEK!  Bring all offers!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CLASSIC RANCH PRICED UNDER $90,000!</dc:title>
  <dc:creator>CVH360</dc:creator>
  <cp:lastModifiedBy>A. Thomas Price</cp:lastModifiedBy>
  <cp:revision>55</cp:revision>
  <dcterms:created xsi:type="dcterms:W3CDTF">2006-08-16T00:00:00Z</dcterms:created>
  <dcterms:modified xsi:type="dcterms:W3CDTF">2020-07-06T16:27:10Z</dcterms:modified>
</cp:coreProperties>
</file>