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2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2664" y="-1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5B91-30FE-6A20-6857-75B82536A90D}"/>
              </a:ext>
            </a:extLst>
          </p:cNvPr>
          <p:cNvSpPr>
            <a:spLocks noGrp="1"/>
          </p:cNvSpPr>
          <p:nvPr>
            <p:ph type="ctrTitle"/>
          </p:nvPr>
        </p:nvSpPr>
        <p:spPr>
          <a:xfrm>
            <a:off x="914400" y="1496484"/>
            <a:ext cx="5486400" cy="3183467"/>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50A57F13-92BD-F6C7-B814-28455290C6F6}"/>
              </a:ext>
            </a:extLst>
          </p:cNvPr>
          <p:cNvSpPr>
            <a:spLocks noGrp="1"/>
          </p:cNvSpPr>
          <p:nvPr>
            <p:ph type="subTitle" idx="1"/>
          </p:nvPr>
        </p:nvSpPr>
        <p:spPr>
          <a:xfrm>
            <a:off x="914400" y="4802717"/>
            <a:ext cx="54864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63F270A8-11BA-8B98-8EA5-952AD88F5936}"/>
              </a:ext>
            </a:extLst>
          </p:cNvPr>
          <p:cNvSpPr>
            <a:spLocks noGrp="1"/>
          </p:cNvSpPr>
          <p:nvPr>
            <p:ph type="dt" sz="half" idx="10"/>
          </p:nvPr>
        </p:nvSpPr>
        <p:spPr/>
        <p:txBody>
          <a:bodyPr/>
          <a:lstStyle/>
          <a:p>
            <a:fld id="{8EB417AA-6964-4E9B-8690-4286F65E5FB7}" type="datetimeFigureOut">
              <a:rPr lang="en-US" smtClean="0"/>
              <a:t>5/30/2024</a:t>
            </a:fld>
            <a:endParaRPr lang="en-US"/>
          </a:p>
        </p:txBody>
      </p:sp>
      <p:sp>
        <p:nvSpPr>
          <p:cNvPr id="5" name="Footer Placeholder 4">
            <a:extLst>
              <a:ext uri="{FF2B5EF4-FFF2-40B4-BE49-F238E27FC236}">
                <a16:creationId xmlns:a16="http://schemas.microsoft.com/office/drawing/2014/main" id="{8541461F-19AE-49DC-6F3C-38AE2222E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43ABA-665F-7F63-8A86-EA41560BB500}"/>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54121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3A51-7785-236A-9056-F8FC0D0BED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ACBF65-C9CE-2AC5-6BE6-EB56DCFFC4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07CF9-F3DD-6C84-0E63-17CB517E1240}"/>
              </a:ext>
            </a:extLst>
          </p:cNvPr>
          <p:cNvSpPr>
            <a:spLocks noGrp="1"/>
          </p:cNvSpPr>
          <p:nvPr>
            <p:ph type="dt" sz="half" idx="10"/>
          </p:nvPr>
        </p:nvSpPr>
        <p:spPr/>
        <p:txBody>
          <a:bodyPr/>
          <a:lstStyle/>
          <a:p>
            <a:fld id="{8EB417AA-6964-4E9B-8690-4286F65E5FB7}" type="datetimeFigureOut">
              <a:rPr lang="en-US" smtClean="0"/>
              <a:t>5/30/2024</a:t>
            </a:fld>
            <a:endParaRPr lang="en-US"/>
          </a:p>
        </p:txBody>
      </p:sp>
      <p:sp>
        <p:nvSpPr>
          <p:cNvPr id="5" name="Footer Placeholder 4">
            <a:extLst>
              <a:ext uri="{FF2B5EF4-FFF2-40B4-BE49-F238E27FC236}">
                <a16:creationId xmlns:a16="http://schemas.microsoft.com/office/drawing/2014/main" id="{AC265732-AC29-B7E8-1616-F85A9F348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0C432-FA0D-356D-83B9-E164F49EDD1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3100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D587CB-0828-DB07-8102-37D8BE613107}"/>
              </a:ext>
            </a:extLst>
          </p:cNvPr>
          <p:cNvSpPr>
            <a:spLocks noGrp="1"/>
          </p:cNvSpPr>
          <p:nvPr>
            <p:ph type="title" orient="vert"/>
          </p:nvPr>
        </p:nvSpPr>
        <p:spPr>
          <a:xfrm>
            <a:off x="5234940" y="486834"/>
            <a:ext cx="1577340"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FDE598-AF95-338D-2C0C-6DE563A67DDD}"/>
              </a:ext>
            </a:extLst>
          </p:cNvPr>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72430-0099-7EF1-E6CF-7ACB2EC7D23B}"/>
              </a:ext>
            </a:extLst>
          </p:cNvPr>
          <p:cNvSpPr>
            <a:spLocks noGrp="1"/>
          </p:cNvSpPr>
          <p:nvPr>
            <p:ph type="dt" sz="half" idx="10"/>
          </p:nvPr>
        </p:nvSpPr>
        <p:spPr/>
        <p:txBody>
          <a:bodyPr/>
          <a:lstStyle/>
          <a:p>
            <a:fld id="{8EB417AA-6964-4E9B-8690-4286F65E5FB7}" type="datetimeFigureOut">
              <a:rPr lang="en-US" smtClean="0"/>
              <a:t>5/30/2024</a:t>
            </a:fld>
            <a:endParaRPr lang="en-US"/>
          </a:p>
        </p:txBody>
      </p:sp>
      <p:sp>
        <p:nvSpPr>
          <p:cNvPr id="5" name="Footer Placeholder 4">
            <a:extLst>
              <a:ext uri="{FF2B5EF4-FFF2-40B4-BE49-F238E27FC236}">
                <a16:creationId xmlns:a16="http://schemas.microsoft.com/office/drawing/2014/main" id="{034101A6-7B61-B779-FA12-B6922FB21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8E1DF-C2DD-F30B-5E88-B2A800ACD35E}"/>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66973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F905-71A0-C2F5-F547-15C1526BEB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C16F58-A730-0D76-9F4C-5A3406452D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5A2CB-4792-C0C0-F60F-D8D91601386C}"/>
              </a:ext>
            </a:extLst>
          </p:cNvPr>
          <p:cNvSpPr>
            <a:spLocks noGrp="1"/>
          </p:cNvSpPr>
          <p:nvPr>
            <p:ph type="dt" sz="half" idx="10"/>
          </p:nvPr>
        </p:nvSpPr>
        <p:spPr/>
        <p:txBody>
          <a:bodyPr/>
          <a:lstStyle/>
          <a:p>
            <a:fld id="{8EB417AA-6964-4E9B-8690-4286F65E5FB7}" type="datetimeFigureOut">
              <a:rPr lang="en-US" smtClean="0"/>
              <a:t>5/30/2024</a:t>
            </a:fld>
            <a:endParaRPr lang="en-US"/>
          </a:p>
        </p:txBody>
      </p:sp>
      <p:sp>
        <p:nvSpPr>
          <p:cNvPr id="5" name="Footer Placeholder 4">
            <a:extLst>
              <a:ext uri="{FF2B5EF4-FFF2-40B4-BE49-F238E27FC236}">
                <a16:creationId xmlns:a16="http://schemas.microsoft.com/office/drawing/2014/main" id="{B94607B6-F2FA-D950-4138-61E427F9F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AE236-7255-9813-3DA1-4925E448202A}"/>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434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6A877-CCA1-BFE3-86AF-6866A01643C4}"/>
              </a:ext>
            </a:extLst>
          </p:cNvPr>
          <p:cNvSpPr>
            <a:spLocks noGrp="1"/>
          </p:cNvSpPr>
          <p:nvPr>
            <p:ph type="title"/>
          </p:nvPr>
        </p:nvSpPr>
        <p:spPr>
          <a:xfrm>
            <a:off x="499110" y="2279652"/>
            <a:ext cx="6309360" cy="3803649"/>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2CED4BA9-2D79-8204-EE11-2E8FAB8A2E72}"/>
              </a:ext>
            </a:extLst>
          </p:cNvPr>
          <p:cNvSpPr>
            <a:spLocks noGrp="1"/>
          </p:cNvSpPr>
          <p:nvPr>
            <p:ph type="body" idx="1"/>
          </p:nvPr>
        </p:nvSpPr>
        <p:spPr>
          <a:xfrm>
            <a:off x="499110" y="6119285"/>
            <a:ext cx="630936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2341B9-5B59-01E9-C24A-2652E0DD07A4}"/>
              </a:ext>
            </a:extLst>
          </p:cNvPr>
          <p:cNvSpPr>
            <a:spLocks noGrp="1"/>
          </p:cNvSpPr>
          <p:nvPr>
            <p:ph type="dt" sz="half" idx="10"/>
          </p:nvPr>
        </p:nvSpPr>
        <p:spPr/>
        <p:txBody>
          <a:bodyPr/>
          <a:lstStyle/>
          <a:p>
            <a:fld id="{8EB417AA-6964-4E9B-8690-4286F65E5FB7}" type="datetimeFigureOut">
              <a:rPr lang="en-US" smtClean="0"/>
              <a:t>5/30/2024</a:t>
            </a:fld>
            <a:endParaRPr lang="en-US"/>
          </a:p>
        </p:txBody>
      </p:sp>
      <p:sp>
        <p:nvSpPr>
          <p:cNvPr id="5" name="Footer Placeholder 4">
            <a:extLst>
              <a:ext uri="{FF2B5EF4-FFF2-40B4-BE49-F238E27FC236}">
                <a16:creationId xmlns:a16="http://schemas.microsoft.com/office/drawing/2014/main" id="{BEE6C6DD-5C94-35EF-C464-458364AA8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831EA-A9CC-8DE8-C860-65B4DE3C998B}"/>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146497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DF8D7-4723-AF4C-BF7A-A7FD24B36B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6C7EA2-3EF0-CC82-E7E2-C88C687E80F2}"/>
              </a:ext>
            </a:extLst>
          </p:cNvPr>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89B001-D6C6-F63A-8837-751D0F9EB7D7}"/>
              </a:ext>
            </a:extLst>
          </p:cNvPr>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636D63-4DA0-8E19-2890-2E57FBC5C7BC}"/>
              </a:ext>
            </a:extLst>
          </p:cNvPr>
          <p:cNvSpPr>
            <a:spLocks noGrp="1"/>
          </p:cNvSpPr>
          <p:nvPr>
            <p:ph type="dt" sz="half" idx="10"/>
          </p:nvPr>
        </p:nvSpPr>
        <p:spPr/>
        <p:txBody>
          <a:bodyPr/>
          <a:lstStyle/>
          <a:p>
            <a:fld id="{8EB417AA-6964-4E9B-8690-4286F65E5FB7}" type="datetimeFigureOut">
              <a:rPr lang="en-US" smtClean="0"/>
              <a:t>5/30/2024</a:t>
            </a:fld>
            <a:endParaRPr lang="en-US"/>
          </a:p>
        </p:txBody>
      </p:sp>
      <p:sp>
        <p:nvSpPr>
          <p:cNvPr id="6" name="Footer Placeholder 5">
            <a:extLst>
              <a:ext uri="{FF2B5EF4-FFF2-40B4-BE49-F238E27FC236}">
                <a16:creationId xmlns:a16="http://schemas.microsoft.com/office/drawing/2014/main" id="{671C2A4B-AF59-357A-8B14-293F23E04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D25F7-92B1-C217-9C2F-2F8DE5CC2D7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93614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0C43-4186-63C4-8441-FE5FDF7187EB}"/>
              </a:ext>
            </a:extLst>
          </p:cNvPr>
          <p:cNvSpPr>
            <a:spLocks noGrp="1"/>
          </p:cNvSpPr>
          <p:nvPr>
            <p:ph type="title"/>
          </p:nvPr>
        </p:nvSpPr>
        <p:spPr>
          <a:xfrm>
            <a:off x="503873" y="486834"/>
            <a:ext cx="630936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48E5CD-4EF9-4A0C-B728-CB06BAB8F359}"/>
              </a:ext>
            </a:extLst>
          </p:cNvPr>
          <p:cNvSpPr>
            <a:spLocks noGrp="1"/>
          </p:cNvSpPr>
          <p:nvPr>
            <p:ph type="body" idx="1"/>
          </p:nvPr>
        </p:nvSpPr>
        <p:spPr>
          <a:xfrm>
            <a:off x="503873" y="2241551"/>
            <a:ext cx="3094672"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C65ACEEF-2115-4C41-7BE4-58885611A1CC}"/>
              </a:ext>
            </a:extLst>
          </p:cNvPr>
          <p:cNvSpPr>
            <a:spLocks noGrp="1"/>
          </p:cNvSpPr>
          <p:nvPr>
            <p:ph sz="half" idx="2"/>
          </p:nvPr>
        </p:nvSpPr>
        <p:spPr>
          <a:xfrm>
            <a:off x="503873"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DDF9B7-271D-38D5-38A1-7BA7869F0DF5}"/>
              </a:ext>
            </a:extLst>
          </p:cNvPr>
          <p:cNvSpPr>
            <a:spLocks noGrp="1"/>
          </p:cNvSpPr>
          <p:nvPr>
            <p:ph type="body" sz="quarter" idx="3"/>
          </p:nvPr>
        </p:nvSpPr>
        <p:spPr>
          <a:xfrm>
            <a:off x="3703320" y="2241551"/>
            <a:ext cx="3109913"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D82BDC9C-610C-91DB-2AA6-D89460B5D774}"/>
              </a:ext>
            </a:extLst>
          </p:cNvPr>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50F803-A900-987C-9089-B9C486ED6197}"/>
              </a:ext>
            </a:extLst>
          </p:cNvPr>
          <p:cNvSpPr>
            <a:spLocks noGrp="1"/>
          </p:cNvSpPr>
          <p:nvPr>
            <p:ph type="dt" sz="half" idx="10"/>
          </p:nvPr>
        </p:nvSpPr>
        <p:spPr/>
        <p:txBody>
          <a:bodyPr/>
          <a:lstStyle/>
          <a:p>
            <a:fld id="{8EB417AA-6964-4E9B-8690-4286F65E5FB7}" type="datetimeFigureOut">
              <a:rPr lang="en-US" smtClean="0"/>
              <a:t>5/30/2024</a:t>
            </a:fld>
            <a:endParaRPr lang="en-US"/>
          </a:p>
        </p:txBody>
      </p:sp>
      <p:sp>
        <p:nvSpPr>
          <p:cNvPr id="8" name="Footer Placeholder 7">
            <a:extLst>
              <a:ext uri="{FF2B5EF4-FFF2-40B4-BE49-F238E27FC236}">
                <a16:creationId xmlns:a16="http://schemas.microsoft.com/office/drawing/2014/main" id="{6086B942-F30E-91D3-B1EA-E8D569A7D0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C14BB8-6346-105F-DA0F-A04B783E03B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28215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4EAD8-AF98-C814-1F81-DC6FE6BD31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3701F0-D174-2549-CB3C-60B90BAFBFD5}"/>
              </a:ext>
            </a:extLst>
          </p:cNvPr>
          <p:cNvSpPr>
            <a:spLocks noGrp="1"/>
          </p:cNvSpPr>
          <p:nvPr>
            <p:ph type="dt" sz="half" idx="10"/>
          </p:nvPr>
        </p:nvSpPr>
        <p:spPr/>
        <p:txBody>
          <a:bodyPr/>
          <a:lstStyle/>
          <a:p>
            <a:fld id="{8EB417AA-6964-4E9B-8690-4286F65E5FB7}" type="datetimeFigureOut">
              <a:rPr lang="en-US" smtClean="0"/>
              <a:t>5/30/2024</a:t>
            </a:fld>
            <a:endParaRPr lang="en-US"/>
          </a:p>
        </p:txBody>
      </p:sp>
      <p:sp>
        <p:nvSpPr>
          <p:cNvPr id="4" name="Footer Placeholder 3">
            <a:extLst>
              <a:ext uri="{FF2B5EF4-FFF2-40B4-BE49-F238E27FC236}">
                <a16:creationId xmlns:a16="http://schemas.microsoft.com/office/drawing/2014/main" id="{A3759D31-B69D-7D56-3DF2-A0C9232BB6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123B2C-5366-9DBC-7B68-B0BC2D4F0C1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72756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3367C-A43E-3AA2-3F66-365A97D7EDB2}"/>
              </a:ext>
            </a:extLst>
          </p:cNvPr>
          <p:cNvSpPr>
            <a:spLocks noGrp="1"/>
          </p:cNvSpPr>
          <p:nvPr>
            <p:ph type="dt" sz="half" idx="10"/>
          </p:nvPr>
        </p:nvSpPr>
        <p:spPr/>
        <p:txBody>
          <a:bodyPr/>
          <a:lstStyle/>
          <a:p>
            <a:fld id="{8EB417AA-6964-4E9B-8690-4286F65E5FB7}" type="datetimeFigureOut">
              <a:rPr lang="en-US" smtClean="0"/>
              <a:t>5/30/2024</a:t>
            </a:fld>
            <a:endParaRPr lang="en-US"/>
          </a:p>
        </p:txBody>
      </p:sp>
      <p:sp>
        <p:nvSpPr>
          <p:cNvPr id="3" name="Footer Placeholder 2">
            <a:extLst>
              <a:ext uri="{FF2B5EF4-FFF2-40B4-BE49-F238E27FC236}">
                <a16:creationId xmlns:a16="http://schemas.microsoft.com/office/drawing/2014/main" id="{C821F93D-DA59-5D95-5AF6-1A9934E55E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147D05-D97D-FC0E-2D0C-B01AFF215D8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71746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CA8E1-27C0-ACD6-8570-06CA646DD2EA}"/>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DF07E56A-8CF7-1E35-CFB0-E11F00F22B42}"/>
              </a:ext>
            </a:extLst>
          </p:cNvPr>
          <p:cNvSpPr>
            <a:spLocks noGrp="1"/>
          </p:cNvSpPr>
          <p:nvPr>
            <p:ph idx="1"/>
          </p:nvPr>
        </p:nvSpPr>
        <p:spPr>
          <a:xfrm>
            <a:off x="3109913" y="1316567"/>
            <a:ext cx="370332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E1DB9-8784-B97E-95AB-ED244044001F}"/>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88C9D50-3150-C8C6-BEA9-D95E93C66437}"/>
              </a:ext>
            </a:extLst>
          </p:cNvPr>
          <p:cNvSpPr>
            <a:spLocks noGrp="1"/>
          </p:cNvSpPr>
          <p:nvPr>
            <p:ph type="dt" sz="half" idx="10"/>
          </p:nvPr>
        </p:nvSpPr>
        <p:spPr/>
        <p:txBody>
          <a:bodyPr/>
          <a:lstStyle/>
          <a:p>
            <a:fld id="{8EB417AA-6964-4E9B-8690-4286F65E5FB7}" type="datetimeFigureOut">
              <a:rPr lang="en-US" smtClean="0"/>
              <a:t>5/30/2024</a:t>
            </a:fld>
            <a:endParaRPr lang="en-US"/>
          </a:p>
        </p:txBody>
      </p:sp>
      <p:sp>
        <p:nvSpPr>
          <p:cNvPr id="6" name="Footer Placeholder 5">
            <a:extLst>
              <a:ext uri="{FF2B5EF4-FFF2-40B4-BE49-F238E27FC236}">
                <a16:creationId xmlns:a16="http://schemas.microsoft.com/office/drawing/2014/main" id="{7D0F8E12-BA79-77B0-EC5F-E8851BD61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E9C7EA-21BC-E260-43B2-F825213761C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1865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F0B8-AA31-4EC7-A3E3-85032A2205E5}"/>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60FE87F6-D021-E1DA-5E7B-EF000607B619}"/>
              </a:ext>
            </a:extLst>
          </p:cNvPr>
          <p:cNvSpPr>
            <a:spLocks noGrp="1"/>
          </p:cNvSpPr>
          <p:nvPr>
            <p:ph type="pic" idx="1"/>
          </p:nvPr>
        </p:nvSpPr>
        <p:spPr>
          <a:xfrm>
            <a:off x="3109913" y="1316567"/>
            <a:ext cx="3703320"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CEB7B9E2-70A4-8852-215D-6F57546680FE}"/>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8F2D2450-DDEB-EF22-1242-034DF9283B32}"/>
              </a:ext>
            </a:extLst>
          </p:cNvPr>
          <p:cNvSpPr>
            <a:spLocks noGrp="1"/>
          </p:cNvSpPr>
          <p:nvPr>
            <p:ph type="dt" sz="half" idx="10"/>
          </p:nvPr>
        </p:nvSpPr>
        <p:spPr/>
        <p:txBody>
          <a:bodyPr/>
          <a:lstStyle/>
          <a:p>
            <a:fld id="{8EB417AA-6964-4E9B-8690-4286F65E5FB7}" type="datetimeFigureOut">
              <a:rPr lang="en-US" smtClean="0"/>
              <a:t>5/30/2024</a:t>
            </a:fld>
            <a:endParaRPr lang="en-US"/>
          </a:p>
        </p:txBody>
      </p:sp>
      <p:sp>
        <p:nvSpPr>
          <p:cNvPr id="6" name="Footer Placeholder 5">
            <a:extLst>
              <a:ext uri="{FF2B5EF4-FFF2-40B4-BE49-F238E27FC236}">
                <a16:creationId xmlns:a16="http://schemas.microsoft.com/office/drawing/2014/main" id="{20F508C6-5C39-D410-CA7B-BA6D34013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808C20-4C70-45F0-AC73-B54F95BA020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88752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BD624-3343-1009-38ED-0E17114E5406}"/>
              </a:ext>
            </a:extLst>
          </p:cNvPr>
          <p:cNvSpPr>
            <a:spLocks noGrp="1"/>
          </p:cNvSpPr>
          <p:nvPr>
            <p:ph type="title"/>
          </p:nvPr>
        </p:nvSpPr>
        <p:spPr>
          <a:xfrm>
            <a:off x="502920" y="486834"/>
            <a:ext cx="630936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85F22C-DCC3-AE9F-B81E-38F7034861AC}"/>
              </a:ext>
            </a:extLst>
          </p:cNvPr>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9FCB5-4868-2D00-A49D-307A44970EA5}"/>
              </a:ext>
            </a:extLst>
          </p:cNvPr>
          <p:cNvSpPr>
            <a:spLocks noGrp="1"/>
          </p:cNvSpPr>
          <p:nvPr>
            <p:ph type="dt" sz="half" idx="2"/>
          </p:nvPr>
        </p:nvSpPr>
        <p:spPr>
          <a:xfrm>
            <a:off x="502920" y="8475134"/>
            <a:ext cx="164592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8EB417AA-6964-4E9B-8690-4286F65E5FB7}" type="datetimeFigureOut">
              <a:rPr lang="en-US" smtClean="0"/>
              <a:t>5/30/2024</a:t>
            </a:fld>
            <a:endParaRPr lang="en-US"/>
          </a:p>
        </p:txBody>
      </p:sp>
      <p:sp>
        <p:nvSpPr>
          <p:cNvPr id="5" name="Footer Placeholder 4">
            <a:extLst>
              <a:ext uri="{FF2B5EF4-FFF2-40B4-BE49-F238E27FC236}">
                <a16:creationId xmlns:a16="http://schemas.microsoft.com/office/drawing/2014/main" id="{B44BD2F2-F4D8-9296-B821-0043E1DE5E21}"/>
              </a:ext>
            </a:extLst>
          </p:cNvPr>
          <p:cNvSpPr>
            <a:spLocks noGrp="1"/>
          </p:cNvSpPr>
          <p:nvPr>
            <p:ph type="ftr" sz="quarter" idx="3"/>
          </p:nvPr>
        </p:nvSpPr>
        <p:spPr>
          <a:xfrm>
            <a:off x="2423160" y="8475134"/>
            <a:ext cx="246888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0E55A7-286D-065B-5CEF-8A5E8160E55A}"/>
              </a:ext>
            </a:extLst>
          </p:cNvPr>
          <p:cNvSpPr>
            <a:spLocks noGrp="1"/>
          </p:cNvSpPr>
          <p:nvPr>
            <p:ph type="sldNum" sz="quarter" idx="4"/>
          </p:nvPr>
        </p:nvSpPr>
        <p:spPr>
          <a:xfrm>
            <a:off x="5166360" y="8475134"/>
            <a:ext cx="164592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571DDECB-0C7F-4F1E-A5A9-FCCF45559699}" type="slidenum">
              <a:rPr lang="en-US" smtClean="0"/>
              <a:t>‹#›</a:t>
            </a:fld>
            <a:endParaRPr lang="en-US"/>
          </a:p>
        </p:txBody>
      </p:sp>
    </p:spTree>
    <p:extLst>
      <p:ext uri="{BB962C8B-B14F-4D97-AF65-F5344CB8AC3E}">
        <p14:creationId xmlns:p14="http://schemas.microsoft.com/office/powerpoint/2010/main" val="1323247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hyperlink" Target="https://my.matterport.com/show/?m=7pUWAyTWyPA" TargetMode="External"/><Relationship Id="rId18" Type="http://schemas.openxmlformats.org/officeDocument/2006/relationships/image" Target="../media/image15.jpg"/><Relationship Id="rId3" Type="http://schemas.openxmlformats.org/officeDocument/2006/relationships/image" Target="../media/image2.svg"/><Relationship Id="rId21" Type="http://schemas.openxmlformats.org/officeDocument/2006/relationships/image" Target="../media/image18.jpg"/><Relationship Id="rId7" Type="http://schemas.openxmlformats.org/officeDocument/2006/relationships/image" Target="../media/image6.svg"/><Relationship Id="rId12" Type="http://schemas.openxmlformats.org/officeDocument/2006/relationships/hyperlink" Target="https://youtu.be/Owj3LuZEU-Y" TargetMode="External"/><Relationship Id="rId17" Type="http://schemas.openxmlformats.org/officeDocument/2006/relationships/image" Target="../media/image14.jpg"/><Relationship Id="rId2" Type="http://schemas.openxmlformats.org/officeDocument/2006/relationships/image" Target="../media/image1.png"/><Relationship Id="rId16" Type="http://schemas.openxmlformats.org/officeDocument/2006/relationships/image" Target="../media/image13.jpg"/><Relationship Id="rId20" Type="http://schemas.openxmlformats.org/officeDocument/2006/relationships/image" Target="../media/image17.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gif"/><Relationship Id="rId5" Type="http://schemas.openxmlformats.org/officeDocument/2006/relationships/image" Target="../media/image4.svg"/><Relationship Id="rId15" Type="http://schemas.openxmlformats.org/officeDocument/2006/relationships/image" Target="../media/image12.jpg"/><Relationship Id="rId10" Type="http://schemas.openxmlformats.org/officeDocument/2006/relationships/image" Target="../media/image9.jpg"/><Relationship Id="rId19" Type="http://schemas.openxmlformats.org/officeDocument/2006/relationships/image" Target="../media/image16.jp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1.jpg"/><Relationship Id="rId2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44945-A9CC-DFF0-C1C9-2BB7276DBFAC}"/>
              </a:ext>
            </a:extLst>
          </p:cNvPr>
          <p:cNvSpPr>
            <a:spLocks noGrp="1"/>
          </p:cNvSpPr>
          <p:nvPr>
            <p:ph type="ctrTitle"/>
          </p:nvPr>
        </p:nvSpPr>
        <p:spPr>
          <a:xfrm>
            <a:off x="879543" y="-49774"/>
            <a:ext cx="5556115" cy="575709"/>
          </a:xfrm>
          <a:noFill/>
          <a:ln>
            <a:noFill/>
          </a:ln>
        </p:spPr>
        <p:txBody>
          <a:bodyPr anchor="t">
            <a:noAutofit/>
          </a:bodyPr>
          <a:lstStyle/>
          <a:p>
            <a:r>
              <a:rPr lang="en-US" sz="4000" b="1" dirty="0">
                <a:solidFill>
                  <a:schemeClr val="tx2"/>
                </a:solidFill>
                <a:effectLst>
                  <a:outerShdw blurRad="50800" dist="63500" dir="5400000" algn="ctr" rotWithShape="0">
                    <a:schemeClr val="bg1">
                      <a:lumMod val="65000"/>
                      <a:alpha val="75000"/>
                    </a:schemeClr>
                  </a:outerShdw>
                </a:effectLst>
                <a:latin typeface="Rastanty Cortez" panose="02000506000000020003" pitchFamily="2" charset="0"/>
              </a:rPr>
              <a:t>On the Water in Jacob’s Point</a:t>
            </a:r>
          </a:p>
        </p:txBody>
      </p:sp>
      <p:sp>
        <p:nvSpPr>
          <p:cNvPr id="3" name="Subtitle 2">
            <a:extLst>
              <a:ext uri="{FF2B5EF4-FFF2-40B4-BE49-F238E27FC236}">
                <a16:creationId xmlns:a16="http://schemas.microsoft.com/office/drawing/2014/main" id="{0191E1D0-9AD9-4BED-A329-A9D7B6F58369}"/>
              </a:ext>
            </a:extLst>
          </p:cNvPr>
          <p:cNvSpPr>
            <a:spLocks noGrp="1"/>
          </p:cNvSpPr>
          <p:nvPr>
            <p:ph type="subTitle" idx="1"/>
          </p:nvPr>
        </p:nvSpPr>
        <p:spPr>
          <a:xfrm>
            <a:off x="3529807" y="611070"/>
            <a:ext cx="3684812" cy="436340"/>
          </a:xfrm>
        </p:spPr>
        <p:txBody>
          <a:bodyPr>
            <a:normAutofit fontScale="92500"/>
          </a:bodyPr>
          <a:lstStyle/>
          <a:p>
            <a:r>
              <a:rPr lang="en-US" sz="2000" b="1" dirty="0">
                <a:solidFill>
                  <a:schemeClr val="tx2"/>
                </a:solidFill>
                <a:latin typeface="Century Gothic" panose="020B0502020202020204" pitchFamily="34" charset="0"/>
              </a:rPr>
              <a:t>6099 Jacob’s Point Boulevard</a:t>
            </a:r>
          </a:p>
        </p:txBody>
      </p:sp>
      <p:sp>
        <p:nvSpPr>
          <p:cNvPr id="32" name="TextBox 31">
            <a:extLst>
              <a:ext uri="{FF2B5EF4-FFF2-40B4-BE49-F238E27FC236}">
                <a16:creationId xmlns:a16="http://schemas.microsoft.com/office/drawing/2014/main" id="{85F3BD85-556E-4F53-E605-BFBB04A5B55B}"/>
              </a:ext>
            </a:extLst>
          </p:cNvPr>
          <p:cNvSpPr txBox="1"/>
          <p:nvPr/>
        </p:nvSpPr>
        <p:spPr>
          <a:xfrm>
            <a:off x="3529807" y="1075366"/>
            <a:ext cx="3684811" cy="738664"/>
          </a:xfrm>
          <a:prstGeom prst="rect">
            <a:avLst/>
          </a:prstGeom>
          <a:noFill/>
        </p:spPr>
        <p:txBody>
          <a:bodyPr wrap="square" rtlCol="0">
            <a:spAutoFit/>
          </a:bodyPr>
          <a:lstStyle/>
          <a:p>
            <a:pPr algn="ctr"/>
            <a:r>
              <a:rPr lang="en-US" sz="1400" b="1" dirty="0">
                <a:solidFill>
                  <a:schemeClr val="tx2"/>
                </a:solidFill>
                <a:latin typeface="Century Gothic" panose="020B0502020202020204" pitchFamily="34" charset="0"/>
              </a:rPr>
              <a:t>Just Past West Ashley</a:t>
            </a:r>
          </a:p>
          <a:p>
            <a:pPr algn="ctr"/>
            <a:r>
              <a:rPr lang="en-US" sz="1400" b="1" dirty="0" err="1">
                <a:solidFill>
                  <a:schemeClr val="tx2"/>
                </a:solidFill>
                <a:latin typeface="Century Gothic" panose="020B0502020202020204" pitchFamily="34" charset="0"/>
              </a:rPr>
              <a:t>Ravenel</a:t>
            </a:r>
            <a:r>
              <a:rPr lang="en-US" sz="1400" b="1" dirty="0">
                <a:solidFill>
                  <a:schemeClr val="tx2"/>
                </a:solidFill>
                <a:latin typeface="Century Gothic" panose="020B0502020202020204" pitchFamily="34" charset="0"/>
              </a:rPr>
              <a:t>, SC 29470</a:t>
            </a:r>
          </a:p>
          <a:p>
            <a:pPr algn="ctr"/>
            <a:r>
              <a:rPr lang="en-US" sz="1400" b="1" dirty="0">
                <a:solidFill>
                  <a:schemeClr val="tx2"/>
                </a:solidFill>
                <a:latin typeface="Century Gothic" panose="020B0502020202020204" pitchFamily="34" charset="0"/>
              </a:rPr>
              <a:t>MLS# 24011691 | $1,200,000</a:t>
            </a:r>
          </a:p>
        </p:txBody>
      </p:sp>
      <p:pic>
        <p:nvPicPr>
          <p:cNvPr id="34" name="Graphic 33" descr="Bed outline">
            <a:extLst>
              <a:ext uri="{FF2B5EF4-FFF2-40B4-BE49-F238E27FC236}">
                <a16:creationId xmlns:a16="http://schemas.microsoft.com/office/drawing/2014/main" id="{0C4CA87C-E05B-87A6-FDC2-E068596D08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4492" y="4821976"/>
            <a:ext cx="506064" cy="595844"/>
          </a:xfrm>
          <a:prstGeom prst="rect">
            <a:avLst/>
          </a:prstGeom>
        </p:spPr>
      </p:pic>
      <p:pic>
        <p:nvPicPr>
          <p:cNvPr id="35" name="Graphic 34" descr="Blueprint outline">
            <a:extLst>
              <a:ext uri="{FF2B5EF4-FFF2-40B4-BE49-F238E27FC236}">
                <a16:creationId xmlns:a16="http://schemas.microsoft.com/office/drawing/2014/main" id="{C0441DEF-18BF-C5D1-0843-9938975ECB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74718" y="4821976"/>
            <a:ext cx="506064" cy="595844"/>
          </a:xfrm>
          <a:prstGeom prst="rect">
            <a:avLst/>
          </a:prstGeom>
        </p:spPr>
      </p:pic>
      <p:pic>
        <p:nvPicPr>
          <p:cNvPr id="36" name="Graphic 35" descr="Bathtub outline">
            <a:extLst>
              <a:ext uri="{FF2B5EF4-FFF2-40B4-BE49-F238E27FC236}">
                <a16:creationId xmlns:a16="http://schemas.microsoft.com/office/drawing/2014/main" id="{07B80C55-6127-134C-4C79-9EA68540E9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74605" y="4821976"/>
            <a:ext cx="506064" cy="595844"/>
          </a:xfrm>
          <a:prstGeom prst="rect">
            <a:avLst/>
          </a:prstGeom>
        </p:spPr>
      </p:pic>
      <p:sp>
        <p:nvSpPr>
          <p:cNvPr id="37" name="TextBox 36">
            <a:extLst>
              <a:ext uri="{FF2B5EF4-FFF2-40B4-BE49-F238E27FC236}">
                <a16:creationId xmlns:a16="http://schemas.microsoft.com/office/drawing/2014/main" id="{13B2163B-949A-DA39-590E-1904217AF7BD}"/>
              </a:ext>
            </a:extLst>
          </p:cNvPr>
          <p:cNvSpPr txBox="1"/>
          <p:nvPr/>
        </p:nvSpPr>
        <p:spPr>
          <a:xfrm>
            <a:off x="8661163" y="5308596"/>
            <a:ext cx="479342" cy="246221"/>
          </a:xfrm>
          <a:prstGeom prst="rect">
            <a:avLst/>
          </a:prstGeom>
          <a:noFill/>
        </p:spPr>
        <p:txBody>
          <a:bodyPr wrap="square">
            <a:spAutoFit/>
          </a:bodyPr>
          <a:lstStyle/>
          <a:p>
            <a:pPr algn="ctr"/>
            <a:r>
              <a:rPr lang="en-US" sz="1000" dirty="0">
                <a:latin typeface="Century Gothic" panose="020B0502020202020204" pitchFamily="34" charset="0"/>
              </a:rPr>
              <a:t>3</a:t>
            </a:r>
          </a:p>
        </p:txBody>
      </p:sp>
      <p:sp>
        <p:nvSpPr>
          <p:cNvPr id="38" name="TextBox 37">
            <a:extLst>
              <a:ext uri="{FF2B5EF4-FFF2-40B4-BE49-F238E27FC236}">
                <a16:creationId xmlns:a16="http://schemas.microsoft.com/office/drawing/2014/main" id="{5D24C747-1A8D-2EE3-C495-C3A7833BC351}"/>
              </a:ext>
            </a:extLst>
          </p:cNvPr>
          <p:cNvSpPr txBox="1"/>
          <p:nvPr/>
        </p:nvSpPr>
        <p:spPr>
          <a:xfrm>
            <a:off x="9261277" y="5308596"/>
            <a:ext cx="479342" cy="246888"/>
          </a:xfrm>
          <a:prstGeom prst="rect">
            <a:avLst/>
          </a:prstGeom>
          <a:noFill/>
        </p:spPr>
        <p:txBody>
          <a:bodyPr wrap="square">
            <a:spAutoFit/>
          </a:bodyPr>
          <a:lstStyle/>
          <a:p>
            <a:pPr algn="ctr"/>
            <a:r>
              <a:rPr lang="en-US" sz="1000" dirty="0">
                <a:latin typeface="Century Gothic" panose="020B0502020202020204" pitchFamily="34" charset="0"/>
              </a:rPr>
              <a:t>1,844</a:t>
            </a:r>
          </a:p>
        </p:txBody>
      </p:sp>
      <p:sp>
        <p:nvSpPr>
          <p:cNvPr id="39" name="TextBox 38">
            <a:extLst>
              <a:ext uri="{FF2B5EF4-FFF2-40B4-BE49-F238E27FC236}">
                <a16:creationId xmlns:a16="http://schemas.microsoft.com/office/drawing/2014/main" id="{8B1F621C-2B3D-2EFF-E13C-8EBE4D1226B8}"/>
              </a:ext>
            </a:extLst>
          </p:cNvPr>
          <p:cNvSpPr txBox="1"/>
          <p:nvPr/>
        </p:nvSpPr>
        <p:spPr>
          <a:xfrm>
            <a:off x="8061050" y="5308596"/>
            <a:ext cx="479342" cy="246221"/>
          </a:xfrm>
          <a:prstGeom prst="rect">
            <a:avLst/>
          </a:prstGeom>
          <a:noFill/>
        </p:spPr>
        <p:txBody>
          <a:bodyPr wrap="square">
            <a:spAutoFit/>
          </a:bodyPr>
          <a:lstStyle/>
          <a:p>
            <a:pPr algn="ctr"/>
            <a:r>
              <a:rPr lang="en-US" sz="1000" dirty="0">
                <a:latin typeface="Century Gothic" panose="020B0502020202020204" pitchFamily="34" charset="0"/>
              </a:rPr>
              <a:t>4</a:t>
            </a:r>
          </a:p>
        </p:txBody>
      </p:sp>
      <p:pic>
        <p:nvPicPr>
          <p:cNvPr id="6" name="Picture 5">
            <a:extLst>
              <a:ext uri="{FF2B5EF4-FFF2-40B4-BE49-F238E27FC236}">
                <a16:creationId xmlns:a16="http://schemas.microsoft.com/office/drawing/2014/main" id="{A020B926-867B-7CBB-673C-3084168EA41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8247765" y="2685820"/>
            <a:ext cx="1492854" cy="995236"/>
          </a:xfrm>
          <a:prstGeom prst="rect">
            <a:avLst/>
          </a:prstGeom>
        </p:spPr>
      </p:pic>
      <p:pic>
        <p:nvPicPr>
          <p:cNvPr id="10" name="Picture 9">
            <a:extLst>
              <a:ext uri="{FF2B5EF4-FFF2-40B4-BE49-F238E27FC236}">
                <a16:creationId xmlns:a16="http://schemas.microsoft.com/office/drawing/2014/main" id="{C1BAA087-D5FC-08C9-143C-81428C7F5EE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8116250" y="1365231"/>
            <a:ext cx="1490911" cy="993941"/>
          </a:xfrm>
          <a:prstGeom prst="rect">
            <a:avLst/>
          </a:prstGeom>
        </p:spPr>
      </p:pic>
      <p:pic>
        <p:nvPicPr>
          <p:cNvPr id="14" name="Picture 13">
            <a:extLst>
              <a:ext uri="{FF2B5EF4-FFF2-40B4-BE49-F238E27FC236}">
                <a16:creationId xmlns:a16="http://schemas.microsoft.com/office/drawing/2014/main" id="{95A1446C-5246-385C-EFE1-915BF3926DA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96467" y="611070"/>
            <a:ext cx="3165858" cy="2371499"/>
          </a:xfrm>
          <a:prstGeom prst="rect">
            <a:avLst/>
          </a:prstGeom>
          <a:ln>
            <a:noFill/>
          </a:ln>
          <a:effectLst/>
        </p:spPr>
      </p:pic>
      <p:sp>
        <p:nvSpPr>
          <p:cNvPr id="42" name="TextBox 41">
            <a:extLst>
              <a:ext uri="{FF2B5EF4-FFF2-40B4-BE49-F238E27FC236}">
                <a16:creationId xmlns:a16="http://schemas.microsoft.com/office/drawing/2014/main" id="{0961B75F-0215-7D19-DFEE-6BDF08056B9C}"/>
              </a:ext>
            </a:extLst>
          </p:cNvPr>
          <p:cNvSpPr txBox="1"/>
          <p:nvPr/>
        </p:nvSpPr>
        <p:spPr>
          <a:xfrm>
            <a:off x="879544" y="8323128"/>
            <a:ext cx="2733574" cy="754053"/>
          </a:xfrm>
          <a:prstGeom prst="rect">
            <a:avLst/>
          </a:prstGeom>
          <a:noFill/>
        </p:spPr>
        <p:txBody>
          <a:bodyPr wrap="square" rtlCol="0">
            <a:spAutoFit/>
          </a:bodyPr>
          <a:lstStyle/>
          <a:p>
            <a:r>
              <a:rPr lang="en-US" sz="1600" b="1" i="0" dirty="0">
                <a:solidFill>
                  <a:srgbClr val="083262"/>
                </a:solidFill>
                <a:effectLst/>
                <a:latin typeface="Century Gothic" panose="020B0502020202020204" pitchFamily="34" charset="0"/>
              </a:rPr>
              <a:t>Seth Stisher</a:t>
            </a:r>
            <a:br>
              <a:rPr lang="en-US" sz="1600" dirty="0">
                <a:solidFill>
                  <a:srgbClr val="083262"/>
                </a:solidFill>
                <a:latin typeface="Century Gothic" panose="020B0502020202020204" pitchFamily="34" charset="0"/>
              </a:rPr>
            </a:br>
            <a:r>
              <a:rPr lang="en-US" sz="900" b="0" i="0" dirty="0">
                <a:solidFill>
                  <a:srgbClr val="083262"/>
                </a:solidFill>
                <a:effectLst/>
                <a:latin typeface="Century Gothic" panose="020B0502020202020204" pitchFamily="34" charset="0"/>
              </a:rPr>
              <a:t>843-270-2902</a:t>
            </a:r>
          </a:p>
          <a:p>
            <a:r>
              <a:rPr lang="en-US" sz="900" b="0" i="0" dirty="0">
                <a:solidFill>
                  <a:srgbClr val="083262"/>
                </a:solidFill>
                <a:effectLst/>
                <a:latin typeface="Century Gothic" panose="020B0502020202020204" pitchFamily="34" charset="0"/>
              </a:rPr>
              <a:t>seth@stishgroup.com</a:t>
            </a:r>
            <a:br>
              <a:rPr lang="en-US" sz="900" b="0" i="0" dirty="0">
                <a:solidFill>
                  <a:srgbClr val="083262"/>
                </a:solidFill>
                <a:effectLst/>
                <a:latin typeface="Century Gothic" panose="020B0502020202020204" pitchFamily="34" charset="0"/>
              </a:rPr>
            </a:br>
            <a:r>
              <a:rPr lang="en-US" sz="900" b="0" i="0" dirty="0">
                <a:solidFill>
                  <a:srgbClr val="083262"/>
                </a:solidFill>
                <a:effectLst/>
                <a:latin typeface="Century Gothic" panose="020B0502020202020204" pitchFamily="34" charset="0"/>
              </a:rPr>
              <a:t>www.stishgroup.com</a:t>
            </a:r>
          </a:p>
        </p:txBody>
      </p:sp>
      <p:pic>
        <p:nvPicPr>
          <p:cNvPr id="46" name="Picture 45">
            <a:extLst>
              <a:ext uri="{FF2B5EF4-FFF2-40B4-BE49-F238E27FC236}">
                <a16:creationId xmlns:a16="http://schemas.microsoft.com/office/drawing/2014/main" id="{64C763E5-66FC-1F7E-0E43-DA00300BAB8F}"/>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290311" y="8380114"/>
            <a:ext cx="930252" cy="640080"/>
          </a:xfrm>
          <a:prstGeom prst="rect">
            <a:avLst/>
          </a:prstGeom>
        </p:spPr>
      </p:pic>
      <p:sp>
        <p:nvSpPr>
          <p:cNvPr id="5" name="TextBox 4">
            <a:extLst>
              <a:ext uri="{FF2B5EF4-FFF2-40B4-BE49-F238E27FC236}">
                <a16:creationId xmlns:a16="http://schemas.microsoft.com/office/drawing/2014/main" id="{930B6364-BBA5-DD85-ACE9-4C6DA6EE40DC}"/>
              </a:ext>
            </a:extLst>
          </p:cNvPr>
          <p:cNvSpPr txBox="1"/>
          <p:nvPr/>
        </p:nvSpPr>
        <p:spPr>
          <a:xfrm>
            <a:off x="96467" y="3285453"/>
            <a:ext cx="4400481" cy="3416320"/>
          </a:xfrm>
          <a:prstGeom prst="rect">
            <a:avLst/>
          </a:prstGeom>
          <a:noFill/>
        </p:spPr>
        <p:txBody>
          <a:bodyPr wrap="square" rtlCol="0">
            <a:spAutoFit/>
          </a:bodyPr>
          <a:lstStyle/>
          <a:p>
            <a:r>
              <a:rPr lang="en-US" sz="1200" dirty="0">
                <a:solidFill>
                  <a:schemeClr val="tx2"/>
                </a:solidFill>
                <a:latin typeface="Century Gothic" panose="020B0502020202020204" pitchFamily="34" charset="0"/>
              </a:rPr>
              <a:t>Enjoy Lowcountry waterfront living in this gorgeous home on Wallace Creek. The shared dock is steps away from the back door and this custom buildout includes an abundance of features in its well-thought design. With 4 bedrooms, 3.5 baths and 3426 square feet there is plenty of space for a large family or many guests. The primary bedroom is on the main floor with the open kitchen, living room, and dining room which all open out to a huge screened porch offering some of the most beautiful views including jaw-dropping sunsets. The ground floor offers a bonus space that could be an additional suite or an entertaining space with a bar and direct access to the covered back porch and hot tub. The top floor has two bedrooms, a bath, and a loft space. All of this is brought together with an elevator that gives access to all three floors.</a:t>
            </a:r>
          </a:p>
          <a:p>
            <a:pPr algn="ctr"/>
            <a:endParaRPr lang="en-US" sz="1200" dirty="0">
              <a:solidFill>
                <a:schemeClr val="tx2"/>
              </a:solidFill>
              <a:latin typeface="Century Gothic" panose="020B0502020202020204" pitchFamily="34" charset="0"/>
              <a:hlinkClick r:id="rId12"/>
            </a:endParaRPr>
          </a:p>
          <a:p>
            <a:pPr algn="ctr"/>
            <a:r>
              <a:rPr lang="en-US" sz="1200" dirty="0">
                <a:solidFill>
                  <a:schemeClr val="tx2"/>
                </a:solidFill>
                <a:latin typeface="Century Gothic" panose="020B0502020202020204" pitchFamily="34" charset="0"/>
                <a:hlinkClick r:id="rId12"/>
              </a:rPr>
              <a:t>VIDEO TOUR</a:t>
            </a:r>
            <a:r>
              <a:rPr lang="en-US" sz="1200" dirty="0">
                <a:solidFill>
                  <a:schemeClr val="tx2"/>
                </a:solidFill>
                <a:latin typeface="Century Gothic" panose="020B0502020202020204" pitchFamily="34" charset="0"/>
              </a:rPr>
              <a:t> | </a:t>
            </a:r>
            <a:r>
              <a:rPr lang="en-US" sz="1200" dirty="0">
                <a:solidFill>
                  <a:schemeClr val="tx2"/>
                </a:solidFill>
                <a:latin typeface="Century Gothic" panose="020B0502020202020204" pitchFamily="34" charset="0"/>
                <a:hlinkClick r:id="rId13"/>
              </a:rPr>
              <a:t>VIRTUAL TOUR</a:t>
            </a:r>
            <a:endParaRPr lang="en-US" sz="1200" dirty="0">
              <a:solidFill>
                <a:schemeClr val="tx2"/>
              </a:solidFill>
              <a:latin typeface="Century Gothic" panose="020B0502020202020204" pitchFamily="34" charset="0"/>
            </a:endParaRPr>
          </a:p>
        </p:txBody>
      </p:sp>
      <p:pic>
        <p:nvPicPr>
          <p:cNvPr id="11" name="Picture 10">
            <a:extLst>
              <a:ext uri="{FF2B5EF4-FFF2-40B4-BE49-F238E27FC236}">
                <a16:creationId xmlns:a16="http://schemas.microsoft.com/office/drawing/2014/main" id="{84E63AF5-E08C-C8FB-EE15-FDC1B04AA2EF}"/>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4489499" y="1760255"/>
            <a:ext cx="3429000" cy="2285160"/>
          </a:xfrm>
          <a:prstGeom prst="rect">
            <a:avLst/>
          </a:prstGeom>
        </p:spPr>
      </p:pic>
      <p:pic>
        <p:nvPicPr>
          <p:cNvPr id="12" name="Picture 11">
            <a:extLst>
              <a:ext uri="{FF2B5EF4-FFF2-40B4-BE49-F238E27FC236}">
                <a16:creationId xmlns:a16="http://schemas.microsoft.com/office/drawing/2014/main" id="{F444B440-F0CA-57F1-A15B-5C1569EDD1F2}"/>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96467" y="7004656"/>
            <a:ext cx="1713539" cy="1142359"/>
          </a:xfrm>
          <a:prstGeom prst="rect">
            <a:avLst/>
          </a:prstGeom>
        </p:spPr>
      </p:pic>
      <p:pic>
        <p:nvPicPr>
          <p:cNvPr id="16" name="Picture 15">
            <a:extLst>
              <a:ext uri="{FF2B5EF4-FFF2-40B4-BE49-F238E27FC236}">
                <a16:creationId xmlns:a16="http://schemas.microsoft.com/office/drawing/2014/main" id="{C16D118F-402C-12E1-C34E-F4DC220E3473}"/>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1898617" y="7004656"/>
            <a:ext cx="1714500" cy="1143000"/>
          </a:xfrm>
          <a:prstGeom prst="rect">
            <a:avLst/>
          </a:prstGeom>
        </p:spPr>
      </p:pic>
      <p:pic>
        <p:nvPicPr>
          <p:cNvPr id="17" name="Picture 16">
            <a:extLst>
              <a:ext uri="{FF2B5EF4-FFF2-40B4-BE49-F238E27FC236}">
                <a16:creationId xmlns:a16="http://schemas.microsoft.com/office/drawing/2014/main" id="{B6C99288-3ADC-3381-B536-6A2ED08DC201}"/>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3529808" y="1841987"/>
            <a:ext cx="1710722" cy="1140481"/>
          </a:xfrm>
          <a:prstGeom prst="rect">
            <a:avLst/>
          </a:prstGeom>
        </p:spPr>
      </p:pic>
      <p:pic>
        <p:nvPicPr>
          <p:cNvPr id="18" name="Picture 17">
            <a:extLst>
              <a:ext uri="{FF2B5EF4-FFF2-40B4-BE49-F238E27FC236}">
                <a16:creationId xmlns:a16="http://schemas.microsoft.com/office/drawing/2014/main" id="{C2255E6F-30CB-9A44-54E4-80FAE8435970}"/>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3701728" y="7004656"/>
            <a:ext cx="1713896" cy="1142597"/>
          </a:xfrm>
          <a:prstGeom prst="rect">
            <a:avLst/>
          </a:prstGeom>
        </p:spPr>
      </p:pic>
      <p:pic>
        <p:nvPicPr>
          <p:cNvPr id="19" name="Picture 18">
            <a:extLst>
              <a:ext uri="{FF2B5EF4-FFF2-40B4-BE49-F238E27FC236}">
                <a16:creationId xmlns:a16="http://schemas.microsoft.com/office/drawing/2014/main" id="{B73C1540-9352-6590-9DAA-BAE5A09AEA10}"/>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5508013" y="1841887"/>
            <a:ext cx="1710722" cy="1140682"/>
          </a:xfrm>
          <a:prstGeom prst="rect">
            <a:avLst/>
          </a:prstGeom>
        </p:spPr>
      </p:pic>
      <p:pic>
        <p:nvPicPr>
          <p:cNvPr id="20" name="Picture 19">
            <a:extLst>
              <a:ext uri="{FF2B5EF4-FFF2-40B4-BE49-F238E27FC236}">
                <a16:creationId xmlns:a16="http://schemas.microsoft.com/office/drawing/2014/main" id="{7B1D3718-1CD1-A274-FBD1-60FA4B212311}"/>
              </a:ext>
            </a:extLst>
          </p:cNvPr>
          <p:cNvPicPr>
            <a:picLocks noChangeAspect="1"/>
          </p:cNvPicPr>
          <p:nvPr/>
        </p:nvPicPr>
        <p:blipFill>
          <a:blip r:embed="rId20">
            <a:extLst>
              <a:ext uri="{28A0092B-C50C-407E-A947-70E740481C1C}">
                <a14:useLocalDpi xmlns:a14="http://schemas.microsoft.com/office/drawing/2010/main" val="0"/>
              </a:ext>
            </a:extLst>
          </a:blip>
          <a:srcRect/>
          <a:stretch/>
        </p:blipFill>
        <p:spPr>
          <a:xfrm>
            <a:off x="5504236" y="7004656"/>
            <a:ext cx="1714499" cy="1143000"/>
          </a:xfrm>
          <a:prstGeom prst="rect">
            <a:avLst/>
          </a:prstGeom>
        </p:spPr>
      </p:pic>
      <p:pic>
        <p:nvPicPr>
          <p:cNvPr id="1026" name="Picture 2">
            <a:extLst>
              <a:ext uri="{FF2B5EF4-FFF2-40B4-BE49-F238E27FC236}">
                <a16:creationId xmlns:a16="http://schemas.microsoft.com/office/drawing/2014/main" id="{6F06B016-B191-8F4E-9C7A-0B650CB5F66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p:blipFill>
        <p:spPr bwMode="auto">
          <a:xfrm>
            <a:off x="96467" y="8380114"/>
            <a:ext cx="675546" cy="6400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3EDAF66-DE50-54B0-C470-EBCDC12C6EC6}"/>
              </a:ext>
            </a:extLst>
          </p:cNvPr>
          <p:cNvSpPr txBox="1"/>
          <p:nvPr/>
        </p:nvSpPr>
        <p:spPr>
          <a:xfrm>
            <a:off x="4617720" y="3527418"/>
            <a:ext cx="2596898" cy="2909451"/>
          </a:xfrm>
          <a:prstGeom prst="rect">
            <a:avLst/>
          </a:prstGeom>
          <a:solidFill>
            <a:schemeClr val="bg1">
              <a:lumMod val="95000"/>
            </a:schemeClr>
          </a:solidFill>
        </p:spPr>
        <p:txBody>
          <a:bodyPr wrap="square" numCol="1" rtlCol="0" anchor="ctr">
            <a:spAutoFit/>
          </a:bodyPr>
          <a:lstStyle/>
          <a:p>
            <a:pPr marL="171450" indent="-171450">
              <a:lnSpc>
                <a:spcPct val="300000"/>
              </a:lnSpc>
              <a:buFont typeface="Arial" panose="020B0604020202020204" pitchFamily="34" charset="0"/>
              <a:buChar char="•"/>
            </a:pPr>
            <a:r>
              <a:rPr lang="en-US" sz="1050" dirty="0">
                <a:solidFill>
                  <a:schemeClr val="tx2"/>
                </a:solidFill>
                <a:latin typeface="Century Gothic" panose="020B0502020202020204" pitchFamily="34" charset="0"/>
              </a:rPr>
              <a:t>Waterfront Views</a:t>
            </a:r>
          </a:p>
          <a:p>
            <a:pPr marL="171450" indent="-171450">
              <a:lnSpc>
                <a:spcPct val="300000"/>
              </a:lnSpc>
              <a:buFont typeface="Arial" panose="020B0604020202020204" pitchFamily="34" charset="0"/>
              <a:buChar char="•"/>
            </a:pPr>
            <a:r>
              <a:rPr lang="en-US" sz="1050" dirty="0">
                <a:solidFill>
                  <a:schemeClr val="tx2"/>
                </a:solidFill>
                <a:latin typeface="Century Gothic" panose="020B0502020202020204" pitchFamily="34" charset="0"/>
              </a:rPr>
              <a:t>Dock Access Out the Back Door</a:t>
            </a:r>
          </a:p>
          <a:p>
            <a:pPr marL="171450" indent="-171450">
              <a:lnSpc>
                <a:spcPct val="300000"/>
              </a:lnSpc>
              <a:buFont typeface="Arial" panose="020B0604020202020204" pitchFamily="34" charset="0"/>
              <a:buChar char="•"/>
            </a:pPr>
            <a:r>
              <a:rPr lang="en-US" sz="1050" dirty="0">
                <a:solidFill>
                  <a:schemeClr val="tx2"/>
                </a:solidFill>
                <a:latin typeface="Century Gothic" panose="020B0502020202020204" pitchFamily="34" charset="0"/>
              </a:rPr>
              <a:t>Elevator Accessing All Levels</a:t>
            </a:r>
          </a:p>
          <a:p>
            <a:pPr marL="171450" indent="-171450">
              <a:lnSpc>
                <a:spcPct val="300000"/>
              </a:lnSpc>
              <a:buFont typeface="Arial" panose="020B0604020202020204" pitchFamily="34" charset="0"/>
              <a:buChar char="•"/>
            </a:pPr>
            <a:r>
              <a:rPr lang="en-US" sz="1050" dirty="0">
                <a:solidFill>
                  <a:schemeClr val="tx2"/>
                </a:solidFill>
                <a:latin typeface="Century Gothic" panose="020B0502020202020204" pitchFamily="34" charset="0"/>
              </a:rPr>
              <a:t>Massive Screened Porch</a:t>
            </a:r>
          </a:p>
          <a:p>
            <a:pPr marL="171450" indent="-171450">
              <a:lnSpc>
                <a:spcPct val="300000"/>
              </a:lnSpc>
              <a:buFont typeface="Arial" panose="020B0604020202020204" pitchFamily="34" charset="0"/>
              <a:buChar char="•"/>
            </a:pPr>
            <a:r>
              <a:rPr lang="en-US" sz="1050" dirty="0">
                <a:solidFill>
                  <a:schemeClr val="tx2"/>
                </a:solidFill>
                <a:latin typeface="Century Gothic" panose="020B0502020202020204" pitchFamily="34" charset="0"/>
              </a:rPr>
              <a:t>Spa-Like Primary Suite</a:t>
            </a:r>
          </a:p>
          <a:p>
            <a:pPr marL="171450" indent="-171450">
              <a:lnSpc>
                <a:spcPct val="300000"/>
              </a:lnSpc>
              <a:buFont typeface="Arial" panose="020B0604020202020204" pitchFamily="34" charset="0"/>
              <a:buChar char="•"/>
            </a:pPr>
            <a:r>
              <a:rPr lang="en-US" sz="1050" dirty="0">
                <a:solidFill>
                  <a:schemeClr val="tx2"/>
                </a:solidFill>
                <a:latin typeface="Century Gothic" panose="020B0502020202020204" pitchFamily="34" charset="0"/>
              </a:rPr>
              <a:t>Potential Second Suite or MILS</a:t>
            </a:r>
          </a:p>
        </p:txBody>
      </p:sp>
      <p:pic>
        <p:nvPicPr>
          <p:cNvPr id="4" name="Picture 3">
            <a:extLst>
              <a:ext uri="{FF2B5EF4-FFF2-40B4-BE49-F238E27FC236}">
                <a16:creationId xmlns:a16="http://schemas.microsoft.com/office/drawing/2014/main" id="{82782DD8-B66E-7808-83E9-9C7F712FAC56}"/>
              </a:ext>
            </a:extLst>
          </p:cNvPr>
          <p:cNvPicPr>
            <a:picLocks noChangeAspect="1"/>
          </p:cNvPicPr>
          <p:nvPr/>
        </p:nvPicPr>
        <p:blipFill>
          <a:blip r:embed="rId22">
            <a:extLst>
              <a:ext uri="{28A0092B-C50C-407E-A947-70E740481C1C}">
                <a14:useLocalDpi xmlns:a14="http://schemas.microsoft.com/office/drawing/2010/main" val="0"/>
              </a:ext>
            </a:extLst>
          </a:blip>
          <a:srcRect/>
          <a:stretch/>
        </p:blipFill>
        <p:spPr>
          <a:xfrm>
            <a:off x="5504236" y="8380114"/>
            <a:ext cx="640080" cy="640080"/>
          </a:xfrm>
          <a:prstGeom prst="rect">
            <a:avLst/>
          </a:prstGeom>
        </p:spPr>
      </p:pic>
    </p:spTree>
    <p:extLst>
      <p:ext uri="{BB962C8B-B14F-4D97-AF65-F5344CB8AC3E}">
        <p14:creationId xmlns:p14="http://schemas.microsoft.com/office/powerpoint/2010/main" val="2634440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TotalTime>
  <Words>232</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Century Gothic</vt:lpstr>
      <vt:lpstr>Rastanty Cortez</vt:lpstr>
      <vt:lpstr>Office Theme</vt:lpstr>
      <vt:lpstr>On the Water in Jacob’s 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Agents &amp; Buyers Welcome!</dc:title>
  <dc:creator>A. Thomas Price</dc:creator>
  <cp:lastModifiedBy>A. Thomas Price</cp:lastModifiedBy>
  <cp:revision>22</cp:revision>
  <dcterms:created xsi:type="dcterms:W3CDTF">2022-10-19T11:58:47Z</dcterms:created>
  <dcterms:modified xsi:type="dcterms:W3CDTF">2024-05-30T20:34:52Z</dcterms:modified>
</cp:coreProperties>
</file>