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FC"/>
    <a:srgbClr val="10253F"/>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206" y="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5/30/2018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5/30/2018</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5" y="141474"/>
            <a:ext cx="6006213" cy="3995800"/>
          </a:xfrm>
          <a:prstGeom prst="rect">
            <a:avLst/>
          </a:prstGeom>
          <a:ln>
            <a:noFill/>
          </a:ln>
          <a:effectLst>
            <a:outerShdw blurRad="190500" algn="tl" rotWithShape="0">
              <a:srgbClr val="000000">
                <a:alpha val="70000"/>
              </a:srgbClr>
            </a:outerShdw>
          </a:effectLst>
        </p:spPr>
      </p:pic>
      <p:sp>
        <p:nvSpPr>
          <p:cNvPr id="21" name="Rectangle 20"/>
          <p:cNvSpPr/>
          <p:nvPr/>
        </p:nvSpPr>
        <p:spPr>
          <a:xfrm>
            <a:off x="0"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 y="4838219"/>
            <a:ext cx="6299953" cy="3995801"/>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Enjoy the privacy of this FURNISHED Luxury, well appointed home nestled in a serene Lowcountry setting at the end of a private road which leads off of Seagrass Ln. You will be surrounded by wetlands, beautiful marsh and majestic trees, along with overlooking the 3rd Ladies Tee Box of the Wild Dunes Links golf course, giving you a sense of total seclusion. This house would make a great permanent, secondary or rental investment, as it is being sold furnished for the exception of some specific personal items, furnishings &amp; accessories of the Sellers, please see Documents for Furniture and Furnishings Exclusions. Complimented by recent upfits and renovations, you will enter a grand Foyer with Travertine Tiles flooring, which meet hardwood floors installed throughout the newly renovated. Too many details to mention here. See the listing for complete info.</a:t>
            </a:r>
          </a:p>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Wild Dunes offer access to two golf courses, tennis center, three pools, of which one is heated, three great restaurants, lovely hotel, miles and miles of beautiful beaches, two fitness centers, walking/biking trails, children's playground and a Property Owner's Beach House for entertaining, plus an easy walk to the beach.</a:t>
            </a:r>
          </a:p>
        </p:txBody>
      </p:sp>
      <p:sp>
        <p:nvSpPr>
          <p:cNvPr id="2" name="Title 1"/>
          <p:cNvSpPr>
            <a:spLocks noGrp="1"/>
          </p:cNvSpPr>
          <p:nvPr>
            <p:ph type="ctrTitle"/>
          </p:nvPr>
        </p:nvSpPr>
        <p:spPr>
          <a:xfrm>
            <a:off x="99352" y="4120875"/>
            <a:ext cx="6020626" cy="679725"/>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60 Seagrass Lane</a:t>
            </a:r>
            <a:b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Isle of Palms, SC 29451 ~ MLS# 17023605 ~ $1,599,000</a:t>
            </a:r>
            <a:endParaRPr lang="en-US" sz="1400" i="1" cap="none" dirty="0">
              <a:ln w="10541" cmpd="sng">
                <a:noFill/>
                <a:prstDash val="solid"/>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9054" y="8970051"/>
            <a:ext cx="696217" cy="1047674"/>
          </a:xfrm>
          <a:prstGeom prst="rect">
            <a:avLst/>
          </a:prstGeom>
        </p:spPr>
      </p:pic>
      <p:sp>
        <p:nvSpPr>
          <p:cNvPr id="17" name="Rectangle 16"/>
          <p:cNvSpPr/>
          <p:nvPr/>
        </p:nvSpPr>
        <p:spPr>
          <a:xfrm>
            <a:off x="0" y="8970668"/>
            <a:ext cx="7772399" cy="1046440"/>
          </a:xfrm>
          <a:prstGeom prst="rect">
            <a:avLst/>
          </a:prstGeom>
        </p:spPr>
        <p:txBody>
          <a:bodyPr wrap="square">
            <a:spAutoFit/>
          </a:bodyPr>
          <a:lstStyle/>
          <a:p>
            <a:pPr algn="ctr"/>
            <a:r>
              <a:rPr lang="en-US" sz="1800" dirty="0">
                <a:solidFill>
                  <a:schemeClr val="bg1"/>
                </a:solidFill>
                <a:latin typeface="Century Gothic" panose="020B0502020202020204" pitchFamily="34" charset="0"/>
              </a:rPr>
              <a:t>Linda Laird</a:t>
            </a:r>
            <a:br>
              <a:rPr lang="en-US" sz="1800" dirty="0">
                <a:solidFill>
                  <a:schemeClr val="bg1"/>
                </a:solidFill>
                <a:latin typeface="Century Gothic" panose="020B0502020202020204" pitchFamily="34" charset="0"/>
              </a:rPr>
            </a:br>
            <a:r>
              <a:rPr lang="pt-BR" sz="1100" dirty="0">
                <a:solidFill>
                  <a:schemeClr val="bg1"/>
                </a:solidFill>
                <a:latin typeface="Century Gothic" panose="020B0502020202020204" pitchFamily="34" charset="0"/>
              </a:rPr>
              <a:t>REALTOR</a:t>
            </a:r>
          </a:p>
          <a:p>
            <a:pPr algn="ctr"/>
            <a:r>
              <a:rPr lang="pt-BR" sz="1100" dirty="0">
                <a:solidFill>
                  <a:schemeClr val="bg1"/>
                </a:solidFill>
                <a:latin typeface="Century Gothic" panose="020B0502020202020204" pitchFamily="34" charset="0"/>
              </a:rPr>
              <a:t>M (843) 209-7571 | O (843) 886-8110</a:t>
            </a:r>
          </a:p>
          <a:p>
            <a:pPr algn="ctr"/>
            <a:r>
              <a:rPr lang="pt-BR" sz="1100" dirty="0">
                <a:solidFill>
                  <a:schemeClr val="bg1"/>
                </a:solidFill>
                <a:latin typeface="Century Gothic" panose="020B0502020202020204" pitchFamily="34" charset="0"/>
              </a:rPr>
              <a:t>linda.laird@carolinaoneplus.com | www.lindalaird.com</a:t>
            </a:r>
          </a:p>
          <a:p>
            <a:pPr algn="ctr"/>
            <a:r>
              <a:rPr lang="en-US" sz="900" i="1" dirty="0">
                <a:solidFill>
                  <a:schemeClr val="bg1"/>
                </a:solidFill>
                <a:latin typeface="Century Gothic" panose="020B0502020202020204" pitchFamily="34" charset="0"/>
              </a:rPr>
              <a:t>Leading Real Estate Companies of the World</a:t>
            </a:r>
          </a:p>
        </p:txBody>
      </p:sp>
      <p:grpSp>
        <p:nvGrpSpPr>
          <p:cNvPr id="24" name="Group 23"/>
          <p:cNvGrpSpPr/>
          <p:nvPr/>
        </p:nvGrpSpPr>
        <p:grpSpPr>
          <a:xfrm>
            <a:off x="152400" y="9038192"/>
            <a:ext cx="1524000" cy="911393"/>
            <a:chOff x="0" y="9037683"/>
            <a:chExt cx="1524000" cy="911393"/>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Century Gothic" panose="020B0502020202020204" pitchFamily="34" charset="0"/>
                </a:rPr>
                <a:t>Carolina One Real Estate</a:t>
              </a:r>
            </a:p>
            <a:p>
              <a:pPr algn="ctr"/>
              <a:r>
                <a:rPr lang="en-US" sz="700" dirty="0">
                  <a:solidFill>
                    <a:schemeClr val="bg1"/>
                  </a:solidFill>
                  <a:latin typeface="Century Gothic" panose="020B0502020202020204" pitchFamily="34" charset="0"/>
                </a:rPr>
                <a:t>1503 Palm Blvd</a:t>
              </a:r>
            </a:p>
            <a:p>
              <a:pPr algn="ctr"/>
              <a:r>
                <a:rPr lang="en-US" sz="700" dirty="0">
                  <a:solidFill>
                    <a:schemeClr val="bg1"/>
                  </a:solidFill>
                  <a:latin typeface="Century Gothic" panose="020B0502020202020204" pitchFamily="34" charset="0"/>
                </a:rPr>
                <a:t>Isle of Palms, SC 29451-2280</a:t>
              </a:r>
            </a:p>
          </p:txBody>
        </p:sp>
      </p:grpSp>
      <p:pic>
        <p:nvPicPr>
          <p:cNvPr id="22" name="Picture 2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301362" y="4551206"/>
            <a:ext cx="1371600" cy="914400"/>
          </a:xfrm>
          <a:prstGeom prst="rect">
            <a:avLst/>
          </a:prstGeom>
          <a:ln>
            <a:noFill/>
          </a:ln>
          <a:effectLst>
            <a:outerShdw blurRad="190500" algn="tl" rotWithShape="0">
              <a:srgbClr val="000000">
                <a:alpha val="70000"/>
              </a:srgbClr>
            </a:outerShdw>
          </a:effectLst>
        </p:spPr>
      </p:pic>
      <p:pic>
        <p:nvPicPr>
          <p:cNvPr id="28" name="Picture 2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301362" y="1237070"/>
            <a:ext cx="1371600" cy="914400"/>
          </a:xfrm>
          <a:prstGeom prst="rect">
            <a:avLst/>
          </a:prstGeom>
          <a:ln>
            <a:noFill/>
          </a:ln>
          <a:effectLst>
            <a:outerShdw blurRad="190500" algn="tl" rotWithShape="0">
              <a:srgbClr val="000000">
                <a:alpha val="70000"/>
              </a:srgbClr>
            </a:outerShdw>
          </a:effectLst>
        </p:spPr>
      </p:pic>
      <p:pic>
        <p:nvPicPr>
          <p:cNvPr id="8" name="Picture 7"/>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301362" y="132358"/>
            <a:ext cx="1371600" cy="914400"/>
          </a:xfrm>
          <a:prstGeom prst="rect">
            <a:avLst/>
          </a:prstGeom>
          <a:ln>
            <a:noFill/>
          </a:ln>
          <a:effectLst>
            <a:outerShdw blurRad="190500" algn="tl" rotWithShape="0">
              <a:srgbClr val="000000">
                <a:alpha val="70000"/>
              </a:srgbClr>
            </a:outerShdw>
          </a:effectLst>
        </p:spPr>
      </p:pic>
      <p:pic>
        <p:nvPicPr>
          <p:cNvPr id="19" name="Picture 18"/>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6301362" y="3446494"/>
            <a:ext cx="1371600" cy="914400"/>
          </a:xfrm>
          <a:prstGeom prst="rect">
            <a:avLst/>
          </a:prstGeom>
          <a:ln>
            <a:noFill/>
          </a:ln>
          <a:effectLst>
            <a:outerShdw blurRad="190500" algn="tl" rotWithShape="0">
              <a:srgbClr val="000000">
                <a:alpha val="70000"/>
              </a:srgbClr>
            </a:outerShdw>
          </a:effectLst>
        </p:spPr>
      </p:pic>
      <p:pic>
        <p:nvPicPr>
          <p:cNvPr id="20" name="Picture 19"/>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6301362" y="2341782"/>
            <a:ext cx="1371600" cy="914400"/>
          </a:xfrm>
          <a:prstGeom prst="rect">
            <a:avLst/>
          </a:prstGeom>
          <a:ln>
            <a:noFill/>
          </a:ln>
          <a:effectLst>
            <a:outerShdw blurRad="190500" algn="tl" rotWithShape="0">
              <a:srgbClr val="000000">
                <a:alpha val="70000"/>
              </a:srgbClr>
            </a:outerShdw>
          </a:effectLst>
        </p:spPr>
      </p:pic>
      <p:pic>
        <p:nvPicPr>
          <p:cNvPr id="25" name="Picture 24"/>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6301362" y="5655918"/>
            <a:ext cx="1371600" cy="914400"/>
          </a:xfrm>
          <a:prstGeom prst="rect">
            <a:avLst/>
          </a:prstGeom>
          <a:ln>
            <a:noFill/>
          </a:ln>
          <a:effectLst>
            <a:outerShdw blurRad="190500" algn="tl" rotWithShape="0">
              <a:srgbClr val="000000">
                <a:alpha val="70000"/>
              </a:srgbClr>
            </a:outerShdw>
          </a:effectLst>
        </p:spPr>
      </p:pic>
      <p:pic>
        <p:nvPicPr>
          <p:cNvPr id="26" name="Picture 25"/>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6301362" y="6760630"/>
            <a:ext cx="1371600" cy="914400"/>
          </a:xfrm>
          <a:prstGeom prst="rect">
            <a:avLst/>
          </a:prstGeom>
          <a:ln>
            <a:noFill/>
          </a:ln>
          <a:effectLst>
            <a:outerShdw blurRad="190500" algn="tl" rotWithShape="0">
              <a:srgbClr val="000000">
                <a:alpha val="70000"/>
              </a:srgbClr>
            </a:outerShdw>
          </a:effectLst>
        </p:spPr>
      </p:pic>
      <p:pic>
        <p:nvPicPr>
          <p:cNvPr id="27" name="Picture 26"/>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6301362" y="7865342"/>
            <a:ext cx="1371600" cy="914400"/>
          </a:xfrm>
          <a:prstGeom prst="rect">
            <a:avLst/>
          </a:prstGeom>
          <a:ln>
            <a:noFill/>
          </a:ln>
          <a:effectLst>
            <a:outerShdw blurRad="190500" algn="tl" rotWithShape="0">
              <a:srgbClr val="000000">
                <a:alpha val="70000"/>
              </a:srgbClr>
            </a:outerShdw>
          </a:effectLst>
        </p:spPr>
      </p:pic>
      <p:sp>
        <p:nvSpPr>
          <p:cNvPr id="6" name="Diagonal Stripe 5">
            <a:extLst>
              <a:ext uri="{FF2B5EF4-FFF2-40B4-BE49-F238E27FC236}">
                <a16:creationId xmlns:a16="http://schemas.microsoft.com/office/drawing/2014/main" id="{98339C7C-09A0-4C15-9C1D-83D39747732C}"/>
              </a:ext>
            </a:extLst>
          </p:cNvPr>
          <p:cNvSpPr/>
          <p:nvPr/>
        </p:nvSpPr>
        <p:spPr>
          <a:xfrm>
            <a:off x="-2438400" y="141474"/>
            <a:ext cx="2209802" cy="2335413"/>
          </a:xfrm>
          <a:prstGeom prst="diagStripe">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5" name="Rectangle 4">
            <a:extLst>
              <a:ext uri="{FF2B5EF4-FFF2-40B4-BE49-F238E27FC236}">
                <a16:creationId xmlns:a16="http://schemas.microsoft.com/office/drawing/2014/main" id="{B10BDA6F-5911-42BE-994E-0DEBDFBE316D}"/>
              </a:ext>
            </a:extLst>
          </p:cNvPr>
          <p:cNvSpPr/>
          <p:nvPr/>
        </p:nvSpPr>
        <p:spPr>
          <a:xfrm>
            <a:off x="113764" y="3276600"/>
            <a:ext cx="6006213" cy="707886"/>
          </a:xfrm>
          <a:prstGeom prst="rect">
            <a:avLst/>
          </a:prstGeom>
        </p:spPr>
        <p:txBody>
          <a:bodyPr wrap="square">
            <a:spAutoFit/>
          </a:bodyPr>
          <a:lstStyle/>
          <a:p>
            <a:pPr algn="ctr"/>
            <a:r>
              <a:rPr lang="en-US" sz="4000" b="1" dirty="0">
                <a:ln w="3175">
                  <a:solidFill>
                    <a:schemeClr val="bg2">
                      <a:lumMod val="75000"/>
                    </a:schemeClr>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ea typeface="Calibri" panose="020F0502020204030204" pitchFamily="34" charset="0"/>
              </a:rPr>
              <a:t>Wild Dunes </a:t>
            </a:r>
            <a:r>
              <a:rPr lang="en-US" sz="4000" b="1" dirty="0">
                <a:ln w="3175">
                  <a:solidFill>
                    <a:schemeClr val="bg2">
                      <a:lumMod val="75000"/>
                    </a:schemeClr>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rPr>
              <a:t>Luxury</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238</TotalTime>
  <Words>238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Book Antiqua</vt:lpstr>
      <vt:lpstr>Calibri</vt:lpstr>
      <vt:lpstr>Century Gothic</vt:lpstr>
      <vt:lpstr>Edwardian Script ITC</vt:lpstr>
      <vt:lpstr>Lucida Sans</vt:lpstr>
      <vt:lpstr>Verdana</vt:lpstr>
      <vt:lpstr>Wingdings</vt:lpstr>
      <vt:lpstr>Wingdings 2</vt:lpstr>
      <vt:lpstr>Wingdings 3</vt:lpstr>
      <vt:lpstr>Apex</vt:lpstr>
      <vt:lpstr>60 Seagrass Lane Isle of Palms, SC 29451 ~ MLS# 17023605 ~ $1,599,000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2018-05-30T13:15:46Z</dcterms:modified>
</cp:coreProperties>
</file>