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C"/>
    <a:srgbClr val="10253F"/>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354" y="-16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10/10/2018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944" y="132357"/>
            <a:ext cx="6007608" cy="4005072"/>
          </a:xfrm>
          <a:prstGeom prst="rect">
            <a:avLst/>
          </a:prstGeom>
          <a:ln>
            <a:noFill/>
          </a:ln>
          <a:effectLst>
            <a:outerShdw blurRad="190500" algn="tl" rotWithShape="0">
              <a:srgbClr val="000000">
                <a:alpha val="70000"/>
              </a:srgbClr>
            </a:outerShdw>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4175153"/>
            <a:ext cx="6299953" cy="4658867"/>
          </a:xfrm>
        </p:spPr>
        <p:txBody>
          <a:bodyPr anchor="ctr">
            <a:noAutofit/>
          </a:bodyPr>
          <a:lstStyle/>
          <a:p>
            <a:r>
              <a:rPr lang="en-US" sz="1150" b="1" dirty="0">
                <a:latin typeface="Century Gothic" panose="020B0502020202020204" pitchFamily="34" charset="0"/>
                <a:ea typeface="Verdana" panose="020B0604030504040204" pitchFamily="34" charset="0"/>
                <a:cs typeface="Verdana" panose="020B0604030504040204" pitchFamily="34" charset="0"/>
              </a:rPr>
              <a:t>Enjoy the privacy of this Luxury, well appointed home nestled in a serene Lowcountry setting situate at the end of Seagrass Ln. You will be surrounded by wetlands, beautiful marsh and majestic trees, along with overlooking the 3rd Ladies Tee Box of the Wild Dunes Links Golf Course, giving you a sense of total seclusion. </a:t>
            </a:r>
          </a:p>
          <a:p>
            <a:r>
              <a:rPr lang="en-US" sz="1150" b="1" dirty="0">
                <a:latin typeface="Century Gothic" panose="020B0502020202020204" pitchFamily="34" charset="0"/>
                <a:ea typeface="Verdana" panose="020B0604030504040204" pitchFamily="34" charset="0"/>
                <a:cs typeface="Verdana" panose="020B0604030504040204" pitchFamily="34" charset="0"/>
              </a:rPr>
              <a:t>The heart of the home is the large Great Room with fireplace, custom built-in bookcases on either side. Featuring an exquisite open floor plan, this space allows for fabulous entertaining and family gatherings. The gourmet kitchen has Quartz countertops, custom cabinets, high-end Wolf appliances, wine cooler, hands free Delta faucets and built-in power strips installed in the magnificent kitchen island, along with a neat prep sink...this kitchen is every Chef's dream. A cozy screened porch located just outside the breakfast eating area, is a great place to share an early morning cup of coffee and enjoy the great outdoors. Adjacent to the kitchen you will find a neatly organized utility room, consisting of a Half Bath, Elevator access/egress, large laundry sink, washer/dryer and an oversized pantry.</a:t>
            </a:r>
          </a:p>
          <a:p>
            <a:r>
              <a:rPr lang="en-US" sz="1150" b="1" dirty="0">
                <a:latin typeface="Century Gothic" panose="020B0502020202020204" pitchFamily="34" charset="0"/>
                <a:ea typeface="Verdana" panose="020B0604030504040204" pitchFamily="34" charset="0"/>
                <a:cs typeface="Verdana" panose="020B0604030504040204" pitchFamily="34" charset="0"/>
              </a:rPr>
              <a:t>Across the rear of the home is a second screened porch with exquisite views of the golf course.</a:t>
            </a:r>
          </a:p>
          <a:p>
            <a:r>
              <a:rPr lang="en-US" sz="1150" b="1" dirty="0">
                <a:latin typeface="Century Gothic" panose="020B0502020202020204" pitchFamily="34" charset="0"/>
                <a:ea typeface="Verdana" panose="020B0604030504040204" pitchFamily="34" charset="0"/>
                <a:cs typeface="Verdana" panose="020B0604030504040204" pitchFamily="34" charset="0"/>
              </a:rPr>
              <a:t>Wild Dunes offers access to two golf courses, tennis center, three pools, one is heated, three great restaurants, lovely hotel, miles and miles of beautiful beaches, fitness center, walking/biking trails, children's playground and a Property Owner's Beach House.</a:t>
            </a:r>
          </a:p>
          <a:p>
            <a:r>
              <a:rPr lang="en-US" sz="1150" b="1" dirty="0">
                <a:latin typeface="Century Gothic" panose="020B0502020202020204" pitchFamily="34" charset="0"/>
                <a:ea typeface="Verdana" panose="020B0604030504040204" pitchFamily="34" charset="0"/>
                <a:cs typeface="Verdana" panose="020B0604030504040204" pitchFamily="34" charset="0"/>
              </a:rPr>
              <a:t>This home was built by Phillip Smith, General Contractor, a leading custom home builder throughout Charleston, SC.</a:t>
            </a:r>
          </a:p>
          <a:p>
            <a:r>
              <a:rPr lang="en-US" sz="1150" b="1" i="1" dirty="0">
                <a:latin typeface="Century Gothic" panose="020B0502020202020204" pitchFamily="34" charset="0"/>
                <a:ea typeface="Verdana" panose="020B0604030504040204" pitchFamily="34" charset="0"/>
                <a:cs typeface="Verdana" panose="020B0604030504040204" pitchFamily="34" charset="0"/>
              </a:rPr>
              <a:t>Wild Dunes Comm. Assn. Fee - $ 824.00 annually | Beach Assessment Fee - 1,263.00 Paid by Sellers | Wild Dunes Membership Club - Optional</a:t>
            </a:r>
          </a:p>
        </p:txBody>
      </p:sp>
      <p:sp>
        <p:nvSpPr>
          <p:cNvPr id="2" name="Title 1"/>
          <p:cNvSpPr>
            <a:spLocks noGrp="1"/>
          </p:cNvSpPr>
          <p:nvPr>
            <p:ph type="ctrTitle"/>
          </p:nvPr>
        </p:nvSpPr>
        <p:spPr>
          <a:xfrm>
            <a:off x="99352" y="3505200"/>
            <a:ext cx="6020626" cy="679725"/>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60 Seagrass Lane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17023605 ~ $1,549,000</a:t>
            </a:r>
            <a:endParaRPr lang="en-US" sz="1400" i="1"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52" y="9019754"/>
            <a:ext cx="2948648" cy="982883"/>
          </a:xfrm>
          <a:prstGeom prst="rect">
            <a:avLst/>
          </a:prstGeom>
        </p:spPr>
      </p:pic>
      <p:sp>
        <p:nvSpPr>
          <p:cNvPr id="17" name="Rectangle 16"/>
          <p:cNvSpPr/>
          <p:nvPr/>
        </p:nvSpPr>
        <p:spPr>
          <a:xfrm>
            <a:off x="7797800" y="7973621"/>
            <a:ext cx="4190999" cy="1046440"/>
          </a:xfrm>
          <a:prstGeom prst="rect">
            <a:avLst/>
          </a:prstGeom>
        </p:spPr>
        <p:txBody>
          <a:bodyPr wrap="square">
            <a:spAutoFit/>
          </a:bodyPr>
          <a:lstStyle/>
          <a:p>
            <a:pPr algn="ctr"/>
            <a:r>
              <a:rPr lang="en-US" sz="1800" dirty="0">
                <a:latin typeface="Century Gothic" panose="020B0502020202020204" pitchFamily="34" charset="0"/>
              </a:rPr>
              <a:t>Linda Laird</a:t>
            </a:r>
            <a:br>
              <a:rPr lang="en-US" sz="1800" dirty="0">
                <a:latin typeface="Century Gothic" panose="020B0502020202020204" pitchFamily="34" charset="0"/>
              </a:rPr>
            </a:br>
            <a:r>
              <a:rPr lang="pt-BR" sz="1100" dirty="0">
                <a:latin typeface="Century Gothic" panose="020B0502020202020204" pitchFamily="34" charset="0"/>
              </a:rPr>
              <a:t>REALTOR</a:t>
            </a:r>
          </a:p>
          <a:p>
            <a:pPr algn="ctr"/>
            <a:r>
              <a:rPr lang="pt-BR" sz="1100" dirty="0">
                <a:latin typeface="Century Gothic" panose="020B0502020202020204" pitchFamily="34" charset="0"/>
              </a:rPr>
              <a:t>M (843) 209-7571 | O (843) 886-8110</a:t>
            </a:r>
          </a:p>
          <a:p>
            <a:pPr algn="ctr"/>
            <a:r>
              <a:rPr lang="pt-BR" sz="1100" dirty="0">
                <a:latin typeface="Century Gothic" panose="020B0502020202020204" pitchFamily="34" charset="0"/>
              </a:rPr>
              <a:t>linda.laird@carolinaoneplus.com | www.lindalaird.com</a:t>
            </a:r>
          </a:p>
          <a:p>
            <a:pPr algn="ctr"/>
            <a:r>
              <a:rPr lang="en-US" sz="900" i="1" dirty="0">
                <a:latin typeface="Century Gothic" panose="020B0502020202020204" pitchFamily="34" charset="0"/>
              </a:rPr>
              <a:t>Leading Real Estate Companies of the World</a:t>
            </a:r>
          </a:p>
        </p:txBody>
      </p:sp>
      <p:grpSp>
        <p:nvGrpSpPr>
          <p:cNvPr id="24" name="Group 23"/>
          <p:cNvGrpSpPr/>
          <p:nvPr/>
        </p:nvGrpSpPr>
        <p:grpSpPr>
          <a:xfrm>
            <a:off x="8077200" y="9038191"/>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latin typeface="Century Gothic" panose="020B0502020202020204" pitchFamily="34" charset="0"/>
                </a:rPr>
                <a:t>Carolina One Real Estate</a:t>
              </a:r>
            </a:p>
            <a:p>
              <a:pPr algn="ctr"/>
              <a:r>
                <a:rPr lang="en-US" sz="700" dirty="0">
                  <a:latin typeface="Century Gothic" panose="020B0502020202020204" pitchFamily="34" charset="0"/>
                </a:rPr>
                <a:t>1503 Palm Blvd</a:t>
              </a:r>
            </a:p>
            <a:p>
              <a:pPr algn="ctr"/>
              <a:r>
                <a:rPr lang="en-US" sz="700" dirty="0">
                  <a:latin typeface="Century Gothic" panose="020B0502020202020204" pitchFamily="34" charset="0"/>
                </a:rPr>
                <a:t>Isle of Palms, SC 29451-2280</a:t>
              </a:r>
            </a:p>
          </p:txBody>
        </p:sp>
      </p:grpSp>
      <p:pic>
        <p:nvPicPr>
          <p:cNvPr id="22" name="Picture 21"/>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6301362" y="5795713"/>
            <a:ext cx="1371600" cy="914400"/>
          </a:xfrm>
          <a:prstGeom prst="rect">
            <a:avLst/>
          </a:prstGeom>
          <a:ln>
            <a:noFill/>
          </a:ln>
          <a:effectLst>
            <a:outerShdw blurRad="190500" algn="tl" rotWithShape="0">
              <a:srgbClr val="000000">
                <a:alpha val="70000"/>
              </a:srgbClr>
            </a:outerShdw>
          </a:effectLst>
        </p:spPr>
      </p:pic>
      <p:pic>
        <p:nvPicPr>
          <p:cNvPr id="28" name="Picture 27"/>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6301362" y="2311072"/>
            <a:ext cx="1371600" cy="914400"/>
          </a:xfrm>
          <a:prstGeom prst="rect">
            <a:avLst/>
          </a:prstGeom>
          <a:ln>
            <a:noFill/>
          </a:ln>
          <a:effectLst>
            <a:outerShdw blurRad="190500" algn="tl" rotWithShape="0">
              <a:srgbClr val="000000">
                <a:alpha val="70000"/>
              </a:srgbClr>
            </a:outerShdw>
          </a:effectLst>
        </p:spPr>
      </p:pic>
      <p:pic>
        <p:nvPicPr>
          <p:cNvPr id="8" name="Picture 7"/>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301362" y="1149525"/>
            <a:ext cx="1371600" cy="914400"/>
          </a:xfrm>
          <a:prstGeom prst="rect">
            <a:avLst/>
          </a:prstGeom>
          <a:ln>
            <a:noFill/>
          </a:ln>
          <a:effectLst>
            <a:outerShdw blurRad="190500" algn="tl" rotWithShape="0">
              <a:srgbClr val="000000">
                <a:alpha val="70000"/>
              </a:srgbClr>
            </a:outerShdw>
          </a:effectLst>
        </p:spPr>
      </p:pic>
      <p:pic>
        <p:nvPicPr>
          <p:cNvPr id="19" name="Picture 18"/>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6301362" y="4634166"/>
            <a:ext cx="1371600" cy="914400"/>
          </a:xfrm>
          <a:prstGeom prst="rect">
            <a:avLst/>
          </a:prstGeom>
          <a:ln>
            <a:noFill/>
          </a:ln>
          <a:effectLst>
            <a:outerShdw blurRad="190500" algn="tl" rotWithShape="0">
              <a:srgbClr val="000000">
                <a:alpha val="70000"/>
              </a:srgbClr>
            </a:outerShdw>
          </a:effectLst>
        </p:spPr>
      </p:pic>
      <p:pic>
        <p:nvPicPr>
          <p:cNvPr id="20" name="Picture 19"/>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301362" y="3472619"/>
            <a:ext cx="1371600" cy="914400"/>
          </a:xfrm>
          <a:prstGeom prst="rect">
            <a:avLst/>
          </a:prstGeom>
          <a:ln>
            <a:noFill/>
          </a:ln>
          <a:effectLst>
            <a:outerShdw blurRad="190500" algn="tl" rotWithShape="0">
              <a:srgbClr val="000000">
                <a:alpha val="70000"/>
              </a:srgbClr>
            </a:outerShdw>
          </a:effectLst>
        </p:spPr>
      </p:pic>
      <p:pic>
        <p:nvPicPr>
          <p:cNvPr id="25" name="Picture 24"/>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6301362" y="6957260"/>
            <a:ext cx="1371600" cy="914400"/>
          </a:xfrm>
          <a:prstGeom prst="rect">
            <a:avLst/>
          </a:prstGeom>
          <a:ln>
            <a:noFill/>
          </a:ln>
          <a:effectLst>
            <a:outerShdw blurRad="190500" algn="tl" rotWithShape="0">
              <a:srgbClr val="000000">
                <a:alpha val="70000"/>
              </a:srgbClr>
            </a:outerShdw>
          </a:effectLst>
        </p:spPr>
      </p:pic>
      <p:pic>
        <p:nvPicPr>
          <p:cNvPr id="26" name="Picture 25"/>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01362" y="8118807"/>
            <a:ext cx="1371600" cy="770021"/>
          </a:xfrm>
          <a:prstGeom prst="rect">
            <a:avLst/>
          </a:prstGeom>
          <a:ln>
            <a:noFill/>
          </a:ln>
          <a:effectLst>
            <a:outerShdw blurRad="190500" algn="tl" rotWithShape="0">
              <a:srgbClr val="000000">
                <a:alpha val="70000"/>
              </a:srgbClr>
            </a:outerShdw>
          </a:effectLst>
        </p:spPr>
      </p:pic>
      <p:pic>
        <p:nvPicPr>
          <p:cNvPr id="27" name="Picture 2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01362" y="9135979"/>
            <a:ext cx="1371600" cy="770021"/>
          </a:xfrm>
          <a:prstGeom prst="rect">
            <a:avLst/>
          </a:prstGeom>
          <a:ln>
            <a:noFill/>
          </a:ln>
          <a:effectLst>
            <a:outerShdw blurRad="190500" algn="tl" rotWithShape="0">
              <a:srgbClr val="000000">
                <a:alpha val="70000"/>
              </a:srgbClr>
            </a:outerShdw>
          </a:effectLst>
        </p:spPr>
      </p:pic>
      <p:sp>
        <p:nvSpPr>
          <p:cNvPr id="6" name="Diagonal Stripe 5">
            <a:extLst>
              <a:ext uri="{FF2B5EF4-FFF2-40B4-BE49-F238E27FC236}">
                <a16:creationId xmlns:a16="http://schemas.microsoft.com/office/drawing/2014/main" id="{98339C7C-09A0-4C15-9C1D-83D39747732C}"/>
              </a:ext>
            </a:extLst>
          </p:cNvPr>
          <p:cNvSpPr/>
          <p:nvPr/>
        </p:nvSpPr>
        <p:spPr>
          <a:xfrm>
            <a:off x="-1" y="0"/>
            <a:ext cx="2133601" cy="2151469"/>
          </a:xfrm>
          <a:prstGeom prst="diagStripe">
            <a:avLst>
              <a:gd name="adj" fmla="val 6634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9B8FC"/>
              </a:solidFill>
            </a:endParaRPr>
          </a:p>
        </p:txBody>
      </p:sp>
      <p:sp>
        <p:nvSpPr>
          <p:cNvPr id="5" name="Rectangle 4">
            <a:extLst>
              <a:ext uri="{FF2B5EF4-FFF2-40B4-BE49-F238E27FC236}">
                <a16:creationId xmlns:a16="http://schemas.microsoft.com/office/drawing/2014/main" id="{B10BDA6F-5911-42BE-994E-0DEBDFBE316D}"/>
              </a:ext>
            </a:extLst>
          </p:cNvPr>
          <p:cNvSpPr/>
          <p:nvPr/>
        </p:nvSpPr>
        <p:spPr>
          <a:xfrm>
            <a:off x="189964" y="132357"/>
            <a:ext cx="5906036" cy="584775"/>
          </a:xfrm>
          <a:prstGeom prst="rect">
            <a:avLst/>
          </a:prstGeom>
        </p:spPr>
        <p:txBody>
          <a:bodyPr wrap="square">
            <a:spAutoFit/>
          </a:bodyPr>
          <a:lstStyle/>
          <a:p>
            <a:pPr algn="r"/>
            <a:r>
              <a:rPr lang="en-US" sz="3200" b="1" dirty="0">
                <a:ln w="3175">
                  <a:solidFill>
                    <a:schemeClr val="bg2"/>
                  </a:solidFill>
                </a:ln>
                <a:solidFill>
                  <a:schemeClr val="bg1"/>
                </a:solidFill>
                <a:effectLst>
                  <a:outerShdw blurRad="50800" dist="38100" dir="2700000" algn="tl" rotWithShape="0">
                    <a:prstClr val="black">
                      <a:alpha val="40000"/>
                    </a:prstClr>
                  </a:outerShdw>
                </a:effectLst>
                <a:latin typeface="Edwardian Script ITC" panose="030303020407070D0804" pitchFamily="66" charset="0"/>
                <a:ea typeface="Calibri" panose="020F0502020204030204" pitchFamily="34" charset="0"/>
              </a:rPr>
              <a:t>Adjusted New Purchase Price</a:t>
            </a:r>
            <a:endParaRPr lang="en-US" sz="3200" b="1" dirty="0">
              <a:ln w="3175">
                <a:solidFill>
                  <a:schemeClr val="bg2"/>
                </a:solidFill>
              </a:ln>
              <a:solidFill>
                <a:schemeClr val="bg1"/>
              </a:solidFill>
              <a:effectLst>
                <a:outerShdw blurRad="50800" dist="38100" dir="2700000" algn="tl" rotWithShape="0">
                  <a:prstClr val="black">
                    <a:alpha val="40000"/>
                  </a:prstClr>
                </a:outerShdw>
              </a:effectLst>
              <a:latin typeface="Edwardian Script ITC" panose="030303020407070D0804" pitchFamily="66" charset="0"/>
            </a:endParaRPr>
          </a:p>
        </p:txBody>
      </p:sp>
      <p:sp>
        <p:nvSpPr>
          <p:cNvPr id="7" name="Rectangle 6">
            <a:extLst>
              <a:ext uri="{FF2B5EF4-FFF2-40B4-BE49-F238E27FC236}">
                <a16:creationId xmlns:a16="http://schemas.microsoft.com/office/drawing/2014/main" id="{D1DB9739-47C2-4180-8084-625486A1BFE6}"/>
              </a:ext>
            </a:extLst>
          </p:cNvPr>
          <p:cNvSpPr/>
          <p:nvPr/>
        </p:nvSpPr>
        <p:spPr>
          <a:xfrm rot="18893937">
            <a:off x="-1039318" y="641753"/>
            <a:ext cx="3886200" cy="461665"/>
          </a:xfrm>
          <a:prstGeom prst="rect">
            <a:avLst/>
          </a:prstGeom>
        </p:spPr>
        <p:txBody>
          <a:bodyPr>
            <a:spAutoFit/>
          </a:bodyPr>
          <a:lstStyle/>
          <a:p>
            <a:pPr algn="ctr"/>
            <a:r>
              <a:rPr lang="en-US" sz="1200" dirty="0">
                <a:solidFill>
                  <a:schemeClr val="bg1"/>
                </a:solidFill>
                <a:latin typeface="Century Gothic" panose="020B0502020202020204" pitchFamily="34" charset="0"/>
              </a:rPr>
              <a:t>Wild Dunes Swim &amp; Social </a:t>
            </a:r>
          </a:p>
          <a:p>
            <a:pPr algn="ctr"/>
            <a:r>
              <a:rPr lang="en-US" sz="1200" dirty="0">
                <a:solidFill>
                  <a:schemeClr val="bg1"/>
                </a:solidFill>
                <a:latin typeface="Century Gothic" panose="020B0502020202020204" pitchFamily="34" charset="0"/>
              </a:rPr>
              <a:t>Membership w/ Acceptable Offer</a:t>
            </a:r>
          </a:p>
        </p:txBody>
      </p:sp>
      <p:pic>
        <p:nvPicPr>
          <p:cNvPr id="23" name="Picture 22">
            <a:extLst>
              <a:ext uri="{FF2B5EF4-FFF2-40B4-BE49-F238E27FC236}">
                <a16:creationId xmlns:a16="http://schemas.microsoft.com/office/drawing/2014/main" id="{A49669A9-6CB5-48DA-BE94-C67FBDABC188}"/>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01362" y="132357"/>
            <a:ext cx="1371600" cy="770021"/>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264</TotalTime>
  <Words>359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Book Antiqua</vt:lpstr>
      <vt:lpstr>Calibri</vt:lpstr>
      <vt:lpstr>Century Gothic</vt:lpstr>
      <vt:lpstr>Edwardian Script ITC</vt:lpstr>
      <vt:lpstr>Lucida Sans</vt:lpstr>
      <vt:lpstr>Verdana</vt:lpstr>
      <vt:lpstr>Wingdings</vt:lpstr>
      <vt:lpstr>Wingdings 2</vt:lpstr>
      <vt:lpstr>Wingdings 3</vt:lpstr>
      <vt:lpstr>Apex</vt:lpstr>
      <vt:lpstr>60 Seagrass Lane Isle of Palms, SC 29451 ~ MLS# 17023605 ~ $1,549,000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2018-10-10T11:42:34Z</dcterms:modified>
</cp:coreProperties>
</file>