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326A"/>
    <a:srgbClr val="FF7575"/>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438"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2445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1692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9966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81629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8650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2EAF3-99EF-42A4-8450-453F282A5E58}"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7187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72EAF3-99EF-42A4-8450-453F282A5E58}" type="datetimeFigureOut">
              <a:rPr lang="en-US" smtClean="0"/>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7268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72EAF3-99EF-42A4-8450-453F282A5E58}" type="datetimeFigureOut">
              <a:rPr lang="en-US" smtClean="0"/>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4354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10/19/2022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2489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2430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4907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7772EAF3-99EF-42A4-8450-453F282A5E58}" type="datetimeFigureOut">
              <a:rPr lang="en-US" smtClean="0"/>
              <a:t>10/19/2022</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8585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virtualrealtyllc.gofullframe.com/bt/60_Fenwick_Hall_Allee_424.html" TargetMode="External"/><Relationship Id="rId7" Type="http://schemas.openxmlformats.org/officeDocument/2006/relationships/image" Target="../media/image4.jpg"/><Relationship Id="rId12" Type="http://schemas.openxmlformats.org/officeDocument/2006/relationships/image" Target="../media/image9.jpg"/><Relationship Id="rId2" Type="http://schemas.openxmlformats.org/officeDocument/2006/relationships/hyperlink" Target="https://video214.com/play/141G0AN4BVQv8mPPtJRXtw/s/dark" TargetMode="External"/><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8.jpg"/><Relationship Id="rId5" Type="http://schemas.openxmlformats.org/officeDocument/2006/relationships/image" Target="../media/image2.png"/><Relationship Id="rId10" Type="http://schemas.openxmlformats.org/officeDocument/2006/relationships/image" Target="../media/image7.jpg"/><Relationship Id="rId4" Type="http://schemas.openxmlformats.org/officeDocument/2006/relationships/image" Target="../media/image1.png"/><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582"/>
            <a:ext cx="8229600" cy="841857"/>
          </a:xfrm>
        </p:spPr>
        <p:txBody>
          <a:bodyPr anchor="ctr">
            <a:noAutofit/>
          </a:bodyPr>
          <a:lstStyle/>
          <a:p>
            <a:r>
              <a:rPr lang="en-US" sz="2800" b="1" dirty="0">
                <a:solidFill>
                  <a:srgbClr val="1E326A"/>
                </a:solidFill>
                <a:latin typeface="Dakota"/>
              </a:rPr>
              <a:t>Turn-Key Condo at Twelve Oaks on Johns Island!</a:t>
            </a:r>
            <a:endParaRPr lang="en-US" sz="2800" b="1" dirty="0">
              <a:solidFill>
                <a:srgbClr val="FF0000"/>
              </a:solidFill>
              <a:latin typeface="Dakota"/>
            </a:endParaRPr>
          </a:p>
        </p:txBody>
      </p:sp>
      <p:sp>
        <p:nvSpPr>
          <p:cNvPr id="3" name="Subtitle 2"/>
          <p:cNvSpPr>
            <a:spLocks noGrp="1"/>
          </p:cNvSpPr>
          <p:nvPr>
            <p:ph type="subTitle" idx="1"/>
          </p:nvPr>
        </p:nvSpPr>
        <p:spPr>
          <a:xfrm>
            <a:off x="282295" y="4715082"/>
            <a:ext cx="7656868" cy="4220566"/>
          </a:xfrm>
        </p:spPr>
        <p:txBody>
          <a:bodyPr anchor="ctr">
            <a:noAutofit/>
          </a:bodyPr>
          <a:lstStyle/>
          <a:p>
            <a:r>
              <a:rPr lang="en-US" sz="1800" dirty="0">
                <a:solidFill>
                  <a:srgbClr val="1E326A"/>
                </a:solidFill>
                <a:latin typeface="Franklin Gothic Book" panose="020B0503020102020204" pitchFamily="34" charset="0"/>
              </a:rPr>
              <a:t>Fantastic single bedroom condo with balcony overlooking the private woods behind the home. Move in ready, this open concept condo offers granite counters, stainless appliances, and newer flooring. Best of all, a BRAND NEW HVAC system has been installed (October 2022)! Live worry free in this GEM of a condo! Upon entering the community of Twelve Oaks, you will appreciate the BREATHTAKING natural beauty and know just how this community got its name! As a bonus, you will be close to ALL the hotspots along Maybank Highway in both James and Johns Island, as Twelve Oaks is accessed immediately upon crossing over the Stono River onto Johns Island. You have your pick of restaurants, breweries, coffee shops, grocery stores... Convenience is KEY! Just 10-15 minutes to Downtown and nearby Folly Beach or venture out to Kiawah and Seabrook if you prefer. </a:t>
            </a:r>
            <a:r>
              <a:rPr lang="en-US" sz="1800">
                <a:solidFill>
                  <a:srgbClr val="1E326A"/>
                </a:solidFill>
                <a:latin typeface="Franklin Gothic Book" panose="020B0503020102020204" pitchFamily="34" charset="0"/>
              </a:rPr>
              <a:t>Turn Key and Move In Ready, this second floor condo is sure to impress!</a:t>
            </a:r>
          </a:p>
          <a:p>
            <a:endParaRPr lang="en-US" sz="1800" dirty="0">
              <a:solidFill>
                <a:srgbClr val="1E326A"/>
              </a:solidFill>
              <a:latin typeface="Franklin Gothic Book" panose="020B0503020102020204" pitchFamily="34" charset="0"/>
            </a:endParaRPr>
          </a:p>
          <a:p>
            <a:r>
              <a:rPr lang="en-US" sz="1800" b="1" dirty="0">
                <a:solidFill>
                  <a:schemeClr val="bg2">
                    <a:lumMod val="25000"/>
                  </a:schemeClr>
                </a:solidFill>
                <a:latin typeface="Franklin Gothic Book" panose="020B0503020102020204" pitchFamily="34" charset="0"/>
                <a:hlinkClick r:id="rId2"/>
              </a:rPr>
              <a:t>Video Tour</a:t>
            </a:r>
            <a:r>
              <a:rPr lang="en-US" sz="1800" b="1" dirty="0">
                <a:solidFill>
                  <a:schemeClr val="bg2">
                    <a:lumMod val="25000"/>
                  </a:schemeClr>
                </a:solidFill>
                <a:latin typeface="Franklin Gothic Book" panose="020B0503020102020204" pitchFamily="34" charset="0"/>
              </a:rPr>
              <a:t> | </a:t>
            </a:r>
            <a:r>
              <a:rPr lang="en-US" sz="1800" b="1" dirty="0">
                <a:solidFill>
                  <a:schemeClr val="bg2">
                    <a:lumMod val="25000"/>
                  </a:schemeClr>
                </a:solidFill>
                <a:latin typeface="Franklin Gothic Book" panose="020B0503020102020204" pitchFamily="34" charset="0"/>
                <a:hlinkClick r:id="rId3"/>
              </a:rPr>
              <a:t>Virtual Tour</a:t>
            </a:r>
            <a:endParaRPr lang="en-US" sz="1800" b="1" dirty="0">
              <a:solidFill>
                <a:schemeClr val="bg2">
                  <a:lumMod val="25000"/>
                </a:schemeClr>
              </a:solidFill>
              <a:latin typeface="Franklin Gothic Book" panose="020B0503020102020204" pitchFamily="34" charset="0"/>
            </a:endParaRPr>
          </a:p>
        </p:txBody>
      </p:sp>
      <p:sp>
        <p:nvSpPr>
          <p:cNvPr id="15" name="Rectangle 14"/>
          <p:cNvSpPr/>
          <p:nvPr/>
        </p:nvSpPr>
        <p:spPr>
          <a:xfrm>
            <a:off x="1858429" y="3321225"/>
            <a:ext cx="4512742" cy="1384995"/>
          </a:xfrm>
          <a:prstGeom prst="rect">
            <a:avLst/>
          </a:prstGeom>
        </p:spPr>
        <p:txBody>
          <a:bodyPr wrap="square">
            <a:spAutoFit/>
          </a:bodyPr>
          <a:lstStyle/>
          <a:p>
            <a:pPr algn="ctr"/>
            <a:r>
              <a:rPr lang="pl-PL" sz="2400" b="1" dirty="0">
                <a:solidFill>
                  <a:srgbClr val="FF7575"/>
                </a:solidFill>
                <a:latin typeface="Franklin Gothic Book" panose="020B0503020102020204" pitchFamily="34" charset="0"/>
              </a:rPr>
              <a:t>60 Fenwick Hall Alley </a:t>
            </a:r>
            <a:r>
              <a:rPr lang="en-US" sz="2400" b="1" dirty="0">
                <a:solidFill>
                  <a:srgbClr val="FF7575"/>
                </a:solidFill>
                <a:latin typeface="Franklin Gothic Book" panose="020B0503020102020204" pitchFamily="34" charset="0"/>
              </a:rPr>
              <a:t>#</a:t>
            </a:r>
            <a:r>
              <a:rPr lang="pl-PL" sz="2400" b="1" dirty="0">
                <a:solidFill>
                  <a:srgbClr val="FF7575"/>
                </a:solidFill>
                <a:latin typeface="Franklin Gothic Book" panose="020B0503020102020204" pitchFamily="34" charset="0"/>
              </a:rPr>
              <a:t>424</a:t>
            </a:r>
            <a:endParaRPr lang="en-US" sz="2400" b="1" dirty="0">
              <a:solidFill>
                <a:srgbClr val="FF7575"/>
              </a:solidFill>
              <a:latin typeface="Franklin Gothic Book" panose="020B0503020102020204" pitchFamily="34" charset="0"/>
            </a:endParaRPr>
          </a:p>
          <a:p>
            <a:pPr algn="ctr"/>
            <a:r>
              <a:rPr lang="en-US" sz="2000" dirty="0">
                <a:solidFill>
                  <a:srgbClr val="FF7575"/>
                </a:solidFill>
                <a:latin typeface="Franklin Gothic Book" panose="020B0503020102020204" pitchFamily="34" charset="0"/>
              </a:rPr>
              <a:t>Twelve Oaks | Johns Island, SC 29455</a:t>
            </a:r>
          </a:p>
          <a:p>
            <a:pPr algn="ctr"/>
            <a:r>
              <a:rPr lang="en-US" sz="2000" dirty="0">
                <a:solidFill>
                  <a:srgbClr val="FF7575"/>
                </a:solidFill>
                <a:latin typeface="Franklin Gothic Book" panose="020B0503020102020204" pitchFamily="34" charset="0"/>
              </a:rPr>
              <a:t>MLS# 22026674 | $240,000</a:t>
            </a:r>
          </a:p>
          <a:p>
            <a:pPr algn="ctr"/>
            <a:r>
              <a:rPr lang="en-US" sz="2000" dirty="0">
                <a:solidFill>
                  <a:srgbClr val="FF7575"/>
                </a:solidFill>
                <a:latin typeface="Franklin Gothic Book" panose="020B0503020102020204" pitchFamily="34" charset="0"/>
              </a:rPr>
              <a:t>1 Bed | 1 Bath | 816 SF</a:t>
            </a:r>
            <a:endParaRPr lang="fr-FR" dirty="0">
              <a:solidFill>
                <a:srgbClr val="FF7575"/>
              </a:solidFill>
              <a:latin typeface="Franklin Gothic Book" panose="020B0503020102020204" pitchFamily="34" charset="0"/>
            </a:endParaRPr>
          </a:p>
        </p:txBody>
      </p:sp>
      <p:sp>
        <p:nvSpPr>
          <p:cNvPr id="24" name="Rectangle 23">
            <a:extLst>
              <a:ext uri="{FF2B5EF4-FFF2-40B4-BE49-F238E27FC236}">
                <a16:creationId xmlns:a16="http://schemas.microsoft.com/office/drawing/2014/main" id="{319B1B8F-DCEE-4128-BB88-7F5689692D63}"/>
              </a:ext>
            </a:extLst>
          </p:cNvPr>
          <p:cNvSpPr/>
          <p:nvPr/>
        </p:nvSpPr>
        <p:spPr>
          <a:xfrm>
            <a:off x="228600" y="8936245"/>
            <a:ext cx="7772400" cy="1107996"/>
          </a:xfrm>
          <a:prstGeom prst="rect">
            <a:avLst/>
          </a:prstGeom>
        </p:spPr>
        <p:txBody>
          <a:bodyPr wrap="square">
            <a:spAutoFit/>
          </a:bodyPr>
          <a:lstStyle/>
          <a:p>
            <a:pPr algn="ctr"/>
            <a:r>
              <a:rPr lang="en-US" b="1" dirty="0">
                <a:latin typeface="Franklin Gothic Book" panose="020B0503020102020204" pitchFamily="34" charset="0"/>
              </a:rPr>
              <a:t>Ellen O'Neil</a:t>
            </a:r>
          </a:p>
          <a:p>
            <a:pPr algn="ctr"/>
            <a:r>
              <a:rPr lang="en-US" sz="1200" dirty="0">
                <a:latin typeface="Franklin Gothic Book" panose="020B0503020102020204" pitchFamily="34" charset="0"/>
              </a:rPr>
              <a:t>Broker/Owner, ABR, e-PRO, CNE</a:t>
            </a:r>
          </a:p>
          <a:p>
            <a:pPr algn="ctr"/>
            <a:r>
              <a:rPr lang="en-US" sz="1200" dirty="0">
                <a:latin typeface="Franklin Gothic Book" panose="020B0503020102020204" pitchFamily="34" charset="0"/>
              </a:rPr>
              <a:t>Charleston Realtor of Distinction</a:t>
            </a:r>
          </a:p>
          <a:p>
            <a:pPr algn="ctr"/>
            <a:r>
              <a:rPr lang="en-US" sz="1200" dirty="0">
                <a:latin typeface="Franklin Gothic Book" panose="020B0503020102020204" pitchFamily="34" charset="0"/>
              </a:rPr>
              <a:t>(843) 300-8530</a:t>
            </a:r>
          </a:p>
          <a:p>
            <a:pPr algn="ctr"/>
            <a:r>
              <a:rPr lang="en-US" sz="1200" dirty="0">
                <a:latin typeface="Franklin Gothic Book" panose="020B0503020102020204" pitchFamily="34" charset="0"/>
              </a:rPr>
              <a:t>www.EllenONeilProperties.com</a:t>
            </a:r>
            <a:endParaRPr lang="en-US" dirty="0">
              <a:latin typeface="Franklin Gothic Book" panose="020B0503020102020204" pitchFamily="34" charset="0"/>
            </a:endParaRPr>
          </a:p>
        </p:txBody>
      </p:sp>
      <p:pic>
        <p:nvPicPr>
          <p:cNvPr id="25" name="Picture 24">
            <a:extLst>
              <a:ext uri="{FF2B5EF4-FFF2-40B4-BE49-F238E27FC236}">
                <a16:creationId xmlns:a16="http://schemas.microsoft.com/office/drawing/2014/main" id="{44E437F7-E5BF-4467-80A2-AE504B3D3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95" y="9170203"/>
            <a:ext cx="2199590" cy="640080"/>
          </a:xfrm>
          <a:prstGeom prst="rect">
            <a:avLst/>
          </a:prstGeom>
          <a:effectLst/>
        </p:spPr>
      </p:pic>
      <p:pic>
        <p:nvPicPr>
          <p:cNvPr id="26" name="Picture 25">
            <a:extLst>
              <a:ext uri="{FF2B5EF4-FFF2-40B4-BE49-F238E27FC236}">
                <a16:creationId xmlns:a16="http://schemas.microsoft.com/office/drawing/2014/main" id="{A00855F7-5DD9-4E0A-A245-FD1159651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6460" y="9170203"/>
            <a:ext cx="1352702" cy="640080"/>
          </a:xfrm>
          <a:prstGeom prst="rect">
            <a:avLst/>
          </a:prstGeom>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p:blipFill>
        <p:spPr>
          <a:xfrm>
            <a:off x="2280552" y="849392"/>
            <a:ext cx="3668494" cy="2400343"/>
          </a:xfrm>
          <a:prstGeom prst="rect">
            <a:avLst/>
          </a:prstGeom>
        </p:spPr>
      </p:pic>
      <p:pic>
        <p:nvPicPr>
          <p:cNvPr id="12" name="Picture 11">
            <a:extLst>
              <a:ext uri="{FF2B5EF4-FFF2-40B4-BE49-F238E27FC236}">
                <a16:creationId xmlns:a16="http://schemas.microsoft.com/office/drawing/2014/main" id="{4747DAF0-BD60-4503-B8E6-9C16CD335B90}"/>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279270" y="2235172"/>
            <a:ext cx="1558116" cy="1039421"/>
          </a:xfrm>
          <a:prstGeom prst="rect">
            <a:avLst/>
          </a:prstGeom>
          <a:ln>
            <a:noFill/>
          </a:ln>
          <a:effectLst/>
        </p:spPr>
      </p:pic>
      <p:pic>
        <p:nvPicPr>
          <p:cNvPr id="17" name="Picture 16">
            <a:extLst>
              <a:ext uri="{FF2B5EF4-FFF2-40B4-BE49-F238E27FC236}">
                <a16:creationId xmlns:a16="http://schemas.microsoft.com/office/drawing/2014/main" id="{C0F5ABF3-94AC-44E7-A6D1-A96368B2C69F}"/>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273620" y="3651857"/>
            <a:ext cx="1569417" cy="1028862"/>
          </a:xfrm>
          <a:prstGeom prst="rect">
            <a:avLst/>
          </a:prstGeom>
          <a:ln>
            <a:noFill/>
          </a:ln>
          <a:effectLst/>
        </p:spPr>
      </p:pic>
      <p:pic>
        <p:nvPicPr>
          <p:cNvPr id="20" name="Picture 19">
            <a:extLst>
              <a:ext uri="{FF2B5EF4-FFF2-40B4-BE49-F238E27FC236}">
                <a16:creationId xmlns:a16="http://schemas.microsoft.com/office/drawing/2014/main" id="{67C64B65-866C-4710-B050-D17BACA94A95}"/>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6387173" y="2240522"/>
            <a:ext cx="1568196" cy="1028720"/>
          </a:xfrm>
          <a:prstGeom prst="rect">
            <a:avLst/>
          </a:prstGeom>
          <a:ln>
            <a:noFill/>
          </a:ln>
          <a:effectLst/>
        </p:spPr>
      </p:pic>
      <p:pic>
        <p:nvPicPr>
          <p:cNvPr id="21" name="Picture 20">
            <a:extLst>
              <a:ext uri="{FF2B5EF4-FFF2-40B4-BE49-F238E27FC236}">
                <a16:creationId xmlns:a16="http://schemas.microsoft.com/office/drawing/2014/main" id="{AA0C36E2-B6DF-4D7E-91C2-7AE193A50970}"/>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392515" y="3646574"/>
            <a:ext cx="1557511" cy="1039424"/>
          </a:xfrm>
          <a:prstGeom prst="rect">
            <a:avLst/>
          </a:prstGeom>
          <a:ln>
            <a:noFill/>
          </a:ln>
          <a:effectLst/>
        </p:spPr>
      </p:pic>
      <p:pic>
        <p:nvPicPr>
          <p:cNvPr id="18" name="Picture 17">
            <a:extLst>
              <a:ext uri="{FF2B5EF4-FFF2-40B4-BE49-F238E27FC236}">
                <a16:creationId xmlns:a16="http://schemas.microsoft.com/office/drawing/2014/main" id="{CF70C3F9-2C80-72F7-130C-554550DD6653}"/>
              </a:ext>
            </a:extLst>
          </p:cNvPr>
          <p:cNvPicPr>
            <a:picLocks/>
          </p:cNvPicPr>
          <p:nvPr/>
        </p:nvPicPr>
        <p:blipFill>
          <a:blip r:embed="rId11">
            <a:extLst>
              <a:ext uri="{28A0092B-C50C-407E-A947-70E740481C1C}">
                <a14:useLocalDpi xmlns:a14="http://schemas.microsoft.com/office/drawing/2010/main" val="0"/>
              </a:ext>
            </a:extLst>
          </a:blip>
          <a:srcRect/>
          <a:stretch/>
        </p:blipFill>
        <p:spPr>
          <a:xfrm>
            <a:off x="274843" y="829848"/>
            <a:ext cx="1566971" cy="1027258"/>
          </a:xfrm>
          <a:prstGeom prst="rect">
            <a:avLst/>
          </a:prstGeom>
          <a:ln>
            <a:noFill/>
          </a:ln>
          <a:effectLst/>
        </p:spPr>
      </p:pic>
      <p:pic>
        <p:nvPicPr>
          <p:cNvPr id="4" name="Picture 3">
            <a:extLst>
              <a:ext uri="{FF2B5EF4-FFF2-40B4-BE49-F238E27FC236}">
                <a16:creationId xmlns:a16="http://schemas.microsoft.com/office/drawing/2014/main" id="{503E7039-F2FE-5100-EFC7-27B34ABE0AD3}"/>
              </a:ext>
            </a:extLst>
          </p:cNvPr>
          <p:cNvPicPr>
            <a:picLocks/>
          </p:cNvPicPr>
          <p:nvPr/>
        </p:nvPicPr>
        <p:blipFill>
          <a:blip r:embed="rId12">
            <a:extLst>
              <a:ext uri="{28A0092B-C50C-407E-A947-70E740481C1C}">
                <a14:useLocalDpi xmlns:a14="http://schemas.microsoft.com/office/drawing/2010/main" val="0"/>
              </a:ext>
            </a:extLst>
          </a:blip>
          <a:srcRect/>
          <a:stretch/>
        </p:blipFill>
        <p:spPr>
          <a:xfrm>
            <a:off x="6386455" y="829848"/>
            <a:ext cx="1568411" cy="1028862"/>
          </a:xfrm>
          <a:prstGeom prst="rect">
            <a:avLst/>
          </a:prstGeom>
          <a:ln>
            <a:noFill/>
          </a:ln>
          <a:effectLst/>
        </p:spPr>
      </p:pic>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1732</TotalTime>
  <Words>243</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Dakota</vt:lpstr>
      <vt:lpstr>Franklin Gothic Book</vt:lpstr>
      <vt:lpstr>Office Theme</vt:lpstr>
      <vt:lpstr>Turn-Key Condo at Twelve Oaks on Johns Island!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87</cp:revision>
  <dcterms:created xsi:type="dcterms:W3CDTF">2016-07-16T19:46:25Z</dcterms:created>
  <dcterms:modified xsi:type="dcterms:W3CDTF">2022-10-19T20:23:00Z</dcterms:modified>
</cp:coreProperties>
</file>