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6A"/>
    <a:srgbClr val="19469D"/>
    <a:srgbClr val="19479E"/>
    <a:srgbClr val="F5831F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hyperlink" Target="https://virtualrealtyllc.gofullframe.com/bt/60_Anson_St.html" TargetMode="External"/><Relationship Id="rId7" Type="http://schemas.openxmlformats.org/officeDocument/2006/relationships/image" Target="../media/image2.jpg"/><Relationship Id="rId12" Type="http://schemas.openxmlformats.org/officeDocument/2006/relationships/hyperlink" Target="https://vimeo.com/1030220905?share=copy" TargetMode="External"/><Relationship Id="rId17" Type="http://schemas.openxmlformats.org/officeDocument/2006/relationships/hyperlink" Target="https://4429francisyoungeway.ellenoneilstories.com/" TargetMode="External"/><Relationship Id="rId2" Type="http://schemas.openxmlformats.org/officeDocument/2006/relationships/hyperlink" Target="https://video214.com/play/0EmAxUh13ESMDbirU17y2g" TargetMode="External"/><Relationship Id="rId16" Type="http://schemas.openxmlformats.org/officeDocument/2006/relationships/image" Target="../media/image9.jpg"/><Relationship Id="rId20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s://60ansonst.ellenoneilstories.com/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5.jpg"/><Relationship Id="rId19" Type="http://schemas.openxmlformats.org/officeDocument/2006/relationships/image" Target="../media/image11.jpg"/><Relationship Id="rId4" Type="http://schemas.openxmlformats.org/officeDocument/2006/relationships/hyperlink" Target="https://vimeo.com/1140455478?share=copy&amp;fl=sv&amp;fe=ci" TargetMode="External"/><Relationship Id="rId9" Type="http://schemas.openxmlformats.org/officeDocument/2006/relationships/image" Target="../media/image4.jpg"/><Relationship Id="rId14" Type="http://schemas.openxmlformats.org/officeDocument/2006/relationships/hyperlink" Target="https://virtualrealtyllc.gofullframe.com/bt/4429_Francis_Yonge_Wa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608979"/>
          </a:xfrm>
        </p:spPr>
        <p:txBody>
          <a:bodyPr anchor="ctr">
            <a:noAutofit/>
          </a:bodyPr>
          <a:lstStyle/>
          <a:p>
            <a:r>
              <a:rPr lang="en-US" sz="26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Own a Piece of Charleston History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72" y="5299323"/>
            <a:ext cx="7675256" cy="3539877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rgbClr val="1E326A"/>
                </a:solidFill>
                <a:latin typeface="Franklin Gothic ATF" panose="020B0503060602040204"/>
              </a:rPr>
              <a:t>Experience the timeless elegance of Charleston living at </a:t>
            </a:r>
            <a:r>
              <a:rPr lang="en-US" sz="1400" b="1" dirty="0">
                <a:solidFill>
                  <a:srgbClr val="1E326A"/>
                </a:solidFill>
                <a:latin typeface="Franklin Gothic ATF" panose="020B0503060602040204"/>
              </a:rPr>
              <a:t>60 Anson Street</a:t>
            </a:r>
            <a:r>
              <a:rPr lang="en-US" sz="1400" dirty="0">
                <a:solidFill>
                  <a:srgbClr val="1E326A"/>
                </a:solidFill>
                <a:latin typeface="Franklin Gothic ATF" panose="020B0503060602040204"/>
              </a:rPr>
              <a:t>, the historic </a:t>
            </a:r>
            <a:r>
              <a:rPr lang="en-US" sz="1400" b="1" dirty="0">
                <a:solidFill>
                  <a:srgbClr val="1E326A"/>
                </a:solidFill>
                <a:latin typeface="Franklin Gothic ATF" panose="020B0503060602040204"/>
              </a:rPr>
              <a:t>R.M. Venning House (circa 1851)</a:t>
            </a:r>
            <a:r>
              <a:rPr lang="en-US" sz="1400" dirty="0">
                <a:solidFill>
                  <a:srgbClr val="1E326A"/>
                </a:solidFill>
                <a:latin typeface="Franklin Gothic ATF" panose="020B0503060602040204"/>
              </a:rPr>
              <a:t>.</a:t>
            </a:r>
          </a:p>
          <a:p>
            <a:r>
              <a:rPr lang="en-US" sz="1400" dirty="0">
                <a:solidFill>
                  <a:srgbClr val="1E326A"/>
                </a:solidFill>
                <a:latin typeface="Franklin Gothic ATF" panose="020B0503060602040204"/>
              </a:rPr>
              <a:t>Located in the coveted </a:t>
            </a:r>
            <a:r>
              <a:rPr lang="en-US" sz="1400" b="1" dirty="0" err="1">
                <a:solidFill>
                  <a:srgbClr val="1E326A"/>
                </a:solidFill>
                <a:latin typeface="Franklin Gothic ATF" panose="020B0503060602040204"/>
              </a:rPr>
              <a:t>Ansonborough</a:t>
            </a:r>
            <a:r>
              <a:rPr lang="en-US" sz="1400" b="1" dirty="0">
                <a:solidFill>
                  <a:srgbClr val="1E326A"/>
                </a:solidFill>
                <a:latin typeface="Franklin Gothic ATF" panose="020B0503060602040204"/>
              </a:rPr>
              <a:t> district</a:t>
            </a:r>
            <a:r>
              <a:rPr lang="en-US" sz="1400" dirty="0">
                <a:solidFill>
                  <a:srgbClr val="1E326A"/>
                </a:solidFill>
                <a:latin typeface="Franklin Gothic ATF" panose="020B0503060602040204"/>
              </a:rPr>
              <a:t>, this 4-bedroom, 2.5-bath residence blends </a:t>
            </a:r>
            <a:r>
              <a:rPr lang="en-US" sz="1400" b="1" dirty="0">
                <a:solidFill>
                  <a:srgbClr val="1E326A"/>
                </a:solidFill>
                <a:latin typeface="Franklin Gothic ATF" panose="020B0503060602040204"/>
              </a:rPr>
              <a:t>historic character with modern luxury</a:t>
            </a:r>
            <a:r>
              <a:rPr lang="en-US" sz="1400" dirty="0">
                <a:solidFill>
                  <a:srgbClr val="1E326A"/>
                </a:solidFill>
                <a:latin typeface="Franklin Gothic ATF" panose="020B0503060602040204"/>
              </a:rPr>
              <a:t>—featuring heart pine floors, exposed brick, a stunning art studio, and a serene private courtyard.</a:t>
            </a:r>
          </a:p>
          <a:p>
            <a:endParaRPr lang="en-US" sz="1400" dirty="0">
              <a:solidFill>
                <a:srgbClr val="1E326A"/>
              </a:solidFill>
              <a:latin typeface="Franklin Gothic ATF" panose="020B0503060602040204"/>
            </a:endParaRPr>
          </a:p>
          <a:p>
            <a:r>
              <a:rPr lang="en-US" sz="1400" dirty="0">
                <a:solidFill>
                  <a:srgbClr val="1E326A"/>
                </a:solidFill>
                <a:latin typeface="Franklin Gothic ATF" panose="020B0503060602040204"/>
              </a:rPr>
              <a:t>Enjoy the </a:t>
            </a:r>
            <a:r>
              <a:rPr lang="en-US" sz="1400" b="1" dirty="0">
                <a:solidFill>
                  <a:srgbClr val="1E326A"/>
                </a:solidFill>
                <a:latin typeface="Franklin Gothic ATF" panose="020B0503060602040204"/>
              </a:rPr>
              <a:t>walkable downtown lifestyle</a:t>
            </a:r>
            <a:r>
              <a:rPr lang="en-US" sz="1400" dirty="0">
                <a:solidFill>
                  <a:srgbClr val="1E326A"/>
                </a:solidFill>
                <a:latin typeface="Franklin Gothic ATF" panose="020B0503060602040204"/>
              </a:rPr>
              <a:t>, steps from King Street’s finest restaurants, boutiques, and galleries.</a:t>
            </a:r>
          </a:p>
          <a:p>
            <a:endParaRPr lang="en-US" sz="1400" dirty="0">
              <a:solidFill>
                <a:srgbClr val="1E326A"/>
              </a:solidFill>
              <a:latin typeface="Franklin Gothic ATF" panose="020B0503060602040204"/>
            </a:endParaRPr>
          </a:p>
          <a:p>
            <a:r>
              <a:rPr lang="en-US" sz="1400" b="1" dirty="0">
                <a:solidFill>
                  <a:srgbClr val="1E326A"/>
                </a:solidFill>
                <a:latin typeface="Franklin Gothic ATF" panose="020B0503060602040204"/>
              </a:rPr>
              <a:t>🏡 Your chance to own a rare piece of Charleston’s storied past is here.</a:t>
            </a:r>
          </a:p>
          <a:p>
            <a:r>
              <a:rPr lang="en-US" sz="1400" dirty="0">
                <a:solidFill>
                  <a:srgbClr val="1E326A"/>
                </a:solidFill>
                <a:latin typeface="Franklin Gothic ATF" panose="020B0503060602040204"/>
              </a:rPr>
              <a:t>📲 Call Ellen O’Neil at 843-300-8530 to schedule your private tour today!</a:t>
            </a:r>
          </a:p>
          <a:p>
            <a:endParaRPr lang="en-US" sz="1400" dirty="0">
              <a:solidFill>
                <a:srgbClr val="1E326A"/>
              </a:solidFill>
              <a:latin typeface="Franklin Gothic ATF" panose="020B0503060602040204" pitchFamily="34" charset="0"/>
              <a:hlinkClick r:id="rId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1E326A"/>
                </a:solidFill>
                <a:latin typeface="Franklin Gothic ATF" panose="020B0503060602040204" pitchFamily="34" charset="0"/>
                <a:hlinkClick r:id="rId3"/>
              </a:rPr>
              <a:t>Property Site</a:t>
            </a:r>
            <a:r>
              <a:rPr lang="en-US" sz="14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1400" dirty="0">
                <a:solidFill>
                  <a:srgbClr val="1E326A"/>
                </a:solidFill>
                <a:latin typeface="Franklin Gothic ATF" panose="020B0503060602040204" pitchFamily="34" charset="0"/>
                <a:hlinkClick r:id="rId4"/>
              </a:rPr>
              <a:t>Video Tour</a:t>
            </a:r>
            <a:r>
              <a:rPr lang="en-US" sz="14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1400" dirty="0">
                <a:solidFill>
                  <a:srgbClr val="1E326A"/>
                </a:solidFill>
                <a:latin typeface="Franklin Gothic ATF" panose="020B0503060602040204" pitchFamily="34" charset="0"/>
                <a:hlinkClick r:id="rId5"/>
              </a:rPr>
              <a:t>Storybook</a:t>
            </a:r>
            <a:endParaRPr lang="en-US" sz="1400" i="1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4604734"/>
            <a:ext cx="8229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5831F"/>
                </a:solidFill>
                <a:latin typeface="Franklin Gothic ATF" panose="020B0503060602040204" pitchFamily="34" charset="0"/>
              </a:rPr>
              <a:t>60 Anson Street</a:t>
            </a:r>
          </a:p>
          <a:p>
            <a:pPr algn="ctr"/>
            <a:r>
              <a:rPr lang="en-US" dirty="0" err="1">
                <a:solidFill>
                  <a:srgbClr val="F5831F"/>
                </a:solidFill>
                <a:latin typeface="Franklin Gothic ATF" panose="020B0503060602040204" pitchFamily="34" charset="0"/>
              </a:rPr>
              <a:t>Ansonborough</a:t>
            </a:r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 | Charleston, SC 29401 | MLS# 25031170 | $2,990,000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9214" y="657024"/>
            <a:ext cx="3751071" cy="24953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3189" y="2091454"/>
            <a:ext cx="1618488" cy="1078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23" y="656747"/>
            <a:ext cx="1618488" cy="1078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23" y="2091455"/>
            <a:ext cx="1618488" cy="1078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D1967D4-2707-6402-5CEB-4EDFF4F02583}"/>
              </a:ext>
            </a:extLst>
          </p:cNvPr>
          <p:cNvGrpSpPr/>
          <p:nvPr/>
        </p:nvGrpSpPr>
        <p:grpSpPr>
          <a:xfrm>
            <a:off x="3657549" y="3516713"/>
            <a:ext cx="914400" cy="1079253"/>
            <a:chOff x="3652103" y="3508000"/>
            <a:chExt cx="914400" cy="10792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>
              <a:off x="3652103" y="3508000"/>
              <a:ext cx="914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i="1" dirty="0">
                  <a:latin typeface="Franklin Gothic ATF" panose="020B0503060602040204" pitchFamily="34" charset="0"/>
                </a:rPr>
                <a:t>Video Tour</a:t>
              </a:r>
            </a:p>
          </p:txBody>
        </p:sp>
        <p:pic>
          <p:nvPicPr>
            <p:cNvPr id="7" name="Picture 2">
              <a:hlinkClick r:id="rId12"/>
              <a:extLst>
                <a:ext uri="{FF2B5EF4-FFF2-40B4-BE49-F238E27FC236}">
                  <a16:creationId xmlns:a16="http://schemas.microsoft.com/office/drawing/2014/main" id="{81FAB4B6-02CB-ADE0-494B-5BA453543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52103" y="367285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37032F-1E63-1EBE-208E-3405474211D0}"/>
              </a:ext>
            </a:extLst>
          </p:cNvPr>
          <p:cNvGrpSpPr/>
          <p:nvPr/>
        </p:nvGrpSpPr>
        <p:grpSpPr>
          <a:xfrm>
            <a:off x="2344730" y="3516713"/>
            <a:ext cx="914400" cy="1079253"/>
            <a:chOff x="2347931" y="3508000"/>
            <a:chExt cx="914400" cy="107925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4BEC40-6AB2-6ACD-796A-D1BB692F85AA}"/>
                </a:ext>
              </a:extLst>
            </p:cNvPr>
            <p:cNvSpPr/>
            <p:nvPr/>
          </p:nvSpPr>
          <p:spPr>
            <a:xfrm>
              <a:off x="2347931" y="3508000"/>
              <a:ext cx="914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i="1" dirty="0">
                  <a:latin typeface="Franklin Gothic ATF" panose="020B0503060602040204" pitchFamily="34" charset="0"/>
                </a:rPr>
                <a:t>Property Site</a:t>
              </a:r>
            </a:p>
          </p:txBody>
        </p:sp>
        <p:pic>
          <p:nvPicPr>
            <p:cNvPr id="8" name="Picture 2">
              <a:hlinkClick r:id="rId14"/>
              <a:extLst>
                <a:ext uri="{FF2B5EF4-FFF2-40B4-BE49-F238E27FC236}">
                  <a16:creationId xmlns:a16="http://schemas.microsoft.com/office/drawing/2014/main" id="{779CC203-32E0-AA5C-F1EF-876E5BF52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47931" y="367285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90EB890-3D61-6602-B7A1-B75D3062D6E0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23" y="3516974"/>
            <a:ext cx="1618488" cy="1078992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4D98A68-D6ED-5D34-6618-2AD706AB92A1}"/>
              </a:ext>
            </a:extLst>
          </p:cNvPr>
          <p:cNvGrpSpPr/>
          <p:nvPr/>
        </p:nvGrpSpPr>
        <p:grpSpPr>
          <a:xfrm>
            <a:off x="4970368" y="3516713"/>
            <a:ext cx="914400" cy="1079253"/>
            <a:chOff x="4959067" y="3508000"/>
            <a:chExt cx="914400" cy="107925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237F4F-568B-8293-7C6A-0ED0A58DB33C}"/>
                </a:ext>
              </a:extLst>
            </p:cNvPr>
            <p:cNvSpPr/>
            <p:nvPr/>
          </p:nvSpPr>
          <p:spPr>
            <a:xfrm>
              <a:off x="5026551" y="3508000"/>
              <a:ext cx="77943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i="1" dirty="0">
                  <a:latin typeface="Franklin Gothic ATF" panose="020B0503060602040204" pitchFamily="34" charset="0"/>
                </a:rPr>
                <a:t>Storybook</a:t>
              </a:r>
            </a:p>
          </p:txBody>
        </p:sp>
        <p:pic>
          <p:nvPicPr>
            <p:cNvPr id="17" name="Picture 2">
              <a:hlinkClick r:id="rId17"/>
              <a:extLst>
                <a:ext uri="{FF2B5EF4-FFF2-40B4-BE49-F238E27FC236}">
                  <a16:creationId xmlns:a16="http://schemas.microsoft.com/office/drawing/2014/main" id="{94DC9C7D-D601-B64F-11A0-893E628FB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59067" y="367285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4DC97ED-0F72-A141-ECCC-104106B5D137}"/>
              </a:ext>
            </a:extLst>
          </p:cNvPr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3189" y="659627"/>
            <a:ext cx="1618488" cy="1078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C7ABF0-C074-0D51-ACE1-F09694638A67}"/>
              </a:ext>
            </a:extLst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3189" y="3516974"/>
            <a:ext cx="1618488" cy="107899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2021</TotalTime>
  <Words>163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Own a Piece of Charleston History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122</cp:revision>
  <dcterms:created xsi:type="dcterms:W3CDTF">2016-07-16T19:46:25Z</dcterms:created>
  <dcterms:modified xsi:type="dcterms:W3CDTF">2025-11-25T16:43:40Z</dcterms:modified>
</cp:coreProperties>
</file>