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60" y="-132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61852" indent="0" algn="ctr">
              <a:buNone/>
              <a:defRPr>
                <a:solidFill>
                  <a:schemeClr val="tx1">
                    <a:tint val="75000"/>
                  </a:schemeClr>
                </a:solidFill>
              </a:defRPr>
            </a:lvl2pPr>
            <a:lvl3pPr marL="923703" indent="0" algn="ctr">
              <a:buNone/>
              <a:defRPr>
                <a:solidFill>
                  <a:schemeClr val="tx1">
                    <a:tint val="75000"/>
                  </a:schemeClr>
                </a:solidFill>
              </a:defRPr>
            </a:lvl3pPr>
            <a:lvl4pPr marL="1385555" indent="0" algn="ctr">
              <a:buNone/>
              <a:defRPr>
                <a:solidFill>
                  <a:schemeClr val="tx1">
                    <a:tint val="75000"/>
                  </a:schemeClr>
                </a:solidFill>
              </a:defRPr>
            </a:lvl4pPr>
            <a:lvl5pPr marL="1847407" indent="0" algn="ctr">
              <a:buNone/>
              <a:defRPr>
                <a:solidFill>
                  <a:schemeClr val="tx1">
                    <a:tint val="75000"/>
                  </a:schemeClr>
                </a:solidFill>
              </a:defRPr>
            </a:lvl5pPr>
            <a:lvl6pPr marL="2309259" indent="0" algn="ctr">
              <a:buNone/>
              <a:defRPr>
                <a:solidFill>
                  <a:schemeClr val="tx1">
                    <a:tint val="75000"/>
                  </a:schemeClr>
                </a:solidFill>
              </a:defRPr>
            </a:lvl6pPr>
            <a:lvl7pPr marL="2771110" indent="0" algn="ctr">
              <a:buNone/>
              <a:defRPr>
                <a:solidFill>
                  <a:schemeClr val="tx1">
                    <a:tint val="75000"/>
                  </a:schemeClr>
                </a:solidFill>
              </a:defRPr>
            </a:lvl7pPr>
            <a:lvl8pPr marL="3232962" indent="0" algn="ctr">
              <a:buNone/>
              <a:defRPr>
                <a:solidFill>
                  <a:schemeClr val="tx1">
                    <a:tint val="75000"/>
                  </a:schemeClr>
                </a:solidFill>
              </a:defRPr>
            </a:lvl8pPr>
            <a:lvl9pPr marL="36948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7"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43">
                <a:solidFill>
                  <a:schemeClr val="tx1">
                    <a:tint val="75000"/>
                  </a:schemeClr>
                </a:solidFill>
              </a:defRPr>
            </a:lvl1pPr>
            <a:lvl2pPr marL="461852" indent="0">
              <a:buNone/>
              <a:defRPr sz="1807">
                <a:solidFill>
                  <a:schemeClr val="tx1">
                    <a:tint val="75000"/>
                  </a:schemeClr>
                </a:solidFill>
              </a:defRPr>
            </a:lvl2pPr>
            <a:lvl3pPr marL="923703" indent="0">
              <a:buNone/>
              <a:defRPr sz="1650">
                <a:solidFill>
                  <a:schemeClr val="tx1">
                    <a:tint val="75000"/>
                  </a:schemeClr>
                </a:solidFill>
              </a:defRPr>
            </a:lvl3pPr>
            <a:lvl4pPr marL="1385555" indent="0">
              <a:buNone/>
              <a:defRPr sz="1414">
                <a:solidFill>
                  <a:schemeClr val="tx1">
                    <a:tint val="75000"/>
                  </a:schemeClr>
                </a:solidFill>
              </a:defRPr>
            </a:lvl4pPr>
            <a:lvl5pPr marL="1847407" indent="0">
              <a:buNone/>
              <a:defRPr sz="1414">
                <a:solidFill>
                  <a:schemeClr val="tx1">
                    <a:tint val="75000"/>
                  </a:schemeClr>
                </a:solidFill>
              </a:defRPr>
            </a:lvl5pPr>
            <a:lvl6pPr marL="2309259" indent="0">
              <a:buNone/>
              <a:defRPr sz="1414">
                <a:solidFill>
                  <a:schemeClr val="tx1">
                    <a:tint val="75000"/>
                  </a:schemeClr>
                </a:solidFill>
              </a:defRPr>
            </a:lvl6pPr>
            <a:lvl7pPr marL="2771110" indent="0">
              <a:buNone/>
              <a:defRPr sz="1414">
                <a:solidFill>
                  <a:schemeClr val="tx1">
                    <a:tint val="75000"/>
                  </a:schemeClr>
                </a:solidFill>
              </a:defRPr>
            </a:lvl7pPr>
            <a:lvl8pPr marL="3232962" indent="0">
              <a:buNone/>
              <a:defRPr sz="1414">
                <a:solidFill>
                  <a:schemeClr val="tx1">
                    <a:tint val="75000"/>
                  </a:schemeClr>
                </a:solidFill>
              </a:defRPr>
            </a:lvl8pPr>
            <a:lvl9pPr marL="3694814" indent="0">
              <a:buNone/>
              <a:defRPr sz="14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4" name="Content Placeholder 3"/>
          <p:cNvSpPr>
            <a:spLocks noGrp="1"/>
          </p:cNvSpPr>
          <p:nvPr>
            <p:ph sz="half" idx="2"/>
          </p:nvPr>
        </p:nvSpPr>
        <p:spPr>
          <a:xfrm>
            <a:off x="411480" y="3189816"/>
            <a:ext cx="3636169"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180523" y="3189816"/>
            <a:ext cx="3637597"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043" b="1"/>
            </a:lvl1pPr>
          </a:lstStyle>
          <a:p>
            <a:r>
              <a:rPr lang="en-US"/>
              <a:t>Click to edit Master title style</a:t>
            </a:r>
          </a:p>
        </p:txBody>
      </p:sp>
      <p:sp>
        <p:nvSpPr>
          <p:cNvPr id="3" name="Content Placeholder 2"/>
          <p:cNvSpPr>
            <a:spLocks noGrp="1"/>
          </p:cNvSpPr>
          <p:nvPr>
            <p:ph idx="1"/>
          </p:nvPr>
        </p:nvSpPr>
        <p:spPr>
          <a:xfrm>
            <a:off x="3217545" y="400475"/>
            <a:ext cx="4600576" cy="8584566"/>
          </a:xfrm>
        </p:spPr>
        <p:txBody>
          <a:bodyPr/>
          <a:lstStyle>
            <a:lvl1pPr>
              <a:defRPr sz="3221"/>
            </a:lvl1pPr>
            <a:lvl2pPr>
              <a:defRPr sz="2829"/>
            </a:lvl2pPr>
            <a:lvl3pPr>
              <a:defRPr sz="2436"/>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5"/>
            <a:ext cx="2707482" cy="6880226"/>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043"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221"/>
            </a:lvl1pPr>
            <a:lvl2pPr marL="461852" indent="0">
              <a:buNone/>
              <a:defRPr sz="2829"/>
            </a:lvl2pPr>
            <a:lvl3pPr marL="923703" indent="0">
              <a:buNone/>
              <a:defRPr sz="2436"/>
            </a:lvl3pPr>
            <a:lvl4pPr marL="1385555" indent="0">
              <a:buNone/>
              <a:defRPr sz="2043"/>
            </a:lvl4pPr>
            <a:lvl5pPr marL="1847407" indent="0">
              <a:buNone/>
              <a:defRPr sz="2043"/>
            </a:lvl5pPr>
            <a:lvl6pPr marL="2309259" indent="0">
              <a:buNone/>
              <a:defRPr sz="2043"/>
            </a:lvl6pPr>
            <a:lvl7pPr marL="2771110" indent="0">
              <a:buNone/>
              <a:defRPr sz="2043"/>
            </a:lvl7pPr>
            <a:lvl8pPr marL="3232962" indent="0">
              <a:buNone/>
              <a:defRPr sz="2043"/>
            </a:lvl8pPr>
            <a:lvl9pPr marL="3694814" indent="0">
              <a:buNone/>
              <a:defRPr sz="2043"/>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3"/>
            <a:ext cx="7406640" cy="16764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411480" y="2346962"/>
            <a:ext cx="7406640" cy="6638079"/>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17564" tIns="58782" rIns="117564" bIns="58782" rtlCol="0" anchor="ctr"/>
          <a:lstStyle>
            <a:lvl1pPr algn="l">
              <a:defRPr sz="1179">
                <a:solidFill>
                  <a:schemeClr val="tx1">
                    <a:tint val="75000"/>
                  </a:schemeClr>
                </a:solidFill>
              </a:defRPr>
            </a:lvl1pPr>
          </a:lstStyle>
          <a:p>
            <a:fld id="{1D8BD707-D9CF-40AE-B4C6-C98DA3205C09}" type="datetimeFigureOut">
              <a:rPr lang="en-US" smtClean="0"/>
              <a:pPr/>
              <a:t>1/27/2023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17564" tIns="58782" rIns="117564" bIns="58782" rtlCol="0" anchor="ctr"/>
          <a:lstStyle>
            <a:lvl1pPr algn="ctr">
              <a:defRPr sz="11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17564" tIns="58782" rIns="117564" bIns="58782" rtlCol="0" anchor="ctr"/>
          <a:lstStyle>
            <a:lvl1pPr algn="r">
              <a:defRPr sz="117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3703" rtl="0" eaLnBrk="1" latinLnBrk="0" hangingPunct="1">
        <a:spcBef>
          <a:spcPct val="0"/>
        </a:spcBef>
        <a:buNone/>
        <a:defRPr sz="4478" kern="1200">
          <a:solidFill>
            <a:schemeClr val="tx1"/>
          </a:solidFill>
          <a:latin typeface="+mj-lt"/>
          <a:ea typeface="+mj-ea"/>
          <a:cs typeface="+mj-cs"/>
        </a:defRPr>
      </a:lvl1pPr>
    </p:titleStyle>
    <p:bodyStyle>
      <a:lvl1pPr marL="346389" indent="-346389" algn="l" defTabSz="923703" rtl="0" eaLnBrk="1" latinLnBrk="0" hangingPunct="1">
        <a:spcBef>
          <a:spcPct val="20000"/>
        </a:spcBef>
        <a:buFont typeface="Arial" pitchFamily="34" charset="0"/>
        <a:buChar char="•"/>
        <a:defRPr sz="3221" kern="1200">
          <a:solidFill>
            <a:schemeClr val="tx1"/>
          </a:solidFill>
          <a:latin typeface="+mn-lt"/>
          <a:ea typeface="+mn-ea"/>
          <a:cs typeface="+mn-cs"/>
        </a:defRPr>
      </a:lvl1pPr>
      <a:lvl2pPr marL="750509" indent="-288658" algn="l" defTabSz="923703" rtl="0" eaLnBrk="1" latinLnBrk="0" hangingPunct="1">
        <a:spcBef>
          <a:spcPct val="20000"/>
        </a:spcBef>
        <a:buFont typeface="Arial" pitchFamily="34" charset="0"/>
        <a:buChar char="–"/>
        <a:defRPr sz="2829" kern="1200">
          <a:solidFill>
            <a:schemeClr val="tx1"/>
          </a:solidFill>
          <a:latin typeface="+mn-lt"/>
          <a:ea typeface="+mn-ea"/>
          <a:cs typeface="+mn-cs"/>
        </a:defRPr>
      </a:lvl2pPr>
      <a:lvl3pPr marL="1154629" indent="-230926" algn="l" defTabSz="923703" rtl="0" eaLnBrk="1" latinLnBrk="0" hangingPunct="1">
        <a:spcBef>
          <a:spcPct val="20000"/>
        </a:spcBef>
        <a:buFont typeface="Arial" pitchFamily="34" charset="0"/>
        <a:buChar char="•"/>
        <a:defRPr sz="2436" kern="1200">
          <a:solidFill>
            <a:schemeClr val="tx1"/>
          </a:solidFill>
          <a:latin typeface="+mn-lt"/>
          <a:ea typeface="+mn-ea"/>
          <a:cs typeface="+mn-cs"/>
        </a:defRPr>
      </a:lvl3pPr>
      <a:lvl4pPr marL="1616481"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4pPr>
      <a:lvl5pPr marL="2078333"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5pPr>
      <a:lvl6pPr marL="2540185"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6pPr>
      <a:lvl7pPr marL="3002036"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7pPr>
      <a:lvl8pPr marL="3463888"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8pPr>
      <a:lvl9pPr marL="3925740"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9pPr>
    </p:bodyStyle>
    <p:otherStyle>
      <a:defPPr>
        <a:defRPr lang="en-US"/>
      </a:defPPr>
      <a:lvl1pPr marL="0" algn="l" defTabSz="923703" rtl="0" eaLnBrk="1" latinLnBrk="0" hangingPunct="1">
        <a:defRPr sz="1807" kern="1200">
          <a:solidFill>
            <a:schemeClr val="tx1"/>
          </a:solidFill>
          <a:latin typeface="+mn-lt"/>
          <a:ea typeface="+mn-ea"/>
          <a:cs typeface="+mn-cs"/>
        </a:defRPr>
      </a:lvl1pPr>
      <a:lvl2pPr marL="461852" algn="l" defTabSz="923703" rtl="0" eaLnBrk="1" latinLnBrk="0" hangingPunct="1">
        <a:defRPr sz="1807" kern="1200">
          <a:solidFill>
            <a:schemeClr val="tx1"/>
          </a:solidFill>
          <a:latin typeface="+mn-lt"/>
          <a:ea typeface="+mn-ea"/>
          <a:cs typeface="+mn-cs"/>
        </a:defRPr>
      </a:lvl2pPr>
      <a:lvl3pPr marL="923703" algn="l" defTabSz="923703" rtl="0" eaLnBrk="1" latinLnBrk="0" hangingPunct="1">
        <a:defRPr sz="1807" kern="1200">
          <a:solidFill>
            <a:schemeClr val="tx1"/>
          </a:solidFill>
          <a:latin typeface="+mn-lt"/>
          <a:ea typeface="+mn-ea"/>
          <a:cs typeface="+mn-cs"/>
        </a:defRPr>
      </a:lvl3pPr>
      <a:lvl4pPr marL="1385555" algn="l" defTabSz="923703" rtl="0" eaLnBrk="1" latinLnBrk="0" hangingPunct="1">
        <a:defRPr sz="1807" kern="1200">
          <a:solidFill>
            <a:schemeClr val="tx1"/>
          </a:solidFill>
          <a:latin typeface="+mn-lt"/>
          <a:ea typeface="+mn-ea"/>
          <a:cs typeface="+mn-cs"/>
        </a:defRPr>
      </a:lvl4pPr>
      <a:lvl5pPr marL="1847407" algn="l" defTabSz="923703" rtl="0" eaLnBrk="1" latinLnBrk="0" hangingPunct="1">
        <a:defRPr sz="1807" kern="1200">
          <a:solidFill>
            <a:schemeClr val="tx1"/>
          </a:solidFill>
          <a:latin typeface="+mn-lt"/>
          <a:ea typeface="+mn-ea"/>
          <a:cs typeface="+mn-cs"/>
        </a:defRPr>
      </a:lvl5pPr>
      <a:lvl6pPr marL="2309259" algn="l" defTabSz="923703" rtl="0" eaLnBrk="1" latinLnBrk="0" hangingPunct="1">
        <a:defRPr sz="1807" kern="1200">
          <a:solidFill>
            <a:schemeClr val="tx1"/>
          </a:solidFill>
          <a:latin typeface="+mn-lt"/>
          <a:ea typeface="+mn-ea"/>
          <a:cs typeface="+mn-cs"/>
        </a:defRPr>
      </a:lvl6pPr>
      <a:lvl7pPr marL="2771110" algn="l" defTabSz="923703" rtl="0" eaLnBrk="1" latinLnBrk="0" hangingPunct="1">
        <a:defRPr sz="1807" kern="1200">
          <a:solidFill>
            <a:schemeClr val="tx1"/>
          </a:solidFill>
          <a:latin typeface="+mn-lt"/>
          <a:ea typeface="+mn-ea"/>
          <a:cs typeface="+mn-cs"/>
        </a:defRPr>
      </a:lvl7pPr>
      <a:lvl8pPr marL="3232962" algn="l" defTabSz="923703" rtl="0" eaLnBrk="1" latinLnBrk="0" hangingPunct="1">
        <a:defRPr sz="1807" kern="1200">
          <a:solidFill>
            <a:schemeClr val="tx1"/>
          </a:solidFill>
          <a:latin typeface="+mn-lt"/>
          <a:ea typeface="+mn-ea"/>
          <a:cs typeface="+mn-cs"/>
        </a:defRPr>
      </a:lvl8pPr>
      <a:lvl9pPr marL="3694814" algn="l" defTabSz="92370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kcolie@mattoneillteam.com"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273" r="273"/>
          <a:stretch/>
        </p:blipFill>
        <p:spPr bwMode="auto">
          <a:xfrm>
            <a:off x="-4482" y="0"/>
            <a:ext cx="8238564" cy="55843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0" y="5595155"/>
            <a:ext cx="6400800" cy="3882664"/>
          </a:xfrm>
        </p:spPr>
        <p:txBody>
          <a:bodyPr anchor="ctr">
            <a:noAutofit/>
          </a:bodyPr>
          <a:lstStyle/>
          <a:p>
            <a:r>
              <a:rPr lang="en-US" sz="1050" dirty="0">
                <a:solidFill>
                  <a:schemeClr val="bg2">
                    <a:lumMod val="25000"/>
                  </a:schemeClr>
                </a:solidFill>
                <a:latin typeface="Palatino Linotype" panose="02040502050505030304" pitchFamily="18" charset="0"/>
                <a:cs typeface="Times New Roman" panose="02020603050405020304" pitchFamily="18" charset="0"/>
              </a:rPr>
              <a:t>If you long for the serenity of natural, wooded surroundings, but also desire a home with updated, modern features in a convenient location, then this spacious custom-built home with an in-law suite on 2.85 acres is for you! A ground-level in-law suite with a private entrance and a family room, a kitchenette, a bedroom, and a full bathroom offer plenty of great possibilities for the homeowner, including multi-generational and long-term options. Wooded surroundings part as you follow the circular drive past a manicured lawn and mature, native shrubbery and trees. This private, park-like setting overlooks a spring-fed freshwater stream- you could even fish from your backyard! A full, inviting front porch welcomes you. The moment you enter the home, you'll be amazed by the abundant natural light, the 10' ceilings, the 8' solid wood doors, gleaming wood floors, high-end finishes, and a great open floor plan. To the left of the entry, double doors lead to an office/bedroom with crown molding and a chair rail. The living and dining rooms offer an incredible space to relax by the fireplace and enjoy the views from the expansive wrap-around screened porch. From the screened porch and the deck, you will love enjoying the sounds of the local birds and watching all the native wildlife while gazing at the yard and water views. The kitchen is a chef's delight with Italian marble countertops, abundant cabinetry, an island, a pantry, and a breakfast bar. The main level primary bedroom has access to the porch as well as two walk-in closets and an </a:t>
            </a:r>
            <a:r>
              <a:rPr lang="en-US" sz="1050" dirty="0" err="1">
                <a:solidFill>
                  <a:schemeClr val="bg2">
                    <a:lumMod val="25000"/>
                  </a:schemeClr>
                </a:solidFill>
                <a:latin typeface="Palatino Linotype" panose="02040502050505030304" pitchFamily="18" charset="0"/>
                <a:cs typeface="Times New Roman" panose="02020603050405020304" pitchFamily="18" charset="0"/>
              </a:rPr>
              <a:t>en</a:t>
            </a:r>
            <a:r>
              <a:rPr lang="en-US" sz="1050" dirty="0">
                <a:solidFill>
                  <a:schemeClr val="bg2">
                    <a:lumMod val="25000"/>
                  </a:schemeClr>
                </a:solidFill>
                <a:latin typeface="Palatino Linotype" panose="02040502050505030304" pitchFamily="18" charset="0"/>
                <a:cs typeface="Times New Roman" panose="02020603050405020304" pitchFamily="18" charset="0"/>
              </a:rPr>
              <a:t>-suite bath with a dual sink vanity, a step-in shower, and a jetted tub. Head to the upper level to find a roomy bedroom with a sitting area and a full </a:t>
            </a:r>
            <a:r>
              <a:rPr lang="en-US" sz="1050" dirty="0" err="1">
                <a:solidFill>
                  <a:schemeClr val="bg2">
                    <a:lumMod val="25000"/>
                  </a:schemeClr>
                </a:solidFill>
                <a:latin typeface="Palatino Linotype" panose="02040502050505030304" pitchFamily="18" charset="0"/>
                <a:cs typeface="Times New Roman" panose="02020603050405020304" pitchFamily="18" charset="0"/>
              </a:rPr>
              <a:t>en</a:t>
            </a:r>
            <a:r>
              <a:rPr lang="en-US" sz="1050" dirty="0">
                <a:solidFill>
                  <a:schemeClr val="bg2">
                    <a:lumMod val="25000"/>
                  </a:schemeClr>
                </a:solidFill>
                <a:latin typeface="Palatino Linotype" panose="02040502050505030304" pitchFamily="18" charset="0"/>
                <a:cs typeface="Times New Roman" panose="02020603050405020304" pitchFamily="18" charset="0"/>
              </a:rPr>
              <a:t>-suite bath. The ground-level mother-in-law suite or space for guests features LVP flooring, a bedroom, a full bathroom, a kitchenette, a living room, and interior and outside access. This property also has a two-car tandem garage, a recently installed extra septic field, a new well pump, a new filtration system, and A BRAND NEW HVAC in July 2022! The large patio with a built-in fire pit is perfect for oyster roasts, BBQs, roasting marshmallows, and enjoying the water views. This property is located 13.7 miles from I-526, 19 miles from downtown Charleston, and 20.5 miles from Charleston International Airport. Don't miss out on this great home!</a:t>
            </a:r>
            <a:endParaRPr lang="en-US" sz="1050" b="1" i="1" dirty="0">
              <a:solidFill>
                <a:schemeClr val="bg2">
                  <a:lumMod val="25000"/>
                </a:schemeClr>
              </a:solidFill>
              <a:latin typeface="Palatino Linotype" panose="02040502050505030304" pitchFamily="18" charset="0"/>
            </a:endParaRPr>
          </a:p>
        </p:txBody>
      </p:sp>
      <p:sp>
        <p:nvSpPr>
          <p:cNvPr id="9" name="Rectangle 8"/>
          <p:cNvSpPr/>
          <p:nvPr/>
        </p:nvSpPr>
        <p:spPr>
          <a:xfrm>
            <a:off x="0" y="9771017"/>
            <a:ext cx="8229600" cy="287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7" dirty="0">
                <a:solidFill>
                  <a:schemeClr val="tx1"/>
                </a:solidFill>
                <a:latin typeface="Palatino Linotype" panose="02040502050505030304" pitchFamily="18" charset="0"/>
              </a:rPr>
              <a:t>Amanda Kennedy-Colie   </a:t>
            </a:r>
            <a:r>
              <a:rPr lang="en-US" sz="1257" dirty="0">
                <a:solidFill>
                  <a:schemeClr val="tx1"/>
                </a:solidFill>
                <a:latin typeface="Palatino Linotype" panose="02040502050505030304" pitchFamily="18" charset="0"/>
                <a:hlinkClick r:id="rId3"/>
              </a:rPr>
              <a:t>akcolie@mattoneillteam.com</a:t>
            </a:r>
            <a:r>
              <a:rPr lang="en-US" sz="1257" dirty="0">
                <a:solidFill>
                  <a:schemeClr val="tx1"/>
                </a:solidFill>
                <a:latin typeface="Palatino Linotype" panose="02040502050505030304" pitchFamily="18" charset="0"/>
              </a:rPr>
              <a:t>   843-224-5865</a:t>
            </a:r>
            <a:endParaRPr lang="en-US" sz="1257" u="sng" dirty="0">
              <a:solidFill>
                <a:schemeClr val="tx1"/>
              </a:solidFill>
              <a:latin typeface="Palatino Linotype" panose="02040502050505030304" pitchFamily="18" charset="0"/>
            </a:endParaRPr>
          </a:p>
        </p:txBody>
      </p:sp>
      <p:sp>
        <p:nvSpPr>
          <p:cNvPr id="4" name="Rectangle 3"/>
          <p:cNvSpPr/>
          <p:nvPr/>
        </p:nvSpPr>
        <p:spPr>
          <a:xfrm>
            <a:off x="0" y="4674906"/>
            <a:ext cx="8229600" cy="909458"/>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400" dirty="0">
                <a:solidFill>
                  <a:schemeClr val="bg2">
                    <a:lumMod val="50000"/>
                  </a:schemeClr>
                </a:solidFill>
                <a:latin typeface="Palatino Linotype" panose="02040502050505030304" pitchFamily="18" charset="0"/>
              </a:rPr>
              <a:t>6103 </a:t>
            </a:r>
            <a:r>
              <a:rPr lang="en-US" sz="2400" dirty="0" err="1">
                <a:solidFill>
                  <a:schemeClr val="bg2">
                    <a:lumMod val="50000"/>
                  </a:schemeClr>
                </a:solidFill>
                <a:latin typeface="Palatino Linotype" panose="02040502050505030304" pitchFamily="18" charset="0"/>
              </a:rPr>
              <a:t>Hazelhurst</a:t>
            </a:r>
            <a:r>
              <a:rPr lang="en-US" sz="2400" dirty="0">
                <a:solidFill>
                  <a:schemeClr val="bg2">
                    <a:lumMod val="50000"/>
                  </a:schemeClr>
                </a:solidFill>
                <a:latin typeface="Palatino Linotype" panose="02040502050505030304" pitchFamily="18" charset="0"/>
              </a:rPr>
              <a:t> Lane</a:t>
            </a:r>
          </a:p>
          <a:p>
            <a:pPr algn="ctr"/>
            <a:r>
              <a:rPr lang="en-US" sz="1800" dirty="0">
                <a:solidFill>
                  <a:schemeClr val="bg2">
                    <a:lumMod val="50000"/>
                  </a:schemeClr>
                </a:solidFill>
                <a:latin typeface="Palatino Linotype" panose="02040502050505030304" pitchFamily="18" charset="0"/>
              </a:rPr>
              <a:t>The Village at </a:t>
            </a:r>
            <a:r>
              <a:rPr lang="en-US" sz="1800" dirty="0" err="1">
                <a:solidFill>
                  <a:schemeClr val="bg2">
                    <a:lumMod val="50000"/>
                  </a:schemeClr>
                </a:solidFill>
                <a:latin typeface="Palatino Linotype" panose="02040502050505030304" pitchFamily="18" charset="0"/>
              </a:rPr>
              <a:t>Shilelagh</a:t>
            </a:r>
            <a:r>
              <a:rPr lang="en-US" sz="1800" dirty="0">
                <a:solidFill>
                  <a:schemeClr val="bg2">
                    <a:lumMod val="50000"/>
                  </a:schemeClr>
                </a:solidFill>
                <a:latin typeface="Palatino Linotype" panose="02040502050505030304" pitchFamily="18" charset="0"/>
              </a:rPr>
              <a:t> Oaks | </a:t>
            </a:r>
            <a:r>
              <a:rPr lang="en-US" sz="1800" dirty="0" err="1">
                <a:solidFill>
                  <a:schemeClr val="bg2">
                    <a:lumMod val="50000"/>
                  </a:schemeClr>
                </a:solidFill>
                <a:latin typeface="Palatino Linotype" panose="02040502050505030304" pitchFamily="18" charset="0"/>
              </a:rPr>
              <a:t>Ravenel</a:t>
            </a:r>
            <a:r>
              <a:rPr lang="en-US" sz="1800" dirty="0">
                <a:solidFill>
                  <a:schemeClr val="bg2">
                    <a:lumMod val="50000"/>
                  </a:schemeClr>
                </a:solidFill>
                <a:latin typeface="Palatino Linotype" panose="02040502050505030304" pitchFamily="18" charset="0"/>
              </a:rPr>
              <a:t>, SC 29470 | MLS# 22025939 | $875,000</a:t>
            </a:r>
          </a:p>
        </p:txBody>
      </p:sp>
      <p:sp>
        <p:nvSpPr>
          <p:cNvPr id="5" name="Rectangle 4"/>
          <p:cNvSpPr/>
          <p:nvPr/>
        </p:nvSpPr>
        <p:spPr>
          <a:xfrm>
            <a:off x="8238565" y="239615"/>
            <a:ext cx="3053443" cy="830997"/>
          </a:xfrm>
          <a:prstGeom prst="rect">
            <a:avLst/>
          </a:prstGeom>
          <a:noFill/>
        </p:spPr>
        <p:txBody>
          <a:bodyPr wrap="square">
            <a:spAutoFit/>
          </a:bodyPr>
          <a:lstStyle/>
          <a:p>
            <a:pPr algn="r"/>
            <a:r>
              <a:rPr lang="en-US" sz="2400" b="1" dirty="0">
                <a:ln w="3175">
                  <a:solidFill>
                    <a:sysClr val="windowText" lastClr="000000"/>
                  </a:solidFill>
                </a:ln>
                <a:solidFill>
                  <a:srgbClr val="FFFF00"/>
                </a:solidFill>
                <a:effectLst>
                  <a:outerShdw blurRad="50800" dist="38100" dir="5400000" algn="t" rotWithShape="0">
                    <a:prstClr val="black">
                      <a:alpha val="40000"/>
                    </a:prstClr>
                  </a:outerShdw>
                </a:effectLst>
                <a:latin typeface="Palatino Linotype" panose="02040502050505030304" pitchFamily="18" charset="0"/>
                <a:cs typeface="Times New Roman" panose="02020603050405020304" pitchFamily="18" charset="0"/>
              </a:rPr>
              <a:t>OPEN HOUSE</a:t>
            </a:r>
          </a:p>
          <a:p>
            <a:pPr algn="r"/>
            <a:r>
              <a:rPr lang="en-US" sz="2400" b="1" dirty="0">
                <a:ln w="3175">
                  <a:solidFill>
                    <a:sysClr val="windowText" lastClr="000000"/>
                  </a:solidFill>
                </a:ln>
                <a:solidFill>
                  <a:srgbClr val="FFFF00"/>
                </a:solidFill>
                <a:effectLst>
                  <a:outerShdw blurRad="50800" dist="38100" dir="5400000" algn="t" rotWithShape="0">
                    <a:prstClr val="black">
                      <a:alpha val="40000"/>
                    </a:prstClr>
                  </a:outerShdw>
                </a:effectLst>
                <a:latin typeface="Palatino Linotype" panose="02040502050505030304" pitchFamily="18" charset="0"/>
                <a:cs typeface="Times New Roman" panose="02020603050405020304" pitchFamily="18" charset="0"/>
              </a:rPr>
              <a:t>SATURDAY 12-3</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401395" y="8263767"/>
            <a:ext cx="1827609" cy="121840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04370" y="5592680"/>
            <a:ext cx="1822849" cy="121840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407746" y="6929351"/>
            <a:ext cx="1819477" cy="1216152"/>
          </a:xfrm>
          <a:prstGeom prst="rect">
            <a:avLst/>
          </a:prstGeom>
        </p:spPr>
      </p:pic>
      <p:sp>
        <p:nvSpPr>
          <p:cNvPr id="2" name="Rectangle 1"/>
          <p:cNvSpPr/>
          <p:nvPr/>
        </p:nvSpPr>
        <p:spPr>
          <a:xfrm>
            <a:off x="8349343" y="1859232"/>
            <a:ext cx="2694969" cy="370422"/>
          </a:xfrm>
          <a:prstGeom prst="rect">
            <a:avLst/>
          </a:prstGeom>
        </p:spPr>
        <p:txBody>
          <a:bodyPr wrap="none">
            <a:spAutoFit/>
          </a:bodyPr>
          <a:lstStyle/>
          <a:p>
            <a:r>
              <a:rPr lang="en-US" sz="1807" dirty="0"/>
              <a:t>Open House Saturday 12-3</a:t>
            </a:r>
          </a:p>
        </p:txBody>
      </p:sp>
      <p:sp>
        <p:nvSpPr>
          <p:cNvPr id="19" name="Rectangle 18"/>
          <p:cNvSpPr/>
          <p:nvPr/>
        </p:nvSpPr>
        <p:spPr>
          <a:xfrm>
            <a:off x="1447800" y="-152400"/>
            <a:ext cx="4724400" cy="1077218"/>
          </a:xfrm>
          <a:prstGeom prst="rect">
            <a:avLst/>
          </a:prstGeom>
          <a:noFill/>
        </p:spPr>
        <p:txBody>
          <a:bodyPr wrap="square">
            <a:spAutoFit/>
          </a:bodyPr>
          <a:lstStyle/>
          <a:p>
            <a:pPr algn="ctr"/>
            <a:r>
              <a:rPr lang="en-US" sz="3200" b="1" i="1" dirty="0">
                <a:ln w="3175">
                  <a:solidFill>
                    <a:schemeClr val="bg2">
                      <a:lumMod val="75000"/>
                    </a:schemeClr>
                  </a:solidFill>
                </a:ln>
                <a:solidFill>
                  <a:schemeClr val="bg1"/>
                </a:solidFill>
                <a:effectLst>
                  <a:outerShdw blurRad="38100" dist="38100" dir="2700000" algn="tl">
                    <a:srgbClr val="000000">
                      <a:alpha val="43137"/>
                    </a:srgbClr>
                  </a:outerShdw>
                </a:effectLst>
                <a:latin typeface="Rastanty Cortez" panose="02000506000000020003" pitchFamily="2" charset="0"/>
                <a:cs typeface="Times New Roman" panose="02020603050405020304" pitchFamily="18" charset="0"/>
              </a:rPr>
              <a:t>Back On The Market</a:t>
            </a:r>
          </a:p>
          <a:p>
            <a:pPr algn="ctr"/>
            <a:r>
              <a:rPr lang="en-US" sz="3200" b="1" i="1" dirty="0">
                <a:ln w="3175">
                  <a:solidFill>
                    <a:schemeClr val="bg2">
                      <a:lumMod val="75000"/>
                    </a:schemeClr>
                  </a:solidFill>
                </a:ln>
                <a:solidFill>
                  <a:schemeClr val="bg1"/>
                </a:solidFill>
                <a:effectLst>
                  <a:outerShdw blurRad="38100" dist="38100" dir="2700000" algn="tl">
                    <a:srgbClr val="000000">
                      <a:alpha val="43137"/>
                    </a:srgbClr>
                  </a:outerShdw>
                </a:effectLst>
                <a:latin typeface="Rastanty Cortez" panose="02000506000000020003" pitchFamily="2" charset="0"/>
                <a:cs typeface="Times New Roman" panose="02020603050405020304" pitchFamily="18" charset="0"/>
              </a:rPr>
              <a:t>At Reduced Price!</a:t>
            </a:r>
          </a:p>
        </p:txBody>
      </p:sp>
      <p:sp>
        <p:nvSpPr>
          <p:cNvPr id="12" name="Rectangle 11">
            <a:extLst>
              <a:ext uri="{FF2B5EF4-FFF2-40B4-BE49-F238E27FC236}">
                <a16:creationId xmlns:a16="http://schemas.microsoft.com/office/drawing/2014/main" id="{0614247D-26DF-42B7-94A7-3D206C979827}"/>
              </a:ext>
            </a:extLst>
          </p:cNvPr>
          <p:cNvSpPr/>
          <p:nvPr/>
        </p:nvSpPr>
        <p:spPr>
          <a:xfrm>
            <a:off x="8458200" y="9056908"/>
            <a:ext cx="2165978" cy="292388"/>
          </a:xfrm>
          <a:prstGeom prst="rect">
            <a:avLst/>
          </a:prstGeom>
        </p:spPr>
        <p:txBody>
          <a:bodyPr wrap="none">
            <a:spAutoFit/>
          </a:bodyPr>
          <a:lstStyle/>
          <a:p>
            <a:r>
              <a:rPr lang="en-US" sz="1300" b="1" i="1" dirty="0">
                <a:solidFill>
                  <a:schemeClr val="bg2">
                    <a:lumMod val="25000"/>
                  </a:schemeClr>
                </a:solidFill>
                <a:latin typeface="Palatino Linotype" panose="02040502050505030304" pitchFamily="18" charset="0"/>
              </a:rPr>
              <a:t>Book your showing today!</a:t>
            </a:r>
          </a:p>
        </p:txBody>
      </p:sp>
      <p:pic>
        <p:nvPicPr>
          <p:cNvPr id="21" name="Picture 20" descr="A close up of a logo&#10;&#10;Description automatically generated">
            <a:extLst>
              <a:ext uri="{FF2B5EF4-FFF2-40B4-BE49-F238E27FC236}">
                <a16:creationId xmlns:a16="http://schemas.microsoft.com/office/drawing/2014/main" id="{237765BB-55F5-490F-B750-3D580053EC6C}"/>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6248400" y="3738743"/>
            <a:ext cx="1828800" cy="90945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504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Palatino Linotype</vt:lpstr>
      <vt:lpstr>Rastanty Cortez</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86</cp:revision>
  <dcterms:created xsi:type="dcterms:W3CDTF">2006-08-16T00:00:00Z</dcterms:created>
  <dcterms:modified xsi:type="dcterms:W3CDTF">2023-01-27T19:38:20Z</dcterms:modified>
</cp:coreProperties>
</file>