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8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6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7/25/2016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 y="0"/>
            <a:ext cx="7772400" cy="4373683"/>
          </a:xfrm>
          <a:prstGeom prst="rect">
            <a:avLst/>
          </a:prstGeom>
        </p:spPr>
      </p:pic>
      <p:sp>
        <p:nvSpPr>
          <p:cNvPr id="11" name="Rectangle 10"/>
          <p:cNvSpPr/>
          <p:nvPr/>
        </p:nvSpPr>
        <p:spPr>
          <a:xfrm>
            <a:off x="7847197" y="0"/>
            <a:ext cx="1601603" cy="2418245"/>
          </a:xfrm>
          <a:prstGeom prst="rect">
            <a:avLst/>
          </a:prstGeom>
          <a:gradFill>
            <a:gsLst>
              <a:gs pos="0">
                <a:schemeClr val="tx2">
                  <a:lumMod val="5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21439" y="2"/>
            <a:ext cx="5550636" cy="1334490"/>
          </a:xfrm>
          <a:noFill/>
        </p:spPr>
        <p:txBody>
          <a:bodyPr anchor="ctr">
            <a:noAutofit/>
          </a:bodyPr>
          <a:lstStyle/>
          <a:p>
            <a:pPr algn="r"/>
            <a:r>
              <a:rPr lang="en-US" sz="3200" dirty="0">
                <a:solidFill>
                  <a:schemeClr val="bg1"/>
                </a:solidFill>
                <a:effectLst>
                  <a:outerShdw blurRad="38100" dist="38100" dir="2700000" algn="tl">
                    <a:srgbClr val="000000">
                      <a:alpha val="43137"/>
                    </a:srgbClr>
                  </a:outerShdw>
                </a:effectLst>
                <a:latin typeface="Trebuchet MS" panose="020B0603020202020204" pitchFamily="34" charset="0"/>
              </a:rPr>
              <a:t>610 Palm Boulevard</a:t>
            </a:r>
            <a:br>
              <a:rPr lang="en-US" sz="320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Isle of Palms</a:t>
            </a:r>
            <a:b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MLS# 16014021</a:t>
            </a:r>
            <a:b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$1,650,000</a:t>
            </a:r>
          </a:p>
        </p:txBody>
      </p:sp>
      <p:sp>
        <p:nvSpPr>
          <p:cNvPr id="3" name="Subtitle 2"/>
          <p:cNvSpPr>
            <a:spLocks noGrp="1"/>
          </p:cNvSpPr>
          <p:nvPr>
            <p:ph type="subTitle" idx="1"/>
          </p:nvPr>
        </p:nvSpPr>
        <p:spPr>
          <a:xfrm>
            <a:off x="-3094" y="4373683"/>
            <a:ext cx="6449938" cy="4244177"/>
          </a:xfrm>
        </p:spPr>
        <p:txBody>
          <a:bodyPr anchor="ctr">
            <a:noAutofit/>
          </a:bodyPr>
          <a:lstStyle/>
          <a:p>
            <a:r>
              <a:rPr lang="en-US" sz="105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Check out this Isle of Palms property with Hamlin Creek and Intracoastal Waterway views for under $2 million! This island jewel has expansive views from the IOP Connector to the Ravenel Bridge. A must see! The home has everything including double front porches overlooking the breath taking waterways, a three stop elevator, an 18,000 gallon saltwater pool, and even a pool house! This great find offers all this, plus it's literally steps from the beach! Built in 2008, this immaculate home has no need for updates. The reverse floor plan boasts hardwood floors throughout, a lovely kitchen with </a:t>
            </a:r>
            <a:r>
              <a:rPr lang="en-US" sz="1050" dirty="0" err="1">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Uba</a:t>
            </a:r>
            <a:r>
              <a:rPr lang="en-US" sz="105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 Tuba granite counter tops, custom cherry cabinetry, and tons of counter space. The GE profile appliances include double wall ovens and a gas cooktop. The spacious family room includes a gas fireplace and two sets of </a:t>
            </a:r>
            <a:r>
              <a:rPr lang="en-US" sz="1050" dirty="0" err="1">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french</a:t>
            </a:r>
            <a:r>
              <a:rPr lang="en-US" sz="105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 doors that open onto a large porch overlooking the creek, marsh wildlife, and fabulous sunsets. The master is nicely appointed with a private screened-in porch overlooking the pool area. It's </a:t>
            </a:r>
            <a:r>
              <a:rPr lang="en-US" sz="1050" dirty="0" err="1">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ensuite</a:t>
            </a:r>
            <a:r>
              <a:rPr lang="en-US" sz="105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 includes a large walk-in closet, sunken tub, separate shower, and double granite vanity.</a:t>
            </a:r>
            <a:br>
              <a:rPr lang="en-US" sz="105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br>
            <a:r>
              <a:rPr lang="en-US" sz="105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Downstairs you will find three bedrooms, including a second master suite with a walk-in closet, nicely appointed </a:t>
            </a:r>
            <a:r>
              <a:rPr lang="en-US" sz="1050" dirty="0" err="1">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ensuite</a:t>
            </a:r>
            <a:r>
              <a:rPr lang="en-US" sz="105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 and a private screened-in porch that also overlooks the pool. There is a nice sitting room or formal living room just off the 3rd and 4th bedrooms that could be converted into a 5th bedroom, if needed. Just off the extra sitting room and 3rd bedroom is another balcony that overlooks the </a:t>
            </a:r>
            <a:r>
              <a:rPr lang="en-US" sz="1050" dirty="0" err="1">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creek.Other</a:t>
            </a:r>
            <a:r>
              <a:rPr lang="en-US" sz="105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 features of the home include a </a:t>
            </a:r>
            <a:r>
              <a:rPr lang="en-US" sz="1050" dirty="0" err="1">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Rinaii</a:t>
            </a:r>
            <a:r>
              <a:rPr lang="en-US" sz="105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 </a:t>
            </a:r>
            <a:r>
              <a:rPr lang="en-US" sz="1050" dirty="0" err="1">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tankless</a:t>
            </a:r>
            <a:r>
              <a:rPr lang="en-US" sz="105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 water heater, dual zone HVAC system, a small office nook off the second master, and a true laundry room. The oversized double garage has room for numerous vehicles, extra storage, as well as plenty of space for a small workshop. The pool house is a wonderful feature of the home that includes a bar area, kitchenette, and it's own garage that's great for yard equipment and extra storage. This extra 650+ of sq. footage is perfect for a man cave or party room with plenty of room to shoot pool or play ping-pong. The nicely landscaped yard has an irrigation system. There's plenty of space to add a small vegetable garden or build an outdoor </a:t>
            </a:r>
            <a:r>
              <a:rPr lang="en-US" sz="1050" dirty="0" err="1">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kitchen.This</a:t>
            </a:r>
            <a:r>
              <a:rPr lang="en-US" sz="105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 home has never been a rental, so it is in wonderful condition and has many possibilities including a full time residence, a second home, or it could become a very nice vacation rental. Don't miss this opportunity to own a piece of Paradise!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93" y="8606763"/>
            <a:ext cx="1094134" cy="1452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705519" y="8786051"/>
            <a:ext cx="1923604" cy="1093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91041" y="8717405"/>
            <a:ext cx="2972198" cy="1231106"/>
          </a:xfrm>
          <a:prstGeom prst="rect">
            <a:avLst/>
          </a:prstGeom>
        </p:spPr>
        <p:txBody>
          <a:bodyPr wrap="square">
            <a:spAutoFit/>
          </a:bodyPr>
          <a:lstStyle/>
          <a:p>
            <a:r>
              <a:rPr lang="en-US" sz="1800" b="1"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Carey Nikonchuk</a:t>
            </a:r>
          </a:p>
          <a:p>
            <a:br>
              <a:rPr lang="en-US" sz="140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br>
            <a:r>
              <a:rPr lang="en-US" sz="140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(843) 276-1701 M</a:t>
            </a:r>
          </a:p>
          <a:p>
            <a:r>
              <a:rPr lang="en-US" sz="1400" dirty="0">
                <a:solidFill>
                  <a:schemeClr val="tx2">
                    <a:lumMod val="50000"/>
                  </a:schemeClr>
                </a:solidFill>
                <a:latin typeface="Trebuchet MS" panose="020B0603020202020204" pitchFamily="34" charset="0"/>
              </a:rPr>
              <a:t>cnikonchuk@gmail.com</a:t>
            </a:r>
          </a:p>
          <a:p>
            <a:r>
              <a:rPr lang="en-US" sz="1400" dirty="0">
                <a:solidFill>
                  <a:schemeClr val="tx2">
                    <a:lumMod val="50000"/>
                  </a:schemeClr>
                </a:solidFill>
                <a:latin typeface="Trebuchet MS" panose="020B0603020202020204" pitchFamily="34" charset="0"/>
              </a:rPr>
              <a:t>www.palmettoproperty.net</a:t>
            </a:r>
          </a:p>
        </p:txBody>
      </p:sp>
      <p:pic>
        <p:nvPicPr>
          <p:cNvPr id="18" name="Picture 17"/>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277588" y="2474282"/>
            <a:ext cx="1325880" cy="886968"/>
          </a:xfrm>
          <a:prstGeom prst="rect">
            <a:avLst/>
          </a:prstGeom>
          <a:ln>
            <a:solidFill>
              <a:schemeClr val="bg1"/>
            </a:solidFill>
          </a:ln>
        </p:spPr>
      </p:pic>
      <p:pic>
        <p:nvPicPr>
          <p:cNvPr id="19" name="Picture 18"/>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286000" y="5140055"/>
            <a:ext cx="1325880" cy="886968"/>
          </a:xfrm>
          <a:prstGeom prst="rect">
            <a:avLst/>
          </a:prstGeom>
          <a:ln>
            <a:solidFill>
              <a:schemeClr val="bg1"/>
            </a:solidFill>
          </a:ln>
        </p:spPr>
      </p:pic>
      <p:pic>
        <p:nvPicPr>
          <p:cNvPr id="20" name="Picture 19"/>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286000" y="3705054"/>
            <a:ext cx="1325880" cy="886968"/>
          </a:xfrm>
          <a:prstGeom prst="rect">
            <a:avLst/>
          </a:prstGeom>
          <a:ln>
            <a:solidFill>
              <a:schemeClr val="bg1"/>
            </a:solidFill>
          </a:ln>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2278" y="1892338"/>
            <a:ext cx="3044832" cy="2283624"/>
          </a:xfrm>
          <a:prstGeom prst="rect">
            <a:avLst/>
          </a:prstGeom>
          <a:ln>
            <a:noFill/>
          </a:ln>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46195" y="1892338"/>
            <a:ext cx="1325880" cy="882694"/>
          </a:xfrm>
          <a:prstGeom prst="rect">
            <a:avLst/>
          </a:prstGeom>
          <a:ln>
            <a:solidFill>
              <a:schemeClr val="bg1"/>
            </a:solidFill>
          </a:ln>
        </p:spPr>
      </p:pic>
      <p:sp>
        <p:nvSpPr>
          <p:cNvPr id="14" name="32-Point Star 13"/>
          <p:cNvSpPr/>
          <p:nvPr/>
        </p:nvSpPr>
        <p:spPr>
          <a:xfrm rot="20841990">
            <a:off x="38792" y="177554"/>
            <a:ext cx="2203108" cy="1295400"/>
          </a:xfrm>
          <a:prstGeom prst="star3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12700" cap="sq">
            <a:solidFill>
              <a:schemeClr val="bg2">
                <a:lumMod val="50000"/>
              </a:schemeClr>
            </a:solidFill>
            <a:beve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Stunning Views for a Stunning Price!</a:t>
            </a:r>
          </a:p>
        </p:txBody>
      </p:sp>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46195" y="2952429"/>
            <a:ext cx="1325880" cy="882695"/>
          </a:xfrm>
          <a:prstGeom prst="rect">
            <a:avLst/>
          </a:prstGeom>
          <a:ln>
            <a:solidFill>
              <a:schemeClr val="bg1"/>
            </a:solidFill>
          </a:ln>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46195" y="4012521"/>
            <a:ext cx="1325880" cy="882695"/>
          </a:xfrm>
          <a:prstGeom prst="rect">
            <a:avLst/>
          </a:prstGeom>
          <a:ln>
            <a:solidFill>
              <a:schemeClr val="bg1"/>
            </a:solidFill>
          </a:ln>
        </p:spPr>
      </p:pic>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46195" y="5072613"/>
            <a:ext cx="1325880" cy="882695"/>
          </a:xfrm>
          <a:prstGeom prst="rect">
            <a:avLst/>
          </a:prstGeom>
          <a:ln>
            <a:solidFill>
              <a:schemeClr val="bg1"/>
            </a:solidFill>
          </a:ln>
        </p:spPr>
      </p:pic>
      <p:pic>
        <p:nvPicPr>
          <p:cNvPr id="26" name="Picture 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46195" y="6132705"/>
            <a:ext cx="1325880" cy="882695"/>
          </a:xfrm>
          <a:prstGeom prst="rect">
            <a:avLst/>
          </a:prstGeom>
          <a:ln>
            <a:solidFill>
              <a:schemeClr val="bg1"/>
            </a:solidFill>
          </a:ln>
        </p:spPr>
      </p:pic>
      <p:pic>
        <p:nvPicPr>
          <p:cNvPr id="27" name="Picture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46195" y="7192797"/>
            <a:ext cx="1325880" cy="882695"/>
          </a:xfrm>
          <a:prstGeom prst="rect">
            <a:avLst/>
          </a:prstGeom>
          <a:ln>
            <a:solidFill>
              <a:schemeClr val="bg1"/>
            </a:solidFill>
          </a:ln>
        </p:spPr>
      </p:pic>
      <p:pic>
        <p:nvPicPr>
          <p:cNvPr id="28" name="Picture 2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46195" y="8252889"/>
            <a:ext cx="1325880" cy="745418"/>
          </a:xfrm>
          <a:prstGeom prst="rect">
            <a:avLst/>
          </a:prstGeom>
          <a:ln>
            <a:solidFill>
              <a:schemeClr val="bg1"/>
            </a:solidFill>
          </a:ln>
        </p:spPr>
      </p:pic>
      <p:pic>
        <p:nvPicPr>
          <p:cNvPr id="29" name="Picture 2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446195" y="9175706"/>
            <a:ext cx="1325880" cy="882695"/>
          </a:xfrm>
          <a:prstGeom prst="rect">
            <a:avLst/>
          </a:prstGeom>
          <a:ln>
            <a:solidFill>
              <a:schemeClr val="bg1"/>
            </a:solidFill>
          </a:ln>
        </p:spPr>
      </p:pic>
    </p:spTree>
    <p:extLst>
      <p:ext uri="{BB962C8B-B14F-4D97-AF65-F5344CB8AC3E}">
        <p14:creationId xmlns:p14="http://schemas.microsoft.com/office/powerpoint/2010/main" val="4069789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217</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Trebuchet MS</vt:lpstr>
      <vt:lpstr>Verdana</vt:lpstr>
      <vt:lpstr>Office Theme</vt:lpstr>
      <vt:lpstr>610 Palm Boulevard Isle of Palms MLS# 16014021 $1,650,000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1280 Marsh Rabbit Ct Dunes West ~ Mt Pleasant MLS# 1411605 ~ $</dc:title>
  <dc:creator>CVH360</dc:creator>
  <cp:lastModifiedBy>A. Thomas Price</cp:lastModifiedBy>
  <cp:revision>22</cp:revision>
  <dcterms:created xsi:type="dcterms:W3CDTF">2006-08-16T00:00:00Z</dcterms:created>
  <dcterms:modified xsi:type="dcterms:W3CDTF">2016-07-25T23:21:41Z</dcterms:modified>
</cp:coreProperties>
</file>