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53987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329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4233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94653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C157-CF30-4A71-8E70-972482A28820}"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7628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BC157-CF30-4A71-8E70-972482A28820}"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25550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BC157-CF30-4A71-8E70-972482A28820}" type="datetimeFigureOut">
              <a:rPr lang="en-US" smtClean="0"/>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151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BC157-CF30-4A71-8E70-972482A28820}" type="datetimeFigureOut">
              <a:rPr lang="en-US" smtClean="0"/>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932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C157-CF30-4A71-8E70-972482A28820}" type="datetimeFigureOut">
              <a:rPr lang="en-US" smtClean="0"/>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41882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656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69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2DBC157-CF30-4A71-8E70-972482A28820}" type="datetimeFigureOut">
              <a:rPr lang="en-US" smtClean="0"/>
              <a:t>8/8/2018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C2A1499-21D8-4FFA-B3D4-FA2AECA06273}" type="slidenum">
              <a:rPr lang="en-US" smtClean="0"/>
              <a:t>‹#›</a:t>
            </a:fld>
            <a:endParaRPr lang="en-US"/>
          </a:p>
        </p:txBody>
      </p:sp>
    </p:spTree>
    <p:extLst>
      <p:ext uri="{BB962C8B-B14F-4D97-AF65-F5344CB8AC3E}">
        <p14:creationId xmlns:p14="http://schemas.microsoft.com/office/powerpoint/2010/main" val="1699113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emf"/><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mailto:kathycooperrealty@icloud.com"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206240" y="565192"/>
            <a:ext cx="3455486" cy="161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defTabSz="914400" eaLnBrk="0" fontAlgn="base" hangingPunct="0">
              <a:spcBef>
                <a:spcPct val="0"/>
              </a:spcBef>
              <a:spcAft>
                <a:spcPct val="0"/>
              </a:spcAft>
            </a:pPr>
            <a:r>
              <a:rPr lang="en-US" altLang="en-US" sz="2800" b="1" dirty="0">
                <a:latin typeface="Garamond" panose="02020404030301010803" pitchFamily="18" charset="0"/>
              </a:rPr>
              <a:t>620 Hainsworth Dr</a:t>
            </a:r>
          </a:p>
          <a:p>
            <a:pPr lvl="0" algn="r" defTabSz="914400" eaLnBrk="0" fontAlgn="base" hangingPunct="0">
              <a:spcBef>
                <a:spcPct val="0"/>
              </a:spcBef>
              <a:spcAft>
                <a:spcPct val="0"/>
              </a:spcAft>
            </a:pPr>
            <a:r>
              <a:rPr lang="en-US" altLang="en-US" b="1" dirty="0">
                <a:latin typeface="Garamond" panose="02020404030301010803" pitchFamily="18" charset="0"/>
              </a:rPr>
              <a:t>Grand Oaks Plantation</a:t>
            </a:r>
          </a:p>
          <a:p>
            <a:pPr lvl="0" algn="r" defTabSz="914400" eaLnBrk="0" fontAlgn="base" hangingPunct="0">
              <a:spcBef>
                <a:spcPct val="0"/>
              </a:spcBef>
              <a:spcAft>
                <a:spcPct val="0"/>
              </a:spcAft>
            </a:pPr>
            <a:r>
              <a:rPr lang="en-US" altLang="en-US" b="1" dirty="0">
                <a:latin typeface="Garamond" panose="02020404030301010803" pitchFamily="18" charset="0"/>
              </a:rPr>
              <a:t>Charleston, SC 29414</a:t>
            </a:r>
          </a:p>
          <a:p>
            <a:pPr lvl="0" algn="r" defTabSz="914400" eaLnBrk="0" fontAlgn="base" hangingPunct="0">
              <a:spcBef>
                <a:spcPct val="0"/>
              </a:spcBef>
              <a:spcAft>
                <a:spcPct val="0"/>
              </a:spcAft>
            </a:pPr>
            <a:r>
              <a:rPr lang="en-US" altLang="en-US" b="1" dirty="0">
                <a:latin typeface="Garamond" panose="02020404030301010803" pitchFamily="18" charset="0"/>
              </a:rPr>
              <a:t>MLS# 18018290</a:t>
            </a:r>
          </a:p>
          <a:p>
            <a:pPr lvl="0" algn="r" defTabSz="914400" eaLnBrk="0" fontAlgn="base" hangingPunct="0">
              <a:spcBef>
                <a:spcPct val="0"/>
              </a:spcBef>
              <a:spcAft>
                <a:spcPct val="0"/>
              </a:spcAft>
            </a:pPr>
            <a:r>
              <a:rPr lang="en-US" altLang="en-US" b="1" dirty="0">
                <a:latin typeface="Garamond" panose="02020404030301010803" pitchFamily="18" charset="0"/>
              </a:rPr>
              <a:t>$279,000</a:t>
            </a:r>
            <a:endParaRPr kumimoji="0" lang="en-US" altLang="en-US" sz="1400" b="1" i="0" u="none" strike="noStrike" cap="none" normalizeH="0" baseline="0" dirty="0">
              <a:ln>
                <a:noFill/>
              </a:ln>
              <a:latin typeface="Arial" panose="020B0604020202020204" pitchFamily="34" charset="0"/>
            </a:endParaRPr>
          </a:p>
        </p:txBody>
      </p:sp>
      <p:sp>
        <p:nvSpPr>
          <p:cNvPr id="7" name="Text Box 5"/>
          <p:cNvSpPr txBox="1">
            <a:spLocks noChangeArrowheads="1"/>
          </p:cNvSpPr>
          <p:nvPr/>
        </p:nvSpPr>
        <p:spPr bwMode="auto">
          <a:xfrm>
            <a:off x="110673" y="6019545"/>
            <a:ext cx="7551053" cy="1643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400" dirty="0">
                <a:solidFill>
                  <a:srgbClr val="003468"/>
                </a:solidFill>
                <a:latin typeface="Times New Roman" panose="02020603050405020304" pitchFamily="18" charset="0"/>
              </a:rPr>
              <a:t>Beautiful 1 story 3 bedroom, 2 bath home on a corner lot in desirable Grand Oaks Plantation. Open floor plan features fresh paint, new blinds, and new flooring through out to include engineered wood flooring and new carpet. Kitchen has a stainless steel Bosch dishwasher. Range and microwave @ 2 years old. Refrigerator, and Whirlpool washer and dryer convey. Roof replaced in 2016! Large fenced in yard with screened in porch backs up to wooded area for plenty of privacy. Mirror and shelving in Hall Bathroom do not convey. Sellers need a late August closing date.</a:t>
            </a:r>
            <a:endParaRPr kumimoji="0" lang="en-US" altLang="en-US" sz="1400" b="0" i="0" u="none" strike="noStrike" cap="none" normalizeH="0" baseline="0" dirty="0">
              <a:ln>
                <a:noFill/>
              </a:ln>
              <a:solidFill>
                <a:srgbClr val="003468"/>
              </a:solidFill>
              <a:effectLst/>
              <a:latin typeface="Arial" panose="020B0604020202020204" pitchFamily="34" charset="0"/>
            </a:endParaRPr>
          </a:p>
        </p:txBody>
      </p:sp>
      <p:grpSp>
        <p:nvGrpSpPr>
          <p:cNvPr id="3" name="Group 2"/>
          <p:cNvGrpSpPr/>
          <p:nvPr/>
        </p:nvGrpSpPr>
        <p:grpSpPr>
          <a:xfrm>
            <a:off x="2120112" y="8991866"/>
            <a:ext cx="3532175" cy="939269"/>
            <a:chOff x="3438524" y="8991866"/>
            <a:chExt cx="3532175" cy="939269"/>
          </a:xfrm>
        </p:grpSpPr>
        <p:sp>
          <p:nvSpPr>
            <p:cNvPr id="9" name="Text Box 9"/>
            <p:cNvSpPr txBox="1">
              <a:spLocks noChangeArrowheads="1"/>
            </p:cNvSpPr>
            <p:nvPr/>
          </p:nvSpPr>
          <p:spPr bwMode="auto">
            <a:xfrm>
              <a:off x="3438524" y="8991866"/>
              <a:ext cx="3532175" cy="939269"/>
            </a:xfrm>
            <a:prstGeom prst="rect">
              <a:avLst/>
            </a:prstGeom>
            <a:solidFill>
              <a:schemeClr val="bg1"/>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US" altLang="en-US" sz="1200" b="1" dirty="0">
                  <a:solidFill>
                    <a:srgbClr val="003468"/>
                  </a:solidFill>
                  <a:latin typeface="Times New Roman" panose="02020603050405020304" pitchFamily="18" charset="0"/>
                  <a:cs typeface="Times New Roman" panose="02020603050405020304" pitchFamily="18" charset="0"/>
                </a:rPr>
                <a:t>KATHY COOPER</a:t>
              </a:r>
            </a:p>
            <a:p>
              <a:pPr lvl="0" defTabSz="914400" eaLnBrk="0" fontAlgn="base" hangingPunct="0">
                <a:spcBef>
                  <a:spcPct val="0"/>
                </a:spcBef>
                <a:spcAft>
                  <a:spcPct val="0"/>
                </a:spcAft>
              </a:pPr>
              <a:r>
                <a:rPr lang="en-US" altLang="en-US" sz="1100" dirty="0">
                  <a:solidFill>
                    <a:srgbClr val="003468"/>
                  </a:solidFill>
                  <a:latin typeface="Times New Roman" panose="02020603050405020304" pitchFamily="18" charset="0"/>
                  <a:cs typeface="Times New Roman" panose="02020603050405020304" pitchFamily="18" charset="0"/>
                </a:rPr>
                <a:t>843-607-3511</a:t>
              </a:r>
            </a:p>
            <a:p>
              <a:pPr lvl="0" defTabSz="914400" eaLnBrk="0" fontAlgn="base" hangingPunct="0">
                <a:spcBef>
                  <a:spcPct val="0"/>
                </a:spcBef>
                <a:spcAft>
                  <a:spcPct val="0"/>
                </a:spcAft>
              </a:pPr>
              <a:r>
                <a:rPr lang="en-US" altLang="en-US" sz="1100" dirty="0">
                  <a:solidFill>
                    <a:srgbClr val="003468"/>
                  </a:solidFill>
                  <a:latin typeface="Times New Roman" panose="02020603050405020304" pitchFamily="18" charset="0"/>
                  <a:cs typeface="Times New Roman" panose="02020603050405020304" pitchFamily="18" charset="0"/>
                  <a:hlinkClick r:id="rId2"/>
                </a:rPr>
                <a:t>kathycooperrealty@icloud.com</a:t>
              </a:r>
              <a:endParaRPr lang="en-US" altLang="en-US" sz="1100" dirty="0">
                <a:solidFill>
                  <a:srgbClr val="003468"/>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US" sz="700" dirty="0">
                <a:solidFill>
                  <a:srgbClr val="003468"/>
                </a:solidFill>
                <a:latin typeface="Times New Roman" panose="02020603050405020304" pitchFamily="18" charset="0"/>
                <a:cs typeface="Times New Roman" panose="02020603050405020304" pitchFamily="18" charset="0"/>
              </a:endParaRPr>
            </a:p>
            <a:p>
              <a:r>
                <a:rPr lang="en-US" sz="700" dirty="0">
                  <a:solidFill>
                    <a:srgbClr val="003468"/>
                  </a:solidFill>
                  <a:latin typeface="Times New Roman" panose="02020603050405020304" pitchFamily="18" charset="0"/>
                  <a:cs typeface="Times New Roman" panose="02020603050405020304" pitchFamily="18" charset="0"/>
                </a:rPr>
                <a:t>Harbourtowne Real Estate</a:t>
              </a:r>
            </a:p>
            <a:p>
              <a:r>
                <a:rPr lang="en-US" sz="700" dirty="0">
                  <a:solidFill>
                    <a:srgbClr val="003468"/>
                  </a:solidFill>
                  <a:latin typeface="Times New Roman" panose="02020603050405020304" pitchFamily="18" charset="0"/>
                  <a:cs typeface="Times New Roman" panose="02020603050405020304" pitchFamily="18" charset="0"/>
                </a:rPr>
                <a:t>672 Marina Drive, Ste 110 | Daniel Island, SC 29492</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892" y="9024938"/>
              <a:ext cx="1165233"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0" name="AutoShape 10"/>
          <p:cNvSpPr>
            <a:spLocks noChangeArrowheads="1"/>
          </p:cNvSpPr>
          <p:nvPr/>
        </p:nvSpPr>
        <p:spPr bwMode="auto">
          <a:xfrm rot="20999283">
            <a:off x="-3147261" y="185146"/>
            <a:ext cx="2587531" cy="1558594"/>
          </a:xfrm>
          <a:prstGeom prst="star32">
            <a:avLst>
              <a:gd name="adj" fmla="val 37500"/>
            </a:avLst>
          </a:prstGeom>
          <a:solidFill>
            <a:srgbClr val="FFFF00"/>
          </a:solidFill>
          <a:ln w="3175" algn="in">
            <a:noFill/>
            <a:miter lim="800000"/>
            <a:headEnd/>
            <a:tailEnd/>
          </a:ln>
          <a:effectLst>
            <a:outerShdw blurRad="50800" dist="38100" dir="5400000" algn="t" rotWithShape="0">
              <a:prstClr val="black">
                <a:alpha val="40000"/>
              </a:prstClr>
            </a:outerShdw>
          </a:effec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600" b="1" i="1" dirty="0">
                <a:solidFill>
                  <a:srgbClr val="003468"/>
                </a:solidFill>
                <a:effectLst>
                  <a:outerShdw blurRad="50800" dist="38100" dir="5400000" algn="t" rotWithShape="0">
                    <a:prstClr val="black">
                      <a:alpha val="40000"/>
                    </a:prstClr>
                  </a:outerShdw>
                </a:effectLst>
                <a:latin typeface="Times New Roman" panose="02020603050405020304" pitchFamily="18" charset="0"/>
              </a:rPr>
              <a:t>GREAT INVESTMENT OPPORTUNITY! STEADY INCOME.</a:t>
            </a:r>
            <a:endParaRPr kumimoji="0" lang="en-US" altLang="en-US" sz="1800" b="0" i="0" u="none" strike="noStrike" cap="none" normalizeH="0" baseline="0" dirty="0">
              <a:ln>
                <a:noFill/>
              </a:ln>
              <a:solidFill>
                <a:srgbClr val="003468"/>
              </a:solidFill>
              <a:effectLst>
                <a:outerShdw blurRad="50800" dist="38100" dir="5400000" algn="t" rotWithShape="0">
                  <a:prstClr val="black">
                    <a:alpha val="40000"/>
                  </a:prstClr>
                </a:outerShdw>
              </a:effectLst>
              <a:latin typeface="Arial" panose="020B0604020202020204" pitchFamily="34" charset="0"/>
            </a:endParaRPr>
          </a:p>
        </p:txBody>
      </p:sp>
      <p:sp>
        <p:nvSpPr>
          <p:cNvPr id="2" name="Rectangle 1"/>
          <p:cNvSpPr/>
          <p:nvPr/>
        </p:nvSpPr>
        <p:spPr>
          <a:xfrm>
            <a:off x="0" y="0"/>
            <a:ext cx="7772400" cy="461665"/>
          </a:xfrm>
          <a:prstGeom prst="rect">
            <a:avLst/>
          </a:prstGeom>
        </p:spPr>
        <p:txBody>
          <a:bodyPr wrap="square">
            <a:spAutoFit/>
          </a:bodyPr>
          <a:lstStyle/>
          <a:p>
            <a:pPr lvl="0" algn="ctr" defTabSz="914400" eaLnBrk="0" fontAlgn="base" hangingPunct="0">
              <a:spcBef>
                <a:spcPct val="0"/>
              </a:spcBef>
              <a:spcAft>
                <a:spcPct val="0"/>
              </a:spcAft>
            </a:pPr>
            <a:r>
              <a:rPr lang="en-US" altLang="en-US" sz="2400" i="1" dirty="0">
                <a:solidFill>
                  <a:srgbClr val="003468"/>
                </a:solidFill>
                <a:highlight>
                  <a:srgbClr val="FFFF00"/>
                </a:highlight>
                <a:latin typeface="Times New Roman" panose="02020603050405020304" pitchFamily="18" charset="0"/>
              </a:rPr>
              <a:t>Harness The Power Of The Sun…FOR FREE! $20,000 Value!</a:t>
            </a:r>
            <a:endParaRPr lang="en-US" altLang="en-US" sz="2400" dirty="0">
              <a:solidFill>
                <a:srgbClr val="003468"/>
              </a:solidFill>
              <a:highlight>
                <a:srgbClr val="FFFF00"/>
              </a:highlight>
              <a:latin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75" y="565192"/>
            <a:ext cx="4405442" cy="330408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9995" b="20594"/>
          <a:stretch/>
        </p:blipFill>
        <p:spPr>
          <a:xfrm>
            <a:off x="4655583" y="2304367"/>
            <a:ext cx="3006142" cy="1564905"/>
          </a:xfrm>
          <a:prstGeom prst="rect">
            <a:avLst/>
          </a:prstGeom>
          <a:ln>
            <a:noFill/>
          </a:ln>
          <a:effectLst/>
        </p:spPr>
      </p:pic>
      <p:sp>
        <p:nvSpPr>
          <p:cNvPr id="12" name="Rectangle 11"/>
          <p:cNvSpPr/>
          <p:nvPr/>
        </p:nvSpPr>
        <p:spPr>
          <a:xfrm>
            <a:off x="110673" y="3957410"/>
            <a:ext cx="7551051" cy="830997"/>
          </a:xfrm>
          <a:prstGeom prst="rect">
            <a:avLst/>
          </a:prstGeom>
        </p:spPr>
        <p:txBody>
          <a:bodyPr wrap="square">
            <a:spAutoFit/>
          </a:bodyPr>
          <a:lstStyle/>
          <a:p>
            <a:pPr lvl="0" algn="ctr" defTabSz="914400" eaLnBrk="0" fontAlgn="base" hangingPunct="0">
              <a:spcBef>
                <a:spcPct val="0"/>
              </a:spcBef>
              <a:spcAft>
                <a:spcPct val="0"/>
              </a:spcAft>
            </a:pPr>
            <a:r>
              <a:rPr lang="en-US" altLang="en-US" sz="1600" b="1" i="1" dirty="0">
                <a:solidFill>
                  <a:schemeClr val="tx2"/>
                </a:solidFill>
                <a:latin typeface="Times New Roman" panose="02020603050405020304" pitchFamily="18" charset="0"/>
              </a:rPr>
              <a:t>Enjoy ECONOMICAL AND COOL living in the Lowcountry with home equipped with NEW SOLAR PANELS that convey payment free with an Acceptable Offer! 20K value plus "Lower to no electric bills." Many benefits to having solar!</a:t>
            </a:r>
            <a:endParaRPr lang="en-US" altLang="en-US" sz="1600" dirty="0">
              <a:solidFill>
                <a:schemeClr val="tx2"/>
              </a:solidFill>
              <a:latin typeface="Arial" panose="020B0604020202020204" pitchFamily="34" charset="0"/>
            </a:endParaRPr>
          </a:p>
        </p:txBody>
      </p:sp>
      <p:pic>
        <p:nvPicPr>
          <p:cNvPr id="13" name="Picture 12">
            <a:extLst>
              <a:ext uri="{FF2B5EF4-FFF2-40B4-BE49-F238E27FC236}">
                <a16:creationId xmlns:a16="http://schemas.microsoft.com/office/drawing/2014/main" id="{1902E446-C46F-47A2-9EEA-20B407C85E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74" y="4876545"/>
            <a:ext cx="1524000" cy="1142999"/>
          </a:xfrm>
          <a:prstGeom prst="rect">
            <a:avLst/>
          </a:prstGeom>
        </p:spPr>
      </p:pic>
      <p:pic>
        <p:nvPicPr>
          <p:cNvPr id="14" name="Picture 13">
            <a:extLst>
              <a:ext uri="{FF2B5EF4-FFF2-40B4-BE49-F238E27FC236}">
                <a16:creationId xmlns:a16="http://schemas.microsoft.com/office/drawing/2014/main" id="{AE5465DF-A80C-4C4A-85DA-F6B68A8257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9691" y="4876545"/>
            <a:ext cx="1524000" cy="1142999"/>
          </a:xfrm>
          <a:prstGeom prst="rect">
            <a:avLst/>
          </a:prstGeom>
        </p:spPr>
      </p:pic>
      <p:pic>
        <p:nvPicPr>
          <p:cNvPr id="15" name="Picture 14">
            <a:extLst>
              <a:ext uri="{FF2B5EF4-FFF2-40B4-BE49-F238E27FC236}">
                <a16:creationId xmlns:a16="http://schemas.microsoft.com/office/drawing/2014/main" id="{D64F51D6-4499-4DD8-A9FC-2FDD98883C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8708" y="4876545"/>
            <a:ext cx="1524000" cy="1142999"/>
          </a:xfrm>
          <a:prstGeom prst="rect">
            <a:avLst/>
          </a:prstGeom>
        </p:spPr>
      </p:pic>
      <p:pic>
        <p:nvPicPr>
          <p:cNvPr id="16" name="Picture 15">
            <a:extLst>
              <a:ext uri="{FF2B5EF4-FFF2-40B4-BE49-F238E27FC236}">
                <a16:creationId xmlns:a16="http://schemas.microsoft.com/office/drawing/2014/main" id="{6E0E854A-E54C-47BE-9418-D79C65AD75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7725" y="4876545"/>
            <a:ext cx="1524000" cy="1142999"/>
          </a:xfrm>
          <a:prstGeom prst="rect">
            <a:avLst/>
          </a:prstGeom>
        </p:spPr>
      </p:pic>
      <p:pic>
        <p:nvPicPr>
          <p:cNvPr id="17" name="Picture 16">
            <a:extLst>
              <a:ext uri="{FF2B5EF4-FFF2-40B4-BE49-F238E27FC236}">
                <a16:creationId xmlns:a16="http://schemas.microsoft.com/office/drawing/2014/main" id="{60591475-859C-41F7-B041-37BB3F5A0D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672" y="7663298"/>
            <a:ext cx="1524000" cy="1142999"/>
          </a:xfrm>
          <a:prstGeom prst="rect">
            <a:avLst/>
          </a:prstGeom>
        </p:spPr>
      </p:pic>
      <p:pic>
        <p:nvPicPr>
          <p:cNvPr id="18" name="Picture 17">
            <a:extLst>
              <a:ext uri="{FF2B5EF4-FFF2-40B4-BE49-F238E27FC236}">
                <a16:creationId xmlns:a16="http://schemas.microsoft.com/office/drawing/2014/main" id="{8B4D770A-126B-4C26-9385-AC32119C80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9689" y="7663298"/>
            <a:ext cx="1524000" cy="1142999"/>
          </a:xfrm>
          <a:prstGeom prst="rect">
            <a:avLst/>
          </a:prstGeom>
        </p:spPr>
      </p:pic>
      <p:pic>
        <p:nvPicPr>
          <p:cNvPr id="19" name="Picture 18">
            <a:extLst>
              <a:ext uri="{FF2B5EF4-FFF2-40B4-BE49-F238E27FC236}">
                <a16:creationId xmlns:a16="http://schemas.microsoft.com/office/drawing/2014/main" id="{D0119549-B881-4E52-84B0-9927160978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28706" y="7663298"/>
            <a:ext cx="1524000" cy="1142999"/>
          </a:xfrm>
          <a:prstGeom prst="rect">
            <a:avLst/>
          </a:prstGeom>
        </p:spPr>
      </p:pic>
      <p:pic>
        <p:nvPicPr>
          <p:cNvPr id="20" name="Picture 19">
            <a:extLst>
              <a:ext uri="{FF2B5EF4-FFF2-40B4-BE49-F238E27FC236}">
                <a16:creationId xmlns:a16="http://schemas.microsoft.com/office/drawing/2014/main" id="{C4409DE6-63C7-4340-ADBC-7DB5E97540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37723" y="7663298"/>
            <a:ext cx="1524000" cy="1142999"/>
          </a:xfrm>
          <a:prstGeom prst="rect">
            <a:avLst/>
          </a:prstGeom>
        </p:spPr>
      </p:pic>
    </p:spTree>
    <p:extLst>
      <p:ext uri="{BB962C8B-B14F-4D97-AF65-F5344CB8AC3E}">
        <p14:creationId xmlns:p14="http://schemas.microsoft.com/office/powerpoint/2010/main" val="2617147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208</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2017-03-27T18:33:43Z</dcterms:created>
  <dcterms:modified xsi:type="dcterms:W3CDTF">2018-08-08T13:10:05Z</dcterms:modified>
</cp:coreProperties>
</file>