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49" d="100"/>
          <a:sy n="49" d="100"/>
        </p:scale>
        <p:origin x="2148" y="8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2/15/2021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18" Type="http://schemas.openxmlformats.org/officeDocument/2006/relationships/image" Target="../media/image14.jpeg"/><Relationship Id="rId3" Type="http://schemas.microsoft.com/office/2007/relationships/hdphoto" Target="../media/hdphoto1.wdp"/><Relationship Id="rId7" Type="http://schemas.openxmlformats.org/officeDocument/2006/relationships/hyperlink" Target="http://www.yourcharlestonhousesearch.com/" TargetMode="External"/><Relationship Id="rId12" Type="http://schemas.openxmlformats.org/officeDocument/2006/relationships/image" Target="../media/image8.jpeg"/><Relationship Id="rId17" Type="http://schemas.openxmlformats.org/officeDocument/2006/relationships/image" Target="../media/image13.jpeg"/><Relationship Id="rId2" Type="http://schemas.openxmlformats.org/officeDocument/2006/relationships/image" Target="../media/image2.png"/><Relationship Id="rId16" Type="http://schemas.openxmlformats.org/officeDocument/2006/relationships/image" Target="../media/image12.jpeg"/><Relationship Id="rId20"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hyperlink" Target="mailto:desiree.maurer1@gmail.com" TargetMode="External"/><Relationship Id="rId11" Type="http://schemas.openxmlformats.org/officeDocument/2006/relationships/image" Target="../media/image7.jpeg"/><Relationship Id="rId5" Type="http://schemas.openxmlformats.org/officeDocument/2006/relationships/hyperlink" Target="https://vimeo.com/510319782" TargetMode="Externa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image" Target="../media/image3.jpg"/><Relationship Id="rId9" Type="http://schemas.openxmlformats.org/officeDocument/2006/relationships/image" Target="../media/image5.gif"/><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228600" y="1043232"/>
            <a:ext cx="3563376" cy="2375584"/>
          </a:xfrm>
          <a:prstGeom prst="rect">
            <a:avLst/>
          </a:prstGeom>
          <a:ln>
            <a:noFill/>
          </a:ln>
          <a:effectLst>
            <a:softEdge rad="112500"/>
          </a:effectLst>
        </p:spPr>
      </p:pic>
      <p:sp>
        <p:nvSpPr>
          <p:cNvPr id="2" name="Title 1"/>
          <p:cNvSpPr>
            <a:spLocks noGrp="1"/>
          </p:cNvSpPr>
          <p:nvPr>
            <p:ph type="ctrTitle"/>
          </p:nvPr>
        </p:nvSpPr>
        <p:spPr>
          <a:xfrm>
            <a:off x="0" y="-5081"/>
            <a:ext cx="8226742" cy="919481"/>
          </a:xfrm>
        </p:spPr>
        <p:txBody>
          <a:bodyPr>
            <a:noAutofit/>
          </a:bodyPr>
          <a:lstStyle/>
          <a:p>
            <a:r>
              <a:rPr lang="en-US" sz="2800" i="1" dirty="0">
                <a:solidFill>
                  <a:schemeClr val="bg1"/>
                </a:solidFill>
                <a:latin typeface="Goudy Old Style" panose="02020502050305020303" pitchFamily="18" charset="0"/>
              </a:rPr>
              <a:t>JUST LISTED!</a:t>
            </a:r>
            <a:br>
              <a:rPr lang="en-US" sz="2800" i="1" dirty="0">
                <a:solidFill>
                  <a:schemeClr val="bg1"/>
                </a:solidFill>
                <a:latin typeface="Goudy Old Style" panose="02020502050305020303" pitchFamily="18" charset="0"/>
              </a:rPr>
            </a:br>
            <a:r>
              <a:rPr lang="en-US" sz="2400" i="1" dirty="0">
                <a:solidFill>
                  <a:schemeClr val="bg1"/>
                </a:solidFill>
                <a:latin typeface="Goudy Old Style" panose="02020502050305020303" pitchFamily="18" charset="0"/>
              </a:rPr>
              <a:t>Immaculate Like New Home In </a:t>
            </a:r>
            <a:r>
              <a:rPr lang="en-US" sz="2400" i="1">
                <a:solidFill>
                  <a:schemeClr val="bg1"/>
                </a:solidFill>
                <a:latin typeface="Goudy Old Style" panose="02020502050305020303" pitchFamily="18" charset="0"/>
              </a:rPr>
              <a:t>Carnes Crossroads</a:t>
            </a:r>
            <a:endParaRPr lang="en-US" sz="2800" i="1" dirty="0">
              <a:solidFill>
                <a:schemeClr val="bg1"/>
              </a:solidFill>
              <a:latin typeface="Goudy Old Style" panose="02020502050305020303" pitchFamily="18" charset="0"/>
            </a:endParaRPr>
          </a:p>
        </p:txBody>
      </p:sp>
      <p:sp>
        <p:nvSpPr>
          <p:cNvPr id="3" name="Subtitle 2"/>
          <p:cNvSpPr>
            <a:spLocks noGrp="1"/>
          </p:cNvSpPr>
          <p:nvPr>
            <p:ph type="subTitle" idx="1"/>
          </p:nvPr>
        </p:nvSpPr>
        <p:spPr>
          <a:xfrm>
            <a:off x="0" y="5180331"/>
            <a:ext cx="8229600" cy="2866492"/>
          </a:xfrm>
        </p:spPr>
        <p:txBody>
          <a:bodyPr anchor="ctr">
            <a:noAutofit/>
          </a:bodyPr>
          <a:lstStyle/>
          <a:p>
            <a:r>
              <a:rPr lang="en-US" sz="1300" dirty="0">
                <a:solidFill>
                  <a:schemeClr val="bg1"/>
                </a:solidFill>
                <a:latin typeface="Goudy Old Style" panose="02020502050305020303" pitchFamily="18" charset="0"/>
              </a:rPr>
              <a:t>No need to wait for new construction with this meticulously maintained </a:t>
            </a:r>
            <a:r>
              <a:rPr lang="en-US" sz="1300" dirty="0" err="1">
                <a:solidFill>
                  <a:schemeClr val="bg1"/>
                </a:solidFill>
                <a:latin typeface="Goudy Old Style" panose="02020502050305020303" pitchFamily="18" charset="0"/>
              </a:rPr>
              <a:t>Lenwood</a:t>
            </a:r>
            <a:r>
              <a:rPr lang="en-US" sz="1300" dirty="0">
                <a:solidFill>
                  <a:schemeClr val="bg1"/>
                </a:solidFill>
                <a:latin typeface="Goudy Old Style" panose="02020502050305020303" pitchFamily="18" charset="0"/>
              </a:rPr>
              <a:t> plan that butts up to wooded green space! As you enter the lovely southern style front porch, you will see the office with French doors to the right, perfect for working or learning remotely. The heart of the home is the dream kitchen which is open to the dining area and family room. You will have plenty of space to cook, making this open concept plan perfect for entertaining. Abundant storage space, soft close drawers and doors, s/s appliances and pantry would please any home cook! Enjoy plenty of natural light with the abundance of windows and on those chilly nights, cozy up to the fireplace with a glass of wine. From the dining area, go out to the awesome wrap-around screened porch, allowing plenty of space to enjoy throughout the year. To the rear of the home is the spacious Owners Retreat, complete with tray ceiling, large bathroom with dual vanities, massive tiled walk-in shower and walk-in closet. The laundry room and powder room finish off the first floor. Upstairs, retreat to the large loft area, perfect as a game room or additional space for remote learning/working. Three additional guest bedrooms with two full bathrooms complete the inside of this wonderful home.</a:t>
            </a:r>
          </a:p>
          <a:p>
            <a:endParaRPr lang="en-US" sz="1300" b="1" dirty="0">
              <a:solidFill>
                <a:schemeClr val="bg1"/>
              </a:solidFill>
              <a:latin typeface="Goudy Old Style" panose="02020502050305020303" pitchFamily="18" charset="0"/>
            </a:endParaRPr>
          </a:p>
          <a:p>
            <a:r>
              <a:rPr lang="en-US" sz="1300" b="1" dirty="0">
                <a:solidFill>
                  <a:schemeClr val="bg1"/>
                </a:solidFill>
                <a:latin typeface="Goudy Old Style" panose="02020502050305020303" pitchFamily="18" charset="0"/>
              </a:rPr>
              <a:t>Video Tour: </a:t>
            </a:r>
            <a:r>
              <a:rPr lang="en-US" sz="1300" b="1" dirty="0">
                <a:solidFill>
                  <a:schemeClr val="bg1"/>
                </a:solidFill>
                <a:latin typeface="Goudy Old Style" panose="02020502050305020303" pitchFamily="18" charset="0"/>
                <a:hlinkClick r:id="rId5"/>
              </a:rPr>
              <a:t>https://vimeo.com/510319782</a:t>
            </a:r>
            <a:r>
              <a:rPr lang="en-US" sz="1300" b="1" dirty="0">
                <a:solidFill>
                  <a:schemeClr val="bg1"/>
                </a:solidFill>
                <a:latin typeface="Goudy Old Style" panose="02020502050305020303" pitchFamily="18" charset="0"/>
              </a:rPr>
              <a:t> </a:t>
            </a:r>
            <a:endParaRPr lang="en-US" sz="1300" b="1" dirty="0">
              <a:solidFill>
                <a:srgbClr val="FFFF00"/>
              </a:solidFill>
              <a:latin typeface="Goudy Old Style" panose="02020502050305020303" pitchFamily="18" charset="0"/>
            </a:endParaRPr>
          </a:p>
        </p:txBody>
      </p:sp>
      <p:sp>
        <p:nvSpPr>
          <p:cNvPr id="17" name="Rectangle 16"/>
          <p:cNvSpPr/>
          <p:nvPr/>
        </p:nvSpPr>
        <p:spPr>
          <a:xfrm>
            <a:off x="228600" y="8991601"/>
            <a:ext cx="7772400" cy="1015663"/>
          </a:xfrm>
          <a:prstGeom prst="rect">
            <a:avLst/>
          </a:prstGeom>
        </p:spPr>
        <p:txBody>
          <a:bodyPr wrap="square">
            <a:spAutoFit/>
          </a:bodyPr>
          <a:lstStyle/>
          <a:p>
            <a:pPr algn="ctr"/>
            <a:r>
              <a:rPr lang="en-US" sz="1200" b="1" dirty="0">
                <a:solidFill>
                  <a:schemeClr val="tx2">
                    <a:lumMod val="10000"/>
                  </a:schemeClr>
                </a:solidFill>
                <a:latin typeface="Baskerville Old Face" panose="02020602080505020303" pitchFamily="18" charset="0"/>
              </a:rPr>
              <a:t>Desiree Maurer</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Office - (843) 416-2000</a:t>
            </a:r>
          </a:p>
          <a:p>
            <a:pPr algn="ctr"/>
            <a:r>
              <a:rPr lang="en-US" sz="1200" dirty="0">
                <a:solidFill>
                  <a:schemeClr val="tx2">
                    <a:lumMod val="10000"/>
                  </a:schemeClr>
                </a:solidFill>
                <a:latin typeface="Baskerville Old Face" panose="02020602080505020303" pitchFamily="18" charset="0"/>
              </a:rPr>
              <a:t>Mobile - (843) 327-9010</a:t>
            </a:r>
            <a:br>
              <a:rPr lang="en-US" sz="1200"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hlinkClick r:id="rId6"/>
              </a:rPr>
              <a:t>desiree.maurer1@gmail.com</a:t>
            </a:r>
            <a:endParaRPr lang="en-US" sz="1200" dirty="0">
              <a:solidFill>
                <a:schemeClr val="tx2">
                  <a:lumMod val="10000"/>
                </a:schemeClr>
              </a:solidFill>
              <a:latin typeface="Baskerville Old Face" panose="02020602080505020303" pitchFamily="18" charset="0"/>
            </a:endParaRPr>
          </a:p>
          <a:p>
            <a:pPr algn="ctr"/>
            <a:r>
              <a:rPr lang="en-US" sz="1200" dirty="0">
                <a:solidFill>
                  <a:schemeClr val="tx2">
                    <a:lumMod val="10000"/>
                  </a:schemeClr>
                </a:solidFill>
                <a:latin typeface="Baskerville Old Face" panose="02020602080505020303" pitchFamily="18" charset="0"/>
                <a:hlinkClick r:id="rId7"/>
              </a:rPr>
              <a:t>www.yourcharlestonhousesearch.com</a:t>
            </a:r>
            <a:r>
              <a:rPr lang="en-US" sz="1200" dirty="0">
                <a:solidFill>
                  <a:schemeClr val="tx2">
                    <a:lumMod val="10000"/>
                  </a:schemeClr>
                </a:solidFill>
                <a:latin typeface="Baskerville Old Face" panose="02020602080505020303" pitchFamily="18" charset="0"/>
              </a:rPr>
              <a:t> </a:t>
            </a:r>
            <a:endParaRPr lang="en-US" sz="1000" dirty="0">
              <a:solidFill>
                <a:schemeClr val="tx2">
                  <a:lumMod val="1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629401" y="9110304"/>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83394" y="8898926"/>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2" y="9550570"/>
            <a:ext cx="1295399" cy="507831"/>
          </a:xfrm>
          <a:prstGeom prst="rect">
            <a:avLst/>
          </a:prstGeom>
        </p:spPr>
        <p:txBody>
          <a:bodyPr wrap="square">
            <a:spAutoFit/>
          </a:bodyPr>
          <a:lstStyle/>
          <a:p>
            <a:pPr algn="ctr"/>
            <a:r>
              <a:rPr lang="en-US" sz="900" dirty="0">
                <a:solidFill>
                  <a:schemeClr val="tx2">
                    <a:lumMod val="10000"/>
                  </a:schemeClr>
                </a:solidFill>
                <a:latin typeface="Baskerville Old Face" panose="02020602080505020303" pitchFamily="18" charset="0"/>
              </a:rPr>
              <a:t>Keller Williams Realty</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a:t>
            </a:r>
            <a:r>
              <a:rPr lang="en-US" sz="900" dirty="0" err="1">
                <a:solidFill>
                  <a:schemeClr val="tx2">
                    <a:lumMod val="10000"/>
                  </a:schemeClr>
                </a:solidFill>
                <a:latin typeface="Baskerville Old Face" panose="02020602080505020303" pitchFamily="18" charset="0"/>
              </a:rPr>
              <a:t>Ste</a:t>
            </a:r>
            <a:r>
              <a:rPr lang="en-US" sz="900" dirty="0">
                <a:solidFill>
                  <a:schemeClr val="tx2">
                    <a:lumMod val="10000"/>
                  </a:schemeClr>
                </a:solidFill>
                <a:latin typeface="Baskerville Old Face" panose="02020602080505020303" pitchFamily="18" charset="0"/>
              </a:rPr>
              <a:t> 200</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Mt. Pleasant, SC 29464</a:t>
            </a:r>
          </a:p>
        </p:txBody>
      </p:sp>
      <p:pic>
        <p:nvPicPr>
          <p:cNvPr id="11" name="Picture 10"/>
          <p:cNvPicPr>
            <a:picLocks/>
          </p:cNvPicPr>
          <p:nvPr/>
        </p:nvPicPr>
        <p:blipFill>
          <a:blip r:embed="rId10" cstate="print">
            <a:extLst>
              <a:ext uri="{28A0092B-C50C-407E-A947-70E740481C1C}">
                <a14:useLocalDpi xmlns:a14="http://schemas.microsoft.com/office/drawing/2010/main" val="0"/>
              </a:ext>
            </a:extLst>
          </a:blip>
          <a:srcRect/>
          <a:stretch/>
        </p:blipFill>
        <p:spPr>
          <a:xfrm>
            <a:off x="1828800" y="8062012"/>
            <a:ext cx="137160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11" cstate="print">
            <a:extLst>
              <a:ext uri="{28A0092B-C50C-407E-A947-70E740481C1C}">
                <a14:useLocalDpi xmlns:a14="http://schemas.microsoft.com/office/drawing/2010/main" val="0"/>
              </a:ext>
            </a:extLst>
          </a:blip>
          <a:srcRect/>
          <a:stretch/>
        </p:blipFill>
        <p:spPr>
          <a:xfrm>
            <a:off x="3429000" y="8062012"/>
            <a:ext cx="1371600" cy="91440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12" cstate="print">
            <a:extLst>
              <a:ext uri="{28A0092B-C50C-407E-A947-70E740481C1C}">
                <a14:useLocalDpi xmlns:a14="http://schemas.microsoft.com/office/drawing/2010/main" val="0"/>
              </a:ext>
            </a:extLst>
          </a:blip>
          <a:srcRect/>
          <a:stretch/>
        </p:blipFill>
        <p:spPr>
          <a:xfrm>
            <a:off x="1828800" y="4267200"/>
            <a:ext cx="1371600" cy="913131"/>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3" cstate="print">
            <a:extLst>
              <a:ext uri="{28A0092B-C50C-407E-A947-70E740481C1C}">
                <a14:useLocalDpi xmlns:a14="http://schemas.microsoft.com/office/drawing/2010/main" val="0"/>
              </a:ext>
            </a:extLst>
          </a:blip>
          <a:srcRect/>
          <a:stretch/>
        </p:blipFill>
        <p:spPr>
          <a:xfrm>
            <a:off x="228600" y="4267200"/>
            <a:ext cx="1371600" cy="913131"/>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4" cstate="print">
            <a:extLst>
              <a:ext uri="{28A0092B-C50C-407E-A947-70E740481C1C}">
                <a14:useLocalDpi xmlns:a14="http://schemas.microsoft.com/office/drawing/2010/main" val="0"/>
              </a:ext>
            </a:extLst>
          </a:blip>
          <a:srcRect/>
          <a:stretch/>
        </p:blipFill>
        <p:spPr>
          <a:xfrm>
            <a:off x="5031105" y="4267200"/>
            <a:ext cx="1367790" cy="914400"/>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5" cstate="print">
            <a:extLst>
              <a:ext uri="{28A0092B-C50C-407E-A947-70E740481C1C}">
                <a14:useLocalDpi xmlns:a14="http://schemas.microsoft.com/office/drawing/2010/main" val="0"/>
              </a:ext>
            </a:extLst>
          </a:blip>
          <a:srcRect/>
          <a:stretch/>
        </p:blipFill>
        <p:spPr>
          <a:xfrm>
            <a:off x="3429000" y="4267200"/>
            <a:ext cx="1371600" cy="914400"/>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6" cstate="print">
            <a:extLst>
              <a:ext uri="{28A0092B-C50C-407E-A947-70E740481C1C}">
                <a14:useLocalDpi xmlns:a14="http://schemas.microsoft.com/office/drawing/2010/main" val="0"/>
              </a:ext>
            </a:extLst>
          </a:blip>
          <a:srcRect/>
          <a:stretch/>
        </p:blipFill>
        <p:spPr>
          <a:xfrm>
            <a:off x="6629400" y="4267200"/>
            <a:ext cx="1371600" cy="914400"/>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7" cstate="print">
            <a:extLst>
              <a:ext uri="{28A0092B-C50C-407E-A947-70E740481C1C}">
                <a14:useLocalDpi xmlns:a14="http://schemas.microsoft.com/office/drawing/2010/main" val="0"/>
              </a:ext>
            </a:extLst>
          </a:blip>
          <a:srcRect/>
          <a:stretch/>
        </p:blipFill>
        <p:spPr>
          <a:xfrm>
            <a:off x="228600" y="8062012"/>
            <a:ext cx="1371600" cy="914400"/>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8" cstate="print">
            <a:extLst>
              <a:ext uri="{28A0092B-C50C-407E-A947-70E740481C1C}">
                <a14:useLocalDpi xmlns:a14="http://schemas.microsoft.com/office/drawing/2010/main" val="0"/>
              </a:ext>
            </a:extLst>
          </a:blip>
          <a:srcRect/>
          <a:stretch/>
        </p:blipFill>
        <p:spPr>
          <a:xfrm>
            <a:off x="5030152" y="8062012"/>
            <a:ext cx="1369695"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0" y="3376136"/>
            <a:ext cx="8226741" cy="738664"/>
          </a:xfrm>
          <a:prstGeom prst="rect">
            <a:avLst/>
          </a:prstGeom>
          <a:noFill/>
        </p:spPr>
        <p:txBody>
          <a:bodyPr wrap="square" anchor="b">
            <a:spAutoFit/>
          </a:bodyPr>
          <a:lstStyle/>
          <a:p>
            <a:pPr algn="ctr"/>
            <a:r>
              <a:rPr lang="en-US" sz="2400" b="1" dirty="0">
                <a:solidFill>
                  <a:schemeClr val="bg1"/>
                </a:solidFill>
                <a:latin typeface="Goudy Old Style" panose="02020502050305020303" pitchFamily="18" charset="0"/>
              </a:rPr>
              <a:t>627 Van Buren Drive</a:t>
            </a:r>
          </a:p>
          <a:p>
            <a:pPr algn="ctr"/>
            <a:r>
              <a:rPr lang="en-US" sz="1800" dirty="0">
                <a:solidFill>
                  <a:schemeClr val="bg1"/>
                </a:solidFill>
                <a:latin typeface="Goudy Old Style" panose="02020502050305020303" pitchFamily="18" charset="0"/>
              </a:rPr>
              <a:t>Carnes Crossroads | Summerville, SC 29486 | MLS# 21003899 | $439,975</a:t>
            </a:r>
          </a:p>
        </p:txBody>
      </p:sp>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6629400" y="8062012"/>
            <a:ext cx="1371600" cy="914400"/>
          </a:xfrm>
          <a:prstGeom prst="rect">
            <a:avLst/>
          </a:prstGeom>
          <a:ln>
            <a:noFill/>
          </a:ln>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4438863" y="1043232"/>
            <a:ext cx="3560898" cy="2373932"/>
          </a:xfrm>
          <a:prstGeom prst="rect">
            <a:avLst/>
          </a:prstGeom>
          <a:ln>
            <a:noFill/>
          </a:ln>
          <a:effectLst>
            <a:softEdge rad="112500"/>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TotalTime>
  <Words>326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JUST LISTED! Immaculate Like New Home In Carnes Crossroads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58</cp:revision>
  <dcterms:created xsi:type="dcterms:W3CDTF">2006-08-16T00:00:00Z</dcterms:created>
  <dcterms:modified xsi:type="dcterms:W3CDTF">2021-02-15T16:37:23Z</dcterms:modified>
</cp:coreProperties>
</file>