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08" y="15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3/17/2017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3/17/2017</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microsoft.com/office/2007/relationships/hdphoto" Target="../media/hdphoto1.wdp"/><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7772400" cy="17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95" y="76200"/>
            <a:ext cx="5463046" cy="3166982"/>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0" y="8929376"/>
            <a:ext cx="7772399" cy="1129024"/>
          </a:xfrm>
          <a:prstGeom prst="rect">
            <a:avLst/>
          </a:prstGeom>
          <a:solidFill>
            <a:schemeClr val="tx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4726340"/>
            <a:ext cx="5642888" cy="4189060"/>
          </a:xfrm>
        </p:spPr>
        <p:txBody>
          <a:bodyPr anchor="ctr">
            <a:noAutofit/>
          </a:bodyPr>
          <a:lstStyle/>
          <a:p>
            <a:r>
              <a:rPr lang="en-US" sz="1300" b="1" dirty="0">
                <a:solidFill>
                  <a:schemeClr val="bg1"/>
                </a:solidFill>
                <a:effectLst>
                  <a:outerShdw blurRad="50800" dist="38100" dir="2700000" algn="tl" rotWithShape="0">
                    <a:schemeClr val="tx1">
                      <a:lumMod val="85000"/>
                      <a:lumOff val="15000"/>
                      <a:alpha val="40000"/>
                    </a:schemeClr>
                  </a:outerShdw>
                </a:effectLst>
                <a:latin typeface="Century Gothic" panose="020B0502020202020204" pitchFamily="34" charset="0"/>
                <a:ea typeface="Verdana" panose="020B0604030504040204" pitchFamily="34" charset="0"/>
                <a:cs typeface="Verdana" panose="020B0604030504040204" pitchFamily="34" charset="0"/>
              </a:rPr>
              <a:t>Perched on an acre of land and contained within a perimeter bulkhead wall, this unique gem provides stunning views of the Atlantic Ocean, </a:t>
            </a:r>
            <a:r>
              <a:rPr lang="en-US" sz="1300" b="1" dirty="0" err="1">
                <a:solidFill>
                  <a:schemeClr val="bg1"/>
                </a:solidFill>
                <a:effectLst>
                  <a:outerShdw blurRad="50800" dist="38100" dir="2700000" algn="tl" rotWithShape="0">
                    <a:schemeClr val="tx1">
                      <a:lumMod val="85000"/>
                      <a:lumOff val="15000"/>
                      <a:alpha val="40000"/>
                    </a:schemeClr>
                  </a:outerShdw>
                </a:effectLst>
                <a:latin typeface="Century Gothic" panose="020B0502020202020204" pitchFamily="34" charset="0"/>
                <a:ea typeface="Verdana" panose="020B0604030504040204" pitchFamily="34" charset="0"/>
                <a:cs typeface="Verdana" panose="020B0604030504040204" pitchFamily="34" charset="0"/>
              </a:rPr>
              <a:t>Dewee's</a:t>
            </a:r>
            <a:r>
              <a:rPr lang="en-US" sz="1300" b="1" dirty="0">
                <a:solidFill>
                  <a:schemeClr val="bg1"/>
                </a:solidFill>
                <a:effectLst>
                  <a:outerShdw blurRad="50800" dist="38100" dir="2700000" algn="tl" rotWithShape="0">
                    <a:schemeClr val="tx1">
                      <a:lumMod val="85000"/>
                      <a:lumOff val="15000"/>
                      <a:alpha val="40000"/>
                    </a:schemeClr>
                  </a:outerShdw>
                </a:effectLst>
                <a:latin typeface="Century Gothic" panose="020B0502020202020204" pitchFamily="34" charset="0"/>
                <a:ea typeface="Verdana" panose="020B0604030504040204" pitchFamily="34" charset="0"/>
                <a:cs typeface="Verdana" panose="020B0604030504040204" pitchFamily="34" charset="0"/>
              </a:rPr>
              <a:t> Inlet, the Links golf course, and tidal marsh offering unsurpassed privacy and serenity. Five porches, four gas log fireplaces, a three bay garage, elevator--and that's not the half of it! Views are captured and maximized from every room in the house. The home has been beautifully renovated including the kitchen, master bedroom and bath and the addition of hardwood floors on the first and second floors. The home is being offered furnished with exclusions (see list under documents). The elevator runs from the garage to the second floor for ease with groceries, luggage and cumbersome items. The garage has plenty of storage and a separate room currently used for woodworking. The gated Ocean Point community has the most private and exclusive pool and Jacuzzi in Wild Dunes with expansive ocean and golf course </a:t>
            </a:r>
            <a:r>
              <a:rPr lang="en-US" sz="1300" b="1" dirty="0" err="1">
                <a:solidFill>
                  <a:schemeClr val="bg1"/>
                </a:solidFill>
                <a:effectLst>
                  <a:outerShdw blurRad="50800" dist="38100" dir="2700000" algn="tl" rotWithShape="0">
                    <a:schemeClr val="tx1">
                      <a:lumMod val="85000"/>
                      <a:lumOff val="15000"/>
                      <a:alpha val="40000"/>
                    </a:schemeClr>
                  </a:outerShdw>
                </a:effectLst>
                <a:latin typeface="Century Gothic" panose="020B0502020202020204" pitchFamily="34" charset="0"/>
                <a:ea typeface="Verdana" panose="020B0604030504040204" pitchFamily="34" charset="0"/>
                <a:cs typeface="Verdana" panose="020B0604030504040204" pitchFamily="34" charset="0"/>
              </a:rPr>
              <a:t>views.This</a:t>
            </a:r>
            <a:r>
              <a:rPr lang="en-US" sz="1300" b="1" dirty="0">
                <a:solidFill>
                  <a:schemeClr val="bg1"/>
                </a:solidFill>
                <a:effectLst>
                  <a:outerShdw blurRad="50800" dist="38100" dir="2700000" algn="tl" rotWithShape="0">
                    <a:schemeClr val="tx1">
                      <a:lumMod val="85000"/>
                      <a:lumOff val="15000"/>
                      <a:alpha val="40000"/>
                    </a:schemeClr>
                  </a:outerShdw>
                </a:effectLst>
                <a:latin typeface="Century Gothic" panose="020B0502020202020204" pitchFamily="34" charset="0"/>
                <a:ea typeface="Verdana" panose="020B0604030504040204" pitchFamily="34" charset="0"/>
                <a:cs typeface="Verdana" panose="020B0604030504040204" pitchFamily="34" charset="0"/>
              </a:rPr>
              <a:t> stretch of beach wraps around the north end of the island and is well off the beaten path. As you curve around the back side you encounter drift wood, weathered horseshoe crab shells, star fish and sand dollars galore. Come take a look at this extraordinary property--you won't be disappointed.</a:t>
            </a:r>
          </a:p>
        </p:txBody>
      </p:sp>
      <p:sp>
        <p:nvSpPr>
          <p:cNvPr id="2" name="Title 1"/>
          <p:cNvSpPr>
            <a:spLocks noGrp="1"/>
          </p:cNvSpPr>
          <p:nvPr>
            <p:ph type="ctrTitle"/>
          </p:nvPr>
        </p:nvSpPr>
        <p:spPr>
          <a:xfrm>
            <a:off x="76199" y="3340979"/>
            <a:ext cx="5465841" cy="1171424"/>
          </a:xfrm>
        </p:spPr>
        <p:txBody>
          <a:bodyPr anchor="ctr">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tx2"/>
                </a:solidFill>
                <a:effectLst>
                  <a:outerShdw blurRad="50800" dist="38100" dir="2700000" algn="tl" rotWithShape="0">
                    <a:schemeClr val="bg1">
                      <a:lumMod val="50000"/>
                      <a:alpha val="40000"/>
                    </a:schemeClr>
                  </a:outerShdw>
                </a:effectLst>
                <a:latin typeface="Century Gothic" panose="020B0502020202020204" pitchFamily="34" charset="0"/>
              </a:rPr>
              <a:t>62 Ocean Point Drive</a:t>
            </a:r>
            <a:br>
              <a:rPr lang="en-US" sz="2400" cap="none" dirty="0">
                <a:ln w="10541" cmpd="sng">
                  <a:noFill/>
                  <a:prstDash val="solid"/>
                </a:ln>
                <a:solidFill>
                  <a:schemeClr val="tx2"/>
                </a:solidFill>
                <a:effectLst>
                  <a:outerShdw blurRad="50800" dist="38100" dir="2700000" algn="tl" rotWithShape="0">
                    <a:schemeClr val="bg1">
                      <a:lumMod val="50000"/>
                      <a:alpha val="40000"/>
                    </a:schemeClr>
                  </a:outerShdw>
                </a:effectLst>
                <a:latin typeface="Century Gothic" panose="020B0502020202020204" pitchFamily="34" charset="0"/>
              </a:rPr>
            </a:br>
            <a:r>
              <a:rPr lang="en-US" sz="1600" cap="none" dirty="0">
                <a:ln w="10541" cmpd="sng">
                  <a:noFill/>
                  <a:prstDash val="solid"/>
                </a:ln>
                <a:solidFill>
                  <a:schemeClr val="tx2"/>
                </a:solidFill>
                <a:effectLst>
                  <a:outerShdw blurRad="50800" dist="38100" dir="2700000" algn="tl" rotWithShape="0">
                    <a:schemeClr val="bg1">
                      <a:lumMod val="50000"/>
                      <a:alpha val="40000"/>
                    </a:schemeClr>
                  </a:outerShdw>
                </a:effectLst>
                <a:latin typeface="Century Gothic" panose="020B0502020202020204" pitchFamily="34" charset="0"/>
              </a:rPr>
              <a:t>Wild Dunes ~ Isle of Palms, SC 29451</a:t>
            </a:r>
            <a:br>
              <a:rPr lang="en-US" sz="1600" cap="none" dirty="0">
                <a:ln w="10541" cmpd="sng">
                  <a:noFill/>
                  <a:prstDash val="solid"/>
                </a:ln>
                <a:solidFill>
                  <a:schemeClr val="tx2"/>
                </a:solidFill>
                <a:effectLst>
                  <a:outerShdw blurRad="50800" dist="38100" dir="2700000" algn="tl" rotWithShape="0">
                    <a:schemeClr val="bg1">
                      <a:lumMod val="50000"/>
                      <a:alpha val="40000"/>
                    </a:schemeClr>
                  </a:outerShdw>
                </a:effectLst>
                <a:latin typeface="Century Gothic" panose="020B0502020202020204" pitchFamily="34" charset="0"/>
              </a:rPr>
            </a:br>
            <a:r>
              <a:rPr lang="en-US" sz="1600" cap="none" dirty="0">
                <a:ln w="10541" cmpd="sng">
                  <a:noFill/>
                  <a:prstDash val="solid"/>
                </a:ln>
                <a:solidFill>
                  <a:schemeClr val="tx2"/>
                </a:solidFill>
                <a:effectLst>
                  <a:outerShdw blurRad="50800" dist="38100" dir="2700000" algn="tl" rotWithShape="0">
                    <a:schemeClr val="bg1">
                      <a:lumMod val="50000"/>
                      <a:alpha val="40000"/>
                    </a:schemeClr>
                  </a:outerShdw>
                </a:effectLst>
                <a:latin typeface="Century Gothic" panose="020B0502020202020204" pitchFamily="34" charset="0"/>
              </a:rPr>
              <a:t>MLS# 17005387 ~ $2,250,000</a:t>
            </a:r>
            <a:endParaRPr lang="en-US" sz="1400" i="1" cap="none" dirty="0">
              <a:ln w="10541" cmpd="sng">
                <a:noFill/>
                <a:prstDash val="solid"/>
              </a:ln>
              <a:solidFill>
                <a:schemeClr val="tx2"/>
              </a:solidFill>
              <a:effectLst>
                <a:outerShdw blurRad="50800" dist="38100" dir="2700000" algn="tl" rotWithShape="0">
                  <a:schemeClr val="bg1">
                    <a:lumMod val="50000"/>
                    <a:alpha val="40000"/>
                  </a:schemeClr>
                </a:outerShdw>
              </a:effectLst>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9059129"/>
            <a:ext cx="1118353" cy="869519"/>
          </a:xfrm>
          <a:prstGeom prst="rect">
            <a:avLst/>
          </a:prstGeom>
        </p:spPr>
      </p:pic>
      <p:sp>
        <p:nvSpPr>
          <p:cNvPr id="17" name="Rectangle 16"/>
          <p:cNvSpPr/>
          <p:nvPr/>
        </p:nvSpPr>
        <p:spPr>
          <a:xfrm>
            <a:off x="0" y="9055307"/>
            <a:ext cx="7772399" cy="877163"/>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Century Gothic" panose="020B0502020202020204" pitchFamily="34" charset="0"/>
              </a:rPr>
              <a:t>Ann Cortes</a:t>
            </a:r>
            <a:br>
              <a:rPr lang="en-US" sz="1800"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1100" dirty="0">
                <a:solidFill>
                  <a:schemeClr val="bg1"/>
                </a:solidFill>
                <a:effectLst>
                  <a:outerShdw blurRad="38100" dist="38100" dir="2700000" algn="tl">
                    <a:srgbClr val="000000">
                      <a:alpha val="43137"/>
                    </a:srgbClr>
                  </a:outerShdw>
                </a:effectLst>
                <a:latin typeface="Century Gothic" panose="020B0502020202020204" pitchFamily="34" charset="0"/>
              </a:rPr>
              <a:t>Office - (843) 886-8110</a:t>
            </a:r>
          </a:p>
          <a:p>
            <a:pPr algn="ctr"/>
            <a:r>
              <a:rPr lang="en-US" sz="1100" dirty="0">
                <a:solidFill>
                  <a:schemeClr val="bg1"/>
                </a:solidFill>
                <a:effectLst>
                  <a:outerShdw blurRad="38100" dist="38100" dir="2700000" algn="tl">
                    <a:srgbClr val="000000">
                      <a:alpha val="43137"/>
                    </a:srgbClr>
                  </a:outerShdw>
                </a:effectLst>
                <a:latin typeface="Century Gothic" panose="020B0502020202020204" pitchFamily="34" charset="0"/>
              </a:rPr>
              <a:t>Mobile - (843) 324-6808</a:t>
            </a:r>
          </a:p>
          <a:p>
            <a:pPr algn="ctr"/>
            <a:r>
              <a:rPr lang="en-US" sz="1100" dirty="0">
                <a:solidFill>
                  <a:schemeClr val="bg1"/>
                </a:solidFill>
                <a:effectLst>
                  <a:outerShdw blurRad="38100" dist="38100" dir="2700000" algn="tl">
                    <a:srgbClr val="000000">
                      <a:alpha val="43137"/>
                    </a:srgbClr>
                  </a:outerShdw>
                </a:effectLst>
                <a:latin typeface="Century Gothic" panose="020B0502020202020204" pitchFamily="34" charset="0"/>
              </a:rPr>
              <a:t>ann.cortes@carolinaone.com</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662" y="9059548"/>
            <a:ext cx="1263534" cy="868680"/>
          </a:xfrm>
          <a:prstGeom prst="rect">
            <a:avLst/>
          </a:prstGeom>
        </p:spPr>
      </p:pic>
      <p:sp>
        <p:nvSpPr>
          <p:cNvPr id="18" name="Rectangle 17"/>
          <p:cNvSpPr/>
          <p:nvPr/>
        </p:nvSpPr>
        <p:spPr>
          <a:xfrm>
            <a:off x="0" y="9858345"/>
            <a:ext cx="7772400" cy="200055"/>
          </a:xfrm>
          <a:prstGeom prst="rect">
            <a:avLst/>
          </a:prstGeom>
        </p:spPr>
        <p:txBody>
          <a:bodyPr wrap="square" anchor="b">
            <a:spAutoFit/>
          </a:bodyPr>
          <a:lstStyle/>
          <a:p>
            <a:pPr algn="ctr"/>
            <a:r>
              <a:rPr lang="en-US" sz="700" dirty="0">
                <a:solidFill>
                  <a:schemeClr val="bg1"/>
                </a:solidFill>
                <a:latin typeface="Century Gothic" panose="020B0502020202020204" pitchFamily="34" charset="0"/>
              </a:rPr>
              <a:t>Carolina One Real Estate | 1503 Palm Blvd | Isle of Palms, SC 29451-2280</a:t>
            </a:r>
          </a:p>
        </p:txBody>
      </p:sp>
      <p:sp>
        <p:nvSpPr>
          <p:cNvPr id="23" name="Rectangle 22"/>
          <p:cNvSpPr/>
          <p:nvPr/>
        </p:nvSpPr>
        <p:spPr>
          <a:xfrm>
            <a:off x="7848600" y="4724400"/>
            <a:ext cx="2794752" cy="707886"/>
          </a:xfrm>
          <a:prstGeom prst="rect">
            <a:avLst/>
          </a:prstGeom>
          <a:noFill/>
        </p:spPr>
        <p:txBody>
          <a:bodyPr wrap="square">
            <a:spAutoFit/>
          </a:bodyPr>
          <a:lstStyle/>
          <a:p>
            <a:pPr algn="r"/>
            <a:r>
              <a:rPr lang="en-US" i="1" dirty="0">
                <a:solidFill>
                  <a:schemeClr val="bg1"/>
                </a:solidFill>
                <a:effectLst>
                  <a:outerShdw blurRad="50800" dist="38100" dir="5400000" algn="t" rotWithShape="0">
                    <a:prstClr val="black">
                      <a:alpha val="40000"/>
                    </a:prstClr>
                  </a:outerShdw>
                </a:effectLst>
              </a:rPr>
              <a:t>Fantastic Rental Property</a:t>
            </a:r>
          </a:p>
        </p:txBody>
      </p:sp>
      <p:pic>
        <p:nvPicPr>
          <p:cNvPr id="22" name="Picture 2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642888" y="4501766"/>
            <a:ext cx="2028665" cy="1354324"/>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642888" y="7453506"/>
            <a:ext cx="2028665" cy="1354324"/>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42888" y="1550026"/>
            <a:ext cx="2028665" cy="1354324"/>
          </a:xfrm>
          <a:prstGeom prst="rect">
            <a:avLst/>
          </a:prstGeom>
          <a:ln>
            <a:noFill/>
          </a:ln>
          <a:effectLst>
            <a:outerShdw blurRad="292100" dist="139700" dir="2700000" algn="tl" rotWithShape="0">
              <a:srgbClr val="333333">
                <a:alpha val="65000"/>
              </a:srgbClr>
            </a:outerShdw>
          </a:effectLst>
        </p:spPr>
      </p:pic>
      <p:pic>
        <p:nvPicPr>
          <p:cNvPr id="33" name="Picture 3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642888" y="3025896"/>
            <a:ext cx="2028665" cy="135432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5949" y="76200"/>
            <a:ext cx="2025604" cy="1352280"/>
          </a:xfrm>
          <a:prstGeom prst="rect">
            <a:avLst/>
          </a:prstGeom>
          <a:ln>
            <a:noFill/>
          </a:ln>
          <a:effectLst>
            <a:outerShdw blurRad="292100" dist="139700" dir="2700000" algn="tl" rotWithShape="0">
              <a:srgbClr val="333333">
                <a:alpha val="65000"/>
              </a:srgbClr>
            </a:outerShdw>
          </a:effectLst>
        </p:spPr>
      </p:pic>
      <p:sp>
        <p:nvSpPr>
          <p:cNvPr id="30" name="Rectangle 29"/>
          <p:cNvSpPr/>
          <p:nvPr/>
        </p:nvSpPr>
        <p:spPr>
          <a:xfrm>
            <a:off x="76200" y="76199"/>
            <a:ext cx="5465954" cy="380949"/>
          </a:xfrm>
          <a:prstGeom prst="rect">
            <a:avLst/>
          </a:prstGeom>
          <a:noFill/>
        </p:spPr>
        <p:txBody>
          <a:bodyPr wrap="square">
            <a:spAutoFit/>
          </a:bodyPr>
          <a:lstStyle/>
          <a:p>
            <a:pPr algn="ctr"/>
            <a:r>
              <a:rPr lang="en-US" sz="1800" b="1" i="1" dirty="0">
                <a:solidFill>
                  <a:srgbClr val="FFFF00"/>
                </a:solidFill>
                <a:effectLst>
                  <a:outerShdw blurRad="50800" dist="38100" dir="2700000" algn="tl" rotWithShape="0">
                    <a:prstClr val="black">
                      <a:alpha val="40000"/>
                    </a:prstClr>
                  </a:outerShdw>
                </a:effectLst>
              </a:rPr>
              <a:t>Stunning home with expansive views and privacy</a:t>
            </a:r>
          </a:p>
        </p:txBody>
      </p:sp>
      <p:pic>
        <p:nvPicPr>
          <p:cNvPr id="25" name="Picture 2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642888" y="5977636"/>
            <a:ext cx="2028665" cy="1354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189</TotalTime>
  <Words>265</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Lucida Sans</vt:lpstr>
      <vt:lpstr>Verdana</vt:lpstr>
      <vt:lpstr>Wingdings</vt:lpstr>
      <vt:lpstr>Wingdings 2</vt:lpstr>
      <vt:lpstr>Wingdings 3</vt:lpstr>
      <vt:lpstr>Apex</vt:lpstr>
      <vt:lpstr>62 Ocean Point Drive Wild Dunes ~ Isle of Palms, SC 29451 MLS# 17005387 ~ $2,250,000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48</cp:revision>
  <dcterms:created xsi:type="dcterms:W3CDTF">2006-08-16T00:00:00Z</dcterms:created>
  <dcterms:modified xsi:type="dcterms:W3CDTF">2017-03-17T14:24:51Z</dcterms:modified>
</cp:coreProperties>
</file>