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560" y="-17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88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p:cNvSpPr>
            <a:spLocks noGrp="1"/>
          </p:cNvSpPr>
          <p:nvPr>
            <p:ph type="dt" sz="half" idx="10"/>
          </p:nvPr>
        </p:nvSpPr>
        <p:spPr/>
        <p:txBody>
          <a:bodyPr/>
          <a:lstStyle/>
          <a:p>
            <a:fld id="{98BDDB07-6497-4379-BCAA-5D05E9C9073B}"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130570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DDB07-6497-4379-BCAA-5D05E9C9073B}"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57361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6158" y="784650"/>
            <a:ext cx="1067693" cy="12503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1055" y="784650"/>
            <a:ext cx="3107948" cy="12503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DDB07-6497-4379-BCAA-5D05E9C9073B}"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97439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DDB07-6497-4379-BCAA-5D05E9C9073B}"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53383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8800"/>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DDB07-6497-4379-BCAA-5D05E9C9073B}"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400913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1055" y="3927899"/>
            <a:ext cx="2087820"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6030" y="3927899"/>
            <a:ext cx="2087821"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BDDB07-6497-4379-BCAA-5D05E9C9073B}"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62044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BDDB07-6497-4379-BCAA-5D05E9C9073B}"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165663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BDDB07-6497-4379-BCAA-5D05E9C9073B}"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4265871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DDB07-6497-4379-BCAA-5D05E9C9073B}"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232119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98BDDB07-6497-4379-BCAA-5D05E9C9073B}"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292839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98BDDB07-6497-4379-BCAA-5D05E9C9073B}"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54058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98BDDB07-6497-4379-BCAA-5D05E9C9073B}" type="datetimeFigureOut">
              <a:rPr lang="en-US" smtClean="0"/>
              <a:t>5/3/2018</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D9E8FC28-091B-4C16-90BD-993248B1B060}" type="slidenum">
              <a:rPr lang="en-US" smtClean="0"/>
              <a:t>‹#›</a:t>
            </a:fld>
            <a:endParaRPr lang="en-US"/>
          </a:p>
        </p:txBody>
      </p:sp>
    </p:spTree>
    <p:extLst>
      <p:ext uri="{BB962C8B-B14F-4D97-AF65-F5344CB8AC3E}">
        <p14:creationId xmlns:p14="http://schemas.microsoft.com/office/powerpoint/2010/main" val="3056422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772400" cy="5149349"/>
          </a:xfrm>
          <a:prstGeom prst="rect">
            <a:avLst/>
          </a:prstGeom>
        </p:spPr>
      </p:pic>
      <p:sp>
        <p:nvSpPr>
          <p:cNvPr id="18" name="Rectangle 17"/>
          <p:cNvSpPr/>
          <p:nvPr/>
        </p:nvSpPr>
        <p:spPr>
          <a:xfrm>
            <a:off x="1349526" y="0"/>
            <a:ext cx="6422874" cy="980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3175">
                  <a:solidFill>
                    <a:schemeClr val="bg1">
                      <a:lumMod val="85000"/>
                    </a:schemeClr>
                  </a:solidFill>
                </a:ln>
                <a:solidFill>
                  <a:schemeClr val="bg1"/>
                </a:solidFill>
                <a:effectLst>
                  <a:outerShdw blurRad="50800" dist="38100" dir="5400000" algn="t" rotWithShape="0">
                    <a:prstClr val="black">
                      <a:alpha val="40000"/>
                    </a:prstClr>
                  </a:outerShdw>
                </a:effectLst>
                <a:latin typeface="Tw Cen MT" panose="020B0602020104020603" pitchFamily="34" charset="0"/>
              </a:rPr>
              <a:t>Spacious Five Bedroom</a:t>
            </a:r>
          </a:p>
          <a:p>
            <a:pPr algn="ctr"/>
            <a:r>
              <a:rPr lang="en-US" sz="3600" b="1" dirty="0">
                <a:ln w="3175">
                  <a:solidFill>
                    <a:schemeClr val="bg1">
                      <a:lumMod val="85000"/>
                    </a:schemeClr>
                  </a:solidFill>
                </a:ln>
                <a:solidFill>
                  <a:schemeClr val="bg1"/>
                </a:solidFill>
                <a:effectLst>
                  <a:outerShdw blurRad="50800" dist="38100" dir="5400000" algn="t" rotWithShape="0">
                    <a:prstClr val="black">
                      <a:alpha val="40000"/>
                    </a:prstClr>
                  </a:outerShdw>
                </a:effectLst>
                <a:latin typeface="Tw Cen MT" panose="020B0602020104020603" pitchFamily="34" charset="0"/>
              </a:rPr>
              <a:t>South Windermere Home</a:t>
            </a:r>
            <a:endParaRPr lang="en-US" sz="3600" b="1" dirty="0">
              <a:ln w="3175">
                <a:solidFill>
                  <a:schemeClr val="bg1">
                    <a:lumMod val="85000"/>
                  </a:schemeClr>
                </a:solidFill>
              </a:ln>
              <a:solidFill>
                <a:srgbClr val="FFFF00"/>
              </a:solidFill>
              <a:effectLst>
                <a:outerShdw blurRad="50800" dist="38100" dir="5400000" algn="t" rotWithShape="0">
                  <a:prstClr val="black">
                    <a:alpha val="40000"/>
                  </a:prstClr>
                </a:outerShdw>
              </a:effectLst>
              <a:latin typeface="Tw Cen MT" panose="020B0602020104020603" pitchFamily="34" charset="0"/>
            </a:endParaRPr>
          </a:p>
        </p:txBody>
      </p:sp>
      <p:sp>
        <p:nvSpPr>
          <p:cNvPr id="2" name="Title 1"/>
          <p:cNvSpPr>
            <a:spLocks noGrp="1"/>
          </p:cNvSpPr>
          <p:nvPr>
            <p:ph type="ctrTitle"/>
          </p:nvPr>
        </p:nvSpPr>
        <p:spPr>
          <a:xfrm>
            <a:off x="1349526" y="4350398"/>
            <a:ext cx="6422873" cy="797575"/>
          </a:xfrm>
        </p:spPr>
        <p:txBody>
          <a:bodyPr anchor="ctr">
            <a:noAutofit/>
          </a:bodyPr>
          <a:lstStyle/>
          <a:p>
            <a:r>
              <a:rPr lang="en-US" sz="2000" b="1" dirty="0">
                <a:ln w="3175">
                  <a:solidFill>
                    <a:schemeClr val="bg1">
                      <a:lumMod val="95000"/>
                    </a:schemeClr>
                  </a:solidFill>
                </a:ln>
                <a:solidFill>
                  <a:schemeClr val="bg1"/>
                </a:solidFill>
                <a:effectLst>
                  <a:outerShdw blurRad="50800" dist="38100" dir="5400000" algn="t" rotWithShape="0">
                    <a:prstClr val="black">
                      <a:alpha val="90000"/>
                    </a:prstClr>
                  </a:outerShdw>
                </a:effectLst>
                <a:latin typeface="Arial" panose="020B0604020202020204" pitchFamily="34" charset="0"/>
                <a:cs typeface="Arial" panose="020B0604020202020204" pitchFamily="34" charset="0"/>
              </a:rPr>
              <a:t>63 Chadwick Drive</a:t>
            </a:r>
            <a:br>
              <a:rPr lang="en-US" sz="2000" b="1" dirty="0">
                <a:ln w="3175">
                  <a:solidFill>
                    <a:schemeClr val="bg1">
                      <a:lumMod val="95000"/>
                    </a:schemeClr>
                  </a:solidFill>
                </a:ln>
                <a:solidFill>
                  <a:schemeClr val="bg1"/>
                </a:solidFill>
                <a:effectLst>
                  <a:outerShdw blurRad="50800" dist="38100" dir="5400000" algn="t" rotWithShape="0">
                    <a:prstClr val="black">
                      <a:alpha val="90000"/>
                    </a:prstClr>
                  </a:outerShdw>
                </a:effectLst>
                <a:latin typeface="Arial" panose="020B0604020202020204" pitchFamily="34" charset="0"/>
                <a:cs typeface="Arial" panose="020B0604020202020204" pitchFamily="34" charset="0"/>
              </a:rPr>
            </a:br>
            <a:r>
              <a:rPr lang="en-US" sz="1600" dirty="0">
                <a:ln w="3175">
                  <a:solidFill>
                    <a:schemeClr val="bg1">
                      <a:lumMod val="95000"/>
                    </a:schemeClr>
                  </a:solidFill>
                </a:ln>
                <a:solidFill>
                  <a:schemeClr val="bg1"/>
                </a:solidFill>
                <a:effectLst>
                  <a:outerShdw blurRad="50800" dist="38100" dir="5400000" algn="t" rotWithShape="0">
                    <a:prstClr val="black">
                      <a:alpha val="90000"/>
                    </a:prstClr>
                  </a:outerShdw>
                </a:effectLst>
                <a:latin typeface="Arial" panose="020B0604020202020204" pitchFamily="34" charset="0"/>
                <a:cs typeface="Arial" panose="020B0604020202020204" pitchFamily="34" charset="0"/>
              </a:rPr>
              <a:t>Charleston, SC 29407 | MLS# 18011250 | $699,000</a:t>
            </a:r>
          </a:p>
        </p:txBody>
      </p:sp>
      <p:sp>
        <p:nvSpPr>
          <p:cNvPr id="3" name="Subtitle 2"/>
          <p:cNvSpPr>
            <a:spLocks noGrp="1"/>
          </p:cNvSpPr>
          <p:nvPr>
            <p:ph type="subTitle" idx="1"/>
          </p:nvPr>
        </p:nvSpPr>
        <p:spPr>
          <a:xfrm>
            <a:off x="1479850" y="5147974"/>
            <a:ext cx="6292549" cy="3665205"/>
          </a:xfrm>
        </p:spPr>
        <p:txBody>
          <a:bodyPr anchor="ctr">
            <a:normAutofit/>
          </a:bodyPr>
          <a:lstStyle/>
          <a:p>
            <a:pPr>
              <a:lnSpc>
                <a:spcPct val="120000"/>
              </a:lnSpc>
            </a:pPr>
            <a:r>
              <a:rPr lang="en-US" sz="1800" dirty="0">
                <a:latin typeface="Arial" panose="020B0604020202020204" pitchFamily="34" charset="0"/>
                <a:cs typeface="Arial" panose="020B0604020202020204" pitchFamily="34" charset="0"/>
              </a:rPr>
              <a:t>Super nice custom South Windermere home with lots of square footage! 3810 SF on a corner lot at the far end of Chadwick. This home was enlarged in the 1980s and has five very large bedrooms a formal living room and dining room and two large dens, one on each floor...each one large enough for any pool table or grand piano. Large kitchen, fireplace, good quality thermal windows. Newer HVAC. Storage building, Irrigation System.</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326" y="6846678"/>
            <a:ext cx="1222635" cy="812263"/>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326" y="7958078"/>
            <a:ext cx="1222419" cy="813816"/>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326" y="1299016"/>
            <a:ext cx="1222419" cy="813816"/>
          </a:xfrm>
          <a:prstGeom prst="rect">
            <a:avLst/>
          </a:prstGeom>
          <a:ln>
            <a:solidFill>
              <a:schemeClr val="bg1"/>
            </a:solidFill>
          </a:ln>
          <a:effectLst>
            <a:outerShdw blurRad="190500" algn="tl" rotWithShape="0">
              <a:srgbClr val="000000">
                <a:alpha val="70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326" y="2405892"/>
            <a:ext cx="1219200" cy="813816"/>
          </a:xfrm>
          <a:prstGeom prst="rect">
            <a:avLst/>
          </a:prstGeom>
          <a:ln>
            <a:solidFill>
              <a:schemeClr val="bg1"/>
            </a:solidFill>
          </a:ln>
          <a:effectLst>
            <a:outerShdw blurRad="190500" algn="tl" rotWithShape="0">
              <a:srgbClr val="000000">
                <a:alpha val="70000"/>
              </a:srgbClr>
            </a:outerShd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326" y="9066957"/>
            <a:ext cx="1225511" cy="813617"/>
          </a:xfrm>
          <a:prstGeom prst="rect">
            <a:avLst/>
          </a:prstGeom>
          <a:ln>
            <a:solidFill>
              <a:schemeClr val="bg1"/>
            </a:solidFill>
          </a:ln>
          <a:effectLst>
            <a:outerShdw blurRad="190500" algn="tl" rotWithShape="0">
              <a:srgbClr val="000000">
                <a:alpha val="70000"/>
              </a:srgbClr>
            </a:outerShdw>
          </a:effec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326" y="3513261"/>
            <a:ext cx="1222634" cy="812831"/>
          </a:xfrm>
          <a:prstGeom prst="rect">
            <a:avLst/>
          </a:prstGeom>
          <a:ln>
            <a:solidFill>
              <a:schemeClr val="bg1"/>
            </a:solidFill>
          </a:ln>
          <a:effectLst>
            <a:outerShdw blurRad="190500" algn="tl" rotWithShape="0">
              <a:srgbClr val="000000">
                <a:alpha val="70000"/>
              </a:srgbClr>
            </a:outerShdw>
          </a:effec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0326" y="5735900"/>
            <a:ext cx="1222635" cy="809468"/>
          </a:xfrm>
          <a:prstGeom prst="rect">
            <a:avLst/>
          </a:prstGeom>
          <a:ln>
            <a:solidFill>
              <a:schemeClr val="bg1"/>
            </a:solidFill>
          </a:ln>
          <a:effectLst>
            <a:outerShdw blurRad="190500" algn="tl" rotWithShape="0">
              <a:srgbClr val="000000">
                <a:alpha val="70000"/>
              </a:srgbClr>
            </a:outerShdw>
          </a:effectLst>
        </p:spPr>
      </p:pic>
      <p:sp>
        <p:nvSpPr>
          <p:cNvPr id="14" name="Rectangle 13"/>
          <p:cNvSpPr/>
          <p:nvPr/>
        </p:nvSpPr>
        <p:spPr>
          <a:xfrm>
            <a:off x="4997450" y="9025396"/>
            <a:ext cx="2063016" cy="892552"/>
          </a:xfrm>
          <a:prstGeom prst="rect">
            <a:avLst/>
          </a:prstGeom>
        </p:spPr>
        <p:txBody>
          <a:bodyPr wrap="square">
            <a:spAutoFit/>
          </a:bodyPr>
          <a:lstStyle/>
          <a:p>
            <a:pPr algn="r"/>
            <a:r>
              <a:rPr lang="en-US" sz="1600" dirty="0"/>
              <a:t>Charlie Smith</a:t>
            </a:r>
          </a:p>
          <a:p>
            <a:pPr algn="r"/>
            <a:r>
              <a:rPr lang="en-US" sz="1200" dirty="0"/>
              <a:t>(843) 813-0352</a:t>
            </a:r>
          </a:p>
          <a:p>
            <a:pPr algn="r"/>
            <a:r>
              <a:rPr lang="en-US" sz="1200" dirty="0">
                <a:solidFill>
                  <a:schemeClr val="accent1">
                    <a:lumMod val="50000"/>
                  </a:schemeClr>
                </a:solidFill>
              </a:rPr>
              <a:t>csmith@csarealestate.com</a:t>
            </a:r>
          </a:p>
          <a:p>
            <a:pPr algn="r"/>
            <a:r>
              <a:rPr lang="en-US" sz="1200" dirty="0">
                <a:solidFill>
                  <a:schemeClr val="accent1">
                    <a:lumMod val="50000"/>
                  </a:schemeClr>
                </a:solidFill>
              </a:rPr>
              <a:t>www.csarealestate.com</a:t>
            </a:r>
          </a:p>
        </p:txBody>
      </p:sp>
      <p:sp>
        <p:nvSpPr>
          <p:cNvPr id="15" name="Rectangle 14"/>
          <p:cNvSpPr/>
          <p:nvPr/>
        </p:nvSpPr>
        <p:spPr>
          <a:xfrm>
            <a:off x="2835014" y="9148507"/>
            <a:ext cx="2302136" cy="646331"/>
          </a:xfrm>
          <a:prstGeom prst="rect">
            <a:avLst/>
          </a:prstGeom>
        </p:spPr>
        <p:txBody>
          <a:bodyPr wrap="square">
            <a:spAutoFit/>
          </a:bodyPr>
          <a:lstStyle/>
          <a:p>
            <a:r>
              <a:rPr lang="en-US" sz="1200" dirty="0"/>
              <a:t>CSA Real Estate Services</a:t>
            </a:r>
            <a:br>
              <a:rPr lang="en-US" sz="1200" dirty="0"/>
            </a:br>
            <a:r>
              <a:rPr lang="en-US" sz="1200" dirty="0"/>
              <a:t>339 Cabell Street</a:t>
            </a:r>
          </a:p>
          <a:p>
            <a:r>
              <a:rPr lang="en-US" sz="1200" dirty="0"/>
              <a:t>Charleston, SC 29407-6928</a:t>
            </a:r>
          </a:p>
        </p:txBody>
      </p:sp>
      <p:pic>
        <p:nvPicPr>
          <p:cNvPr id="16" name="Picture 15"/>
          <p:cNvPicPr>
            <a:picLocks noChangeAspect="1"/>
          </p:cNvPicPr>
          <p:nvPr/>
        </p:nvPicPr>
        <p:blipFill>
          <a:blip r:embed="rId11"/>
          <a:stretch>
            <a:fillRect/>
          </a:stretch>
        </p:blipFill>
        <p:spPr>
          <a:xfrm>
            <a:off x="7060465" y="9014472"/>
            <a:ext cx="609600" cy="914400"/>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62676" y="9124200"/>
            <a:ext cx="1172338" cy="694944"/>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0326" y="4621550"/>
            <a:ext cx="1222419" cy="813816"/>
          </a:xfrm>
          <a:prstGeom prst="rect">
            <a:avLst/>
          </a:prstGeom>
          <a:ln>
            <a:solidFill>
              <a:schemeClr val="bg1"/>
            </a:solidFill>
          </a:ln>
          <a:effectLst>
            <a:outerShdw blurRad="190500" algn="tl" rotWithShape="0">
              <a:srgbClr val="000000">
                <a:alpha val="70000"/>
              </a:srgbClr>
            </a:outerShdw>
          </a:effectLst>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0326" y="190236"/>
            <a:ext cx="1220724" cy="813816"/>
          </a:xfrm>
          <a:prstGeom prst="rect">
            <a:avLst/>
          </a:prstGeom>
          <a:ln>
            <a:solidFill>
              <a:schemeClr val="bg1"/>
            </a:solidFill>
          </a:ln>
        </p:spPr>
      </p:pic>
    </p:spTree>
    <p:extLst>
      <p:ext uri="{BB962C8B-B14F-4D97-AF65-F5344CB8AC3E}">
        <p14:creationId xmlns:p14="http://schemas.microsoft.com/office/powerpoint/2010/main" val="2714393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115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Tw Cen MT</vt:lpstr>
      <vt:lpstr>Office Theme</vt:lpstr>
      <vt:lpstr>63 Chadwick Drive Charleston, SC 29407 | MLS# 18011250 | $699,000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657 N Sterling Drive Charleston, SC 29412 MLS# 15022205 $1,695,000</dc:title>
  <dc:creator>A. Thomas</dc:creator>
  <cp:lastModifiedBy>A. Thomas Price</cp:lastModifiedBy>
  <cp:revision>18</cp:revision>
  <dcterms:created xsi:type="dcterms:W3CDTF">2015-08-25T12:31:44Z</dcterms:created>
  <dcterms:modified xsi:type="dcterms:W3CDTF">2018-05-03T21:24:01Z</dcterms:modified>
</cp:coreProperties>
</file>