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936" y="325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259080" y="482804"/>
            <a:ext cx="7252247" cy="9088668"/>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355807" y="636771"/>
            <a:ext cx="7060788" cy="4559808"/>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614020" y="2669635"/>
            <a:ext cx="6606540" cy="268224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614020" y="5404714"/>
            <a:ext cx="6606540" cy="134112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D8BD707-D9CF-40AE-B4C6-C98DA3205C09}" type="datetimeFigureOut">
              <a:rPr lang="en-US" smtClean="0"/>
              <a:pPr/>
              <a:t>5/4/2015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27482" y="7309104"/>
            <a:ext cx="6956298" cy="1542288"/>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27482" y="777849"/>
            <a:ext cx="6956298" cy="614233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782326"/>
            <a:ext cx="1684020" cy="771143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3390" y="782324"/>
            <a:ext cx="5052060" cy="771144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7482" y="7309104"/>
            <a:ext cx="6956298" cy="154228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427482" y="777849"/>
            <a:ext cx="6956298" cy="6142330"/>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59080" y="482804"/>
            <a:ext cx="7252247" cy="9088668"/>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355807" y="636771"/>
            <a:ext cx="7060788" cy="6367283"/>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398092" y="7228637"/>
            <a:ext cx="6956298" cy="992429"/>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8092" y="8249243"/>
            <a:ext cx="6956298" cy="616915"/>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37199" y="777850"/>
            <a:ext cx="3342132" cy="6437376"/>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042056" y="777850"/>
            <a:ext cx="3342132" cy="6437376"/>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5/4/2015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7482" y="7309104"/>
            <a:ext cx="6956298" cy="1542288"/>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16140" y="849842"/>
            <a:ext cx="3342132" cy="1161838"/>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3954344" y="849842"/>
            <a:ext cx="3342132" cy="1161838"/>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16140" y="2123440"/>
            <a:ext cx="3342132" cy="5118608"/>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3954344" y="2123440"/>
            <a:ext cx="3342132" cy="5118608"/>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5/4/2015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5/4/2015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259080" y="482804"/>
            <a:ext cx="7252247" cy="9088668"/>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5/4/2015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07966" y="782320"/>
            <a:ext cx="2526030" cy="134112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708020" y="2123443"/>
            <a:ext cx="2526030" cy="6168964"/>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647167" y="1364211"/>
            <a:ext cx="3932235" cy="6929123"/>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5/4/2015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59080" y="482804"/>
            <a:ext cx="7252247" cy="9088668"/>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5440681" y="636771"/>
            <a:ext cx="1975914" cy="637032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388620" y="7351015"/>
            <a:ext cx="6995160" cy="1542288"/>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5493305" y="782320"/>
            <a:ext cx="1904238" cy="6176837"/>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5/4/2015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358258" y="639126"/>
            <a:ext cx="5036515" cy="637032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259080" y="482804"/>
            <a:ext cx="7252247" cy="9088668"/>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355807" y="636771"/>
            <a:ext cx="7060788" cy="804672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427482" y="7312199"/>
            <a:ext cx="6956298" cy="1542288"/>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427482" y="777849"/>
            <a:ext cx="6956298" cy="6142330"/>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209879" y="8964084"/>
            <a:ext cx="1943100" cy="535517"/>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5/4/2015</a:t>
            </a:fld>
            <a:endParaRPr lang="en-US"/>
          </a:p>
        </p:txBody>
      </p:sp>
      <p:sp>
        <p:nvSpPr>
          <p:cNvPr id="18" name="Footer Placeholder 17"/>
          <p:cNvSpPr>
            <a:spLocks noGrp="1"/>
          </p:cNvSpPr>
          <p:nvPr>
            <p:ph type="ftr" sz="quarter" idx="3"/>
          </p:nvPr>
        </p:nvSpPr>
        <p:spPr>
          <a:xfrm>
            <a:off x="5152979" y="8964084"/>
            <a:ext cx="1943100" cy="535517"/>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7096079" y="8964084"/>
            <a:ext cx="388620" cy="535517"/>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gif"/><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0" y="20321"/>
            <a:ext cx="7772400" cy="513080"/>
          </a:xfrm>
        </p:spPr>
        <p:txBody>
          <a:bodyPr anchor="ctr">
            <a:noAutofit/>
          </a:bodyPr>
          <a:lstStyle/>
          <a:p>
            <a:pPr algn="ctr"/>
            <a:r>
              <a:rPr lang="en-US" sz="2600" b="0" dirty="0">
                <a:solidFill>
                  <a:srgbClr val="FFFFFF"/>
                </a:solidFill>
                <a:effectLst>
                  <a:outerShdw blurRad="50800" dist="38100" dir="5400000" algn="t" rotWithShape="0">
                    <a:prstClr val="black">
                      <a:alpha val="40000"/>
                    </a:prstClr>
                  </a:outerShdw>
                </a:effectLst>
                <a:latin typeface="Rage Italic" panose="03070502040507070304" pitchFamily="66" charset="0"/>
                <a:cs typeface="Arial" panose="020B0604020202020204" pitchFamily="34" charset="0"/>
              </a:rPr>
              <a:t>Beautiful </a:t>
            </a:r>
            <a:r>
              <a:rPr lang="en-US" sz="2600" b="0" dirty="0" err="1">
                <a:solidFill>
                  <a:srgbClr val="FFFFFF"/>
                </a:solidFill>
                <a:effectLst>
                  <a:outerShdw blurRad="50800" dist="38100" dir="5400000" algn="t" rotWithShape="0">
                    <a:prstClr val="black">
                      <a:alpha val="40000"/>
                    </a:prstClr>
                  </a:outerShdw>
                </a:effectLst>
                <a:latin typeface="Rage Italic" panose="03070502040507070304" pitchFamily="66" charset="0"/>
                <a:cs typeface="Arial" panose="020B0604020202020204" pitchFamily="34" charset="0"/>
              </a:rPr>
              <a:t>I'on</a:t>
            </a:r>
            <a:r>
              <a:rPr lang="en-US" sz="2600" b="0" dirty="0">
                <a:solidFill>
                  <a:srgbClr val="FFFFFF"/>
                </a:solidFill>
                <a:effectLst>
                  <a:outerShdw blurRad="50800" dist="38100" dir="5400000" algn="t" rotWithShape="0">
                    <a:prstClr val="black">
                      <a:alpha val="40000"/>
                    </a:prstClr>
                  </a:outerShdw>
                </a:effectLst>
                <a:latin typeface="Rage Italic" panose="03070502040507070304" pitchFamily="66" charset="0"/>
                <a:cs typeface="Arial" panose="020B0604020202020204" pitchFamily="34" charset="0"/>
              </a:rPr>
              <a:t> Home </a:t>
            </a:r>
            <a:r>
              <a:rPr lang="en-US" sz="2600" b="0" dirty="0" smtClean="0">
                <a:solidFill>
                  <a:srgbClr val="FFFFFF"/>
                </a:solidFill>
                <a:effectLst>
                  <a:outerShdw blurRad="50800" dist="38100" dir="5400000" algn="t" rotWithShape="0">
                    <a:prstClr val="black">
                      <a:alpha val="40000"/>
                    </a:prstClr>
                  </a:outerShdw>
                </a:effectLst>
                <a:latin typeface="Rage Italic" panose="03070502040507070304" pitchFamily="66" charset="0"/>
                <a:cs typeface="Arial" panose="020B0604020202020204" pitchFamily="34" charset="0"/>
              </a:rPr>
              <a:t>Bordered </a:t>
            </a:r>
            <a:r>
              <a:rPr lang="en-US" sz="2600" b="0" dirty="0">
                <a:solidFill>
                  <a:srgbClr val="FFFFFF"/>
                </a:solidFill>
                <a:effectLst>
                  <a:outerShdw blurRad="50800" dist="38100" dir="5400000" algn="t" rotWithShape="0">
                    <a:prstClr val="black">
                      <a:alpha val="40000"/>
                    </a:prstClr>
                  </a:outerShdw>
                </a:effectLst>
                <a:latin typeface="Rage Italic" panose="03070502040507070304" pitchFamily="66" charset="0"/>
                <a:cs typeface="Arial" panose="020B0604020202020204" pitchFamily="34" charset="0"/>
              </a:rPr>
              <a:t>by Marsh/Creek on Two Sides</a:t>
            </a:r>
          </a:p>
        </p:txBody>
      </p:sp>
      <p:sp>
        <p:nvSpPr>
          <p:cNvPr id="4" name="Rectangle 3"/>
          <p:cNvSpPr/>
          <p:nvPr/>
        </p:nvSpPr>
        <p:spPr>
          <a:xfrm>
            <a:off x="-10160" y="9677400"/>
            <a:ext cx="7782560" cy="307777"/>
          </a:xfrm>
          <a:prstGeom prst="rect">
            <a:avLst/>
          </a:prstGeom>
        </p:spPr>
        <p:txBody>
          <a:bodyPr wrap="square">
            <a:spAutoFit/>
          </a:bodyPr>
          <a:lstStyle/>
          <a:p>
            <a:pPr algn="ctr"/>
            <a:r>
              <a:rPr lang="en-US" sz="1400" dirty="0">
                <a:solidFill>
                  <a:srgbClr val="FFFFFF"/>
                </a:solidFill>
                <a:latin typeface="Arial" panose="020B0604020202020204" pitchFamily="34" charset="0"/>
                <a:cs typeface="Arial" panose="020B0604020202020204" pitchFamily="34" charset="0"/>
              </a:rPr>
              <a:t>AgentOwned Preferred Group | 824 Johnnie </a:t>
            </a:r>
            <a:r>
              <a:rPr lang="en-US" sz="1400" dirty="0" err="1">
                <a:solidFill>
                  <a:srgbClr val="FFFFFF"/>
                </a:solidFill>
                <a:latin typeface="Arial" panose="020B0604020202020204" pitchFamily="34" charset="0"/>
                <a:cs typeface="Arial" panose="020B0604020202020204" pitchFamily="34" charset="0"/>
              </a:rPr>
              <a:t>Dodds</a:t>
            </a:r>
            <a:r>
              <a:rPr lang="en-US" sz="1400" dirty="0">
                <a:solidFill>
                  <a:srgbClr val="FFFFFF"/>
                </a:solidFill>
                <a:latin typeface="Arial" panose="020B0604020202020204" pitchFamily="34" charset="0"/>
                <a:cs typeface="Arial" panose="020B0604020202020204" pitchFamily="34" charset="0"/>
              </a:rPr>
              <a:t> Blvd | Mt Pleasant, SC 29464</a:t>
            </a:r>
          </a:p>
        </p:txBody>
      </p:sp>
      <p:pic>
        <p:nvPicPr>
          <p:cNvPr id="1028" name="Picture 4" descr="Agent Office Logo"/>
          <p:cNvPicPr>
            <a:picLocks noChangeAspect="1" noChangeArrowheads="1"/>
          </p:cNvPicPr>
          <p:nvPr/>
        </p:nvPicPr>
        <p:blipFill rotWithShape="1">
          <a:blip r:embed="rId2">
            <a:extLst>
              <a:ext uri="{28A0092B-C50C-407E-A947-70E740481C1C}">
                <a14:useLocalDpi xmlns:a14="http://schemas.microsoft.com/office/drawing/2010/main" val="0"/>
              </a:ext>
            </a:extLst>
          </a:blip>
          <a:srcRect l="6493" t="2733" r="8037" b="2733"/>
          <a:stretch/>
        </p:blipFill>
        <p:spPr bwMode="auto">
          <a:xfrm>
            <a:off x="381000" y="8439270"/>
            <a:ext cx="521653" cy="990480"/>
          </a:xfrm>
          <a:prstGeom prst="round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67093" y="8519012"/>
            <a:ext cx="3588067" cy="830997"/>
          </a:xfrm>
          <a:prstGeom prst="rect">
            <a:avLst/>
          </a:prstGeom>
        </p:spPr>
        <p:txBody>
          <a:bodyPr wrap="square">
            <a:spAutoFit/>
          </a:bodyPr>
          <a:lstStyle/>
          <a:p>
            <a:r>
              <a:rPr lang="en-US" dirty="0">
                <a:latin typeface="Arial" panose="020B0604020202020204" pitchFamily="34" charset="0"/>
                <a:cs typeface="Arial" panose="020B0604020202020204" pitchFamily="34" charset="0"/>
              </a:rPr>
              <a:t>Kea Whatley</a:t>
            </a:r>
          </a:p>
          <a:p>
            <a:r>
              <a:rPr lang="en-US" sz="1400" dirty="0" smtClean="0">
                <a:latin typeface="Arial" panose="020B0604020202020204" pitchFamily="34" charset="0"/>
                <a:cs typeface="Arial" panose="020B0604020202020204" pitchFamily="34" charset="0"/>
              </a:rPr>
              <a:t>Mobile 843-408-8704</a:t>
            </a: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keawhat@aol.com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608" y="533400"/>
            <a:ext cx="7103024" cy="4727100"/>
          </a:xfrm>
          <a:prstGeom prst="roundRect">
            <a:avLst>
              <a:gd name="adj" fmla="val 5213"/>
            </a:avLst>
          </a:prstGeom>
          <a:ln>
            <a:noFill/>
          </a:ln>
          <a:effectLst/>
        </p:spPr>
      </p:pic>
      <p:sp>
        <p:nvSpPr>
          <p:cNvPr id="3" name="Subtitle 2"/>
          <p:cNvSpPr>
            <a:spLocks noGrp="1"/>
          </p:cNvSpPr>
          <p:nvPr>
            <p:ph type="subTitle" idx="1"/>
          </p:nvPr>
        </p:nvSpPr>
        <p:spPr>
          <a:xfrm>
            <a:off x="341017" y="3657600"/>
            <a:ext cx="7080206" cy="1148400"/>
          </a:xfrm>
        </p:spPr>
        <p:txBody>
          <a:bodyPr anchor="ctr">
            <a:normAutofit/>
          </a:bodyPr>
          <a:lstStyle/>
          <a:p>
            <a:pPr algn="l"/>
            <a:r>
              <a:rPr lang="en-US" sz="1600" b="1" dirty="0" smtClean="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63 Robert Mills Cir</a:t>
            </a:r>
          </a:p>
          <a:p>
            <a:pPr algn="l"/>
            <a:r>
              <a:rPr lang="en-US" sz="1600" b="1" dirty="0" smtClean="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Mount Pleasant</a:t>
            </a:r>
          </a:p>
          <a:p>
            <a:pPr algn="l"/>
            <a:r>
              <a:rPr lang="en-US" sz="1600" b="1" dirty="0" smtClean="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MLS# </a:t>
            </a:r>
            <a:r>
              <a:rPr lang="en-US" sz="16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15003342</a:t>
            </a:r>
            <a:endParaRPr lang="en-US" sz="1600" b="1" dirty="0" smtClean="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l"/>
            <a:r>
              <a:rPr lang="en-US" sz="1600" b="1" smtClean="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1600" b="1" smtClean="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1,795,000</a:t>
            </a:r>
            <a:endParaRPr lang="en-US" sz="16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1650" y="8601075"/>
            <a:ext cx="1809750" cy="828675"/>
          </a:xfrm>
          <a:prstGeom prst="rect">
            <a:avLst/>
          </a:prstGeom>
        </p:spPr>
      </p:pic>
      <p:grpSp>
        <p:nvGrpSpPr>
          <p:cNvPr id="14" name="Group 13"/>
          <p:cNvGrpSpPr/>
          <p:nvPr/>
        </p:nvGrpSpPr>
        <p:grpSpPr>
          <a:xfrm>
            <a:off x="385345" y="4806000"/>
            <a:ext cx="6991550" cy="909000"/>
            <a:chOff x="408423" y="4653600"/>
            <a:chExt cx="6991550" cy="909000"/>
          </a:xfrm>
        </p:grpSpPr>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423" y="4653600"/>
              <a:ext cx="1212000" cy="909000"/>
            </a:xfrm>
            <a:prstGeom prst="rect">
              <a:avLst/>
            </a:prstGeom>
            <a:ln>
              <a:solidFill>
                <a:srgbClr val="FFFFFF"/>
              </a:solidFill>
            </a:ln>
            <a:effectLst>
              <a:outerShdw blurRad="190500" algn="tl" rotWithShape="0">
                <a:srgbClr val="000000">
                  <a:alpha val="70000"/>
                </a:srgbClr>
              </a:outerShdw>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53310" y="4653600"/>
              <a:ext cx="1212000" cy="909000"/>
            </a:xfrm>
            <a:prstGeom prst="rect">
              <a:avLst/>
            </a:prstGeom>
            <a:ln>
              <a:solidFill>
                <a:srgbClr val="FFFFFF"/>
              </a:solidFill>
            </a:ln>
            <a:effectLst>
              <a:outerShdw blurRad="190500" algn="tl" rotWithShape="0">
                <a:srgbClr val="000000">
                  <a:alpha val="70000"/>
                </a:srgbClr>
              </a:outerShdw>
            </a:effec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8197" y="4653600"/>
              <a:ext cx="1212000" cy="909000"/>
            </a:xfrm>
            <a:prstGeom prst="rect">
              <a:avLst/>
            </a:prstGeom>
            <a:ln>
              <a:solidFill>
                <a:srgbClr val="FFFFFF"/>
              </a:solidFill>
            </a:ln>
            <a:effectLst>
              <a:outerShdw blurRad="190500" algn="tl" rotWithShape="0">
                <a:srgbClr val="000000">
                  <a:alpha val="70000"/>
                </a:srgbClr>
              </a:outerShdw>
            </a:effectLst>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43084" y="4653600"/>
              <a:ext cx="1212000" cy="909000"/>
            </a:xfrm>
            <a:prstGeom prst="rect">
              <a:avLst/>
            </a:prstGeom>
            <a:ln>
              <a:solidFill>
                <a:srgbClr val="FFFFFF"/>
              </a:solidFill>
            </a:ln>
            <a:effectLst>
              <a:outerShdw blurRad="190500" algn="tl" rotWithShape="0">
                <a:srgbClr val="000000">
                  <a:alpha val="70000"/>
                </a:srgbClr>
              </a:outerShdw>
            </a:effectLst>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87973" y="4653600"/>
              <a:ext cx="1212000" cy="909000"/>
            </a:xfrm>
            <a:prstGeom prst="rect">
              <a:avLst/>
            </a:prstGeom>
            <a:ln>
              <a:solidFill>
                <a:srgbClr val="FFFFFF"/>
              </a:solidFill>
            </a:ln>
            <a:effectLst>
              <a:outerShdw blurRad="190500" algn="tl" rotWithShape="0">
                <a:srgbClr val="000000">
                  <a:alpha val="70000"/>
                </a:srgbClr>
              </a:outerShdw>
            </a:effectLst>
          </p:spPr>
        </p:pic>
      </p:grpSp>
      <p:sp>
        <p:nvSpPr>
          <p:cNvPr id="13" name="Rectangle 12"/>
          <p:cNvSpPr/>
          <p:nvPr/>
        </p:nvSpPr>
        <p:spPr>
          <a:xfrm>
            <a:off x="375920" y="5810296"/>
            <a:ext cx="7010400" cy="2585323"/>
          </a:xfrm>
          <a:prstGeom prst="rect">
            <a:avLst/>
          </a:prstGeom>
        </p:spPr>
        <p:txBody>
          <a:bodyPr wrap="square" anchor="ctr">
            <a:spAutoFit/>
          </a:bodyPr>
          <a:lstStyle/>
          <a:p>
            <a:pPr algn="ctr"/>
            <a:r>
              <a:rPr lang="en-US" sz="900" dirty="0">
                <a:solidFill>
                  <a:schemeClr val="bg2"/>
                </a:solidFill>
                <a:latin typeface="Arial" panose="020B0604020202020204" pitchFamily="34" charset="0"/>
                <a:cs typeface="Arial" panose="020B0604020202020204" pitchFamily="34" charset="0"/>
              </a:rPr>
              <a:t>This beautiful home is situated on one of the most unique and private lots in Ion. It has water and fabulous marsh views from almost every room in the house. When you walk through the front door you are greeted with a Low country feel with wooden walls, beautiful hardwood floors, and an open floor plan. The great room and dining room are accented with antique wood beams. There are numerous doors that open up to the wrap around porch which makes it great for entertaining or just to enjoy the breeze. The kitchen is a chef's dream with marble countertops, a Wolf gas cooktop, griddle, electric double ovens, </a:t>
            </a:r>
            <a:r>
              <a:rPr lang="en-US" sz="900" dirty="0" err="1">
                <a:solidFill>
                  <a:schemeClr val="bg2"/>
                </a:solidFill>
                <a:latin typeface="Arial" panose="020B0604020202020204" pitchFamily="34" charset="0"/>
                <a:cs typeface="Arial" panose="020B0604020202020204" pitchFamily="34" charset="0"/>
              </a:rPr>
              <a:t>Boshe</a:t>
            </a:r>
            <a:r>
              <a:rPr lang="en-US" sz="900" dirty="0">
                <a:solidFill>
                  <a:schemeClr val="bg2"/>
                </a:solidFill>
                <a:latin typeface="Arial" panose="020B0604020202020204" pitchFamily="34" charset="0"/>
                <a:cs typeface="Arial" panose="020B0604020202020204" pitchFamily="34" charset="0"/>
              </a:rPr>
              <a:t> dishwasher, under-counter refrigerated drawers, and a large farm sink. There is a great butler's pantry featuring a wine cooler, ice maker, an additional dishwasher, sink, bar area and lots of extra storage. On the first floor there is also a spacious study, a full bedroom/bath, and a half bath for guests. Upstairs, you may start your day in the master suite by watching the wildlife in the marsh or admiring Hobcaw Creek from the spacious screened porch. It is the perfect place to drink your morning coffee or read a good book. The master bath also features amazing marsh and water views, a really cool copper bath tub, dual sinks with marble countertops, and a huge shower. The second floor also features two bedrooms, one bath, and a laundry room. The third floor of the home has lots of options. It is currently used as an office, exercise room, and storage area. It has a full bath and could be used as a playroom or an extra bedroom. The carriage house is of the same caliber as the main house boasting the same fabulous views, hardwood floors and wood beams. Approximately 525 sq. feet, it offers a bedroom, sitting area, full bath, washer/dryer combo, and walk-in closet. PLEASE NOTE: mirror in half bath does not convey. Buyer to verify schools, square footage, insurance, and taxes. Buyer to pay .15% of sales price to the </a:t>
            </a:r>
            <a:r>
              <a:rPr lang="en-US" sz="900" dirty="0" err="1">
                <a:solidFill>
                  <a:schemeClr val="bg2"/>
                </a:solidFill>
                <a:latin typeface="Arial" panose="020B0604020202020204" pitchFamily="34" charset="0"/>
                <a:cs typeface="Arial" panose="020B0604020202020204" pitchFamily="34" charset="0"/>
              </a:rPr>
              <a:t>I'on</a:t>
            </a:r>
            <a:r>
              <a:rPr lang="en-US" sz="900" dirty="0">
                <a:solidFill>
                  <a:schemeClr val="bg2"/>
                </a:solidFill>
                <a:latin typeface="Arial" panose="020B0604020202020204" pitchFamily="34" charset="0"/>
                <a:cs typeface="Arial" panose="020B0604020202020204" pitchFamily="34" charset="0"/>
              </a:rPr>
              <a:t> Assembly at closing. Lender paid closings costs of 0.50% of the loan amount, redeemable only at the time of closing when financing is completed by the seller's preferred lender. Closing costs credit must be mentioned at application and may only be applied to offset actual costs. *for a Jumbo loan amount (over $417,000) the credit is 0.375%</a:t>
            </a:r>
            <a:endParaRPr lang="en-US" sz="900" dirty="0">
              <a:solidFill>
                <a:schemeClr val="bg2"/>
              </a:solidFill>
              <a:latin typeface="Arial" panose="020B0604020202020204" pitchFamily="34" charset="0"/>
              <a:cs typeface="Arial" panose="020B0604020202020204" pitchFamily="34" charset="0"/>
            </a:endParaRPr>
          </a:p>
        </p:txBody>
      </p:sp>
      <p:sp>
        <p:nvSpPr>
          <p:cNvPr id="15" name="Rectangle 14"/>
          <p:cNvSpPr/>
          <p:nvPr/>
        </p:nvSpPr>
        <p:spPr>
          <a:xfrm>
            <a:off x="1830232" y="4296740"/>
            <a:ext cx="2133601" cy="523220"/>
          </a:xfrm>
          <a:prstGeom prst="rect">
            <a:avLst/>
          </a:prstGeom>
        </p:spPr>
        <p:txBody>
          <a:bodyPr wrap="square">
            <a:spAutoFit/>
          </a:bodyPr>
          <a:lstStyle/>
          <a:p>
            <a:pPr algn="ctr"/>
            <a:r>
              <a:rPr lang="en-US" sz="2800" b="1" dirty="0" smtClean="0">
                <a:ln>
                  <a:solidFill>
                    <a:srgbClr val="000000"/>
                  </a:solidFill>
                </a:ln>
                <a:solidFill>
                  <a:srgbClr val="FFFF00"/>
                </a:solidFill>
                <a:effectLst>
                  <a:outerShdw blurRad="50800" dist="38100" dir="5400000" algn="t" rotWithShape="0">
                    <a:prstClr val="black">
                      <a:alpha val="40000"/>
                    </a:prstClr>
                  </a:outerShdw>
                </a:effectLst>
                <a:latin typeface="Rage Italic" panose="03070502040507070304" pitchFamily="66" charset="0"/>
                <a:cs typeface="Arial" panose="020B0604020202020204" pitchFamily="34" charset="0"/>
              </a:rPr>
              <a:t>Reduced!!</a:t>
            </a:r>
            <a:endParaRPr lang="en-US" sz="2800" b="1" dirty="0">
              <a:ln>
                <a:solidFill>
                  <a:srgbClr val="000000"/>
                </a:solidFill>
              </a:ln>
              <a:solidFill>
                <a:srgbClr val="FFFF00"/>
              </a:solidFill>
            </a:endParaRPr>
          </a:p>
        </p:txBody>
      </p:sp>
    </p:spTree>
    <p:extLst>
      <p:ext uri="{BB962C8B-B14F-4D97-AF65-F5344CB8AC3E}">
        <p14:creationId xmlns:p14="http://schemas.microsoft.com/office/powerpoint/2010/main" val="15804765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Custom 2">
      <a:dk1>
        <a:srgbClr val="172B4B"/>
      </a:dk1>
      <a:lt1>
        <a:srgbClr val="567292"/>
      </a:lt1>
      <a:dk2>
        <a:srgbClr val="2F5897"/>
      </a:dk2>
      <a:lt2>
        <a:srgbClr val="172B4B"/>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204</TotalTime>
  <Words>507</Words>
  <Application>Microsoft Office PowerPoint</Application>
  <PresentationFormat>Custom</PresentationFormat>
  <Paragraphs>11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Aspect</vt:lpstr>
      <vt:lpstr>Beautiful I'on Home Bordered by Marsh/Creek on Two Sides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Beautiful I'on Home on Fabulous Lot</dc:title>
  <dc:creator>CVH360</dc:creator>
  <cp:lastModifiedBy>atp1313@gmail.com</cp:lastModifiedBy>
  <cp:revision>8</cp:revision>
  <dcterms:created xsi:type="dcterms:W3CDTF">2006-08-16T00:00:00Z</dcterms:created>
  <dcterms:modified xsi:type="dcterms:W3CDTF">2015-05-04T17:12:20Z</dcterms:modified>
</cp:coreProperties>
</file>