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0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5/21/2018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5/21/2018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5/21/2018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5/21/2018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gif"/><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1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56349" y="585952"/>
            <a:ext cx="5069860" cy="3802395"/>
          </a:xfrm>
          <a:prstGeom prst="rect">
            <a:avLst/>
          </a:prstGeom>
          <a:ln>
            <a:noFill/>
          </a:ln>
          <a:effectLst/>
          <a:extLst/>
        </p:spPr>
      </p:pic>
      <p:sp>
        <p:nvSpPr>
          <p:cNvPr id="6" name="Text Box 12"/>
          <p:cNvSpPr txBox="1">
            <a:spLocks noChangeArrowheads="1"/>
          </p:cNvSpPr>
          <p:nvPr/>
        </p:nvSpPr>
        <p:spPr bwMode="auto">
          <a:xfrm>
            <a:off x="5079" y="8690926"/>
            <a:ext cx="7772400" cy="9969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3090"/>
                </a:solidFill>
                <a:latin typeface="Georgia" panose="02040502050405020303" pitchFamily="18" charset="0"/>
              </a:rPr>
              <a:t>Maria </a:t>
            </a:r>
            <a:r>
              <a:rPr lang="en-US" altLang="en-US" sz="1600" b="1" dirty="0" err="1">
                <a:solidFill>
                  <a:srgbClr val="003090"/>
                </a:solidFill>
                <a:latin typeface="Georgia" panose="02040502050405020303" pitchFamily="18" charset="0"/>
              </a:rPr>
              <a:t>Latto</a:t>
            </a:r>
            <a:endParaRPr lang="en-US" altLang="en-US" sz="1600" b="1" dirty="0">
              <a:solidFill>
                <a:srgbClr val="003090"/>
              </a:solidFill>
              <a:latin typeface="Georgia" panose="02040502050405020303" pitchFamily="18" charset="0"/>
            </a:endParaRPr>
          </a:p>
          <a:p>
            <a:pPr lvl="0" algn="ctr" defTabSz="914400" eaLnBrk="0" fontAlgn="base" hangingPunct="0">
              <a:spcBef>
                <a:spcPct val="0"/>
              </a:spcBef>
              <a:spcAft>
                <a:spcPct val="0"/>
              </a:spcAft>
            </a:pPr>
            <a:r>
              <a:rPr lang="en-US" altLang="en-US" sz="1100" i="1" dirty="0">
                <a:solidFill>
                  <a:srgbClr val="003090"/>
                </a:solidFill>
                <a:latin typeface="Georgia" panose="02040502050405020303" pitchFamily="18" charset="0"/>
              </a:rPr>
              <a:t>REALTOR, GRI</a:t>
            </a:r>
          </a:p>
          <a:p>
            <a:pPr lvl="0" algn="ctr" defTabSz="914400" eaLnBrk="0" fontAlgn="base" hangingPunct="0">
              <a:spcBef>
                <a:spcPct val="0"/>
              </a:spcBef>
              <a:spcAft>
                <a:spcPct val="0"/>
              </a:spcAft>
            </a:pPr>
            <a:r>
              <a:rPr lang="pt-BR" altLang="en-US" sz="1100" i="1" dirty="0">
                <a:solidFill>
                  <a:srgbClr val="003090"/>
                </a:solidFill>
                <a:latin typeface="Georgia" panose="02040502050405020303" pitchFamily="18" charset="0"/>
              </a:rPr>
              <a:t>M (843) 327-1025 | O (843) 769-5100</a:t>
            </a:r>
          </a:p>
          <a:p>
            <a:pPr lvl="0" algn="ctr" defTabSz="914400" eaLnBrk="0" fontAlgn="base" hangingPunct="0">
              <a:spcBef>
                <a:spcPct val="0"/>
              </a:spcBef>
              <a:spcAft>
                <a:spcPct val="0"/>
              </a:spcAft>
            </a:pPr>
            <a:r>
              <a:rPr lang="pt-BR" altLang="en-US" sz="1100" i="1" dirty="0">
                <a:solidFill>
                  <a:srgbClr val="003090"/>
                </a:solidFill>
                <a:latin typeface="Georgia" panose="02040502050405020303" pitchFamily="18" charset="0"/>
              </a:rPr>
              <a:t>maria@agentownedrealty.com | www.agentowned.com </a:t>
            </a:r>
            <a:endParaRPr kumimoji="0" lang="en-US" altLang="en-US" sz="1100" i="0" u="none" strike="noStrike" cap="none" normalizeH="0" baseline="0" dirty="0">
              <a:ln>
                <a:noFill/>
              </a:ln>
              <a:solidFill>
                <a:srgbClr val="003090"/>
              </a:solidFill>
              <a:effectLst/>
              <a:latin typeface="Georgia" panose="02040502050405020303" pitchFamily="18" charset="0"/>
            </a:endParaRPr>
          </a:p>
        </p:txBody>
      </p:sp>
      <p:sp>
        <p:nvSpPr>
          <p:cNvPr id="5" name="Text Box 4"/>
          <p:cNvSpPr txBox="1">
            <a:spLocks noChangeArrowheads="1"/>
          </p:cNvSpPr>
          <p:nvPr/>
        </p:nvSpPr>
        <p:spPr bwMode="auto">
          <a:xfrm>
            <a:off x="110905" y="6665155"/>
            <a:ext cx="7560749" cy="19973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dirty="0">
                <a:solidFill>
                  <a:srgbClr val="003090"/>
                </a:solidFill>
                <a:latin typeface="Georgia" panose="02040502050405020303" pitchFamily="18" charset="0"/>
              </a:rPr>
              <a:t>Gorgeous location in the heart of Charleston/walk everywhere! Historic charm and lovely 1920's building has undergone many improvements in the past few years. Great location and close to shopping, restaurants, and across from Colonial Lake. Just a couple of blocks from the Battery! Berkeley Court's location and low regime fee make it attractive for full time residents, second home or rental income. This second floor studio apartment has hardwood floors and 9' ceilings. Pied a </a:t>
            </a:r>
            <a:r>
              <a:rPr lang="en-US" altLang="en-US" sz="1600" dirty="0" err="1">
                <a:solidFill>
                  <a:srgbClr val="003090"/>
                </a:solidFill>
                <a:latin typeface="Georgia" panose="02040502050405020303" pitchFamily="18" charset="0"/>
              </a:rPr>
              <a:t>terre</a:t>
            </a:r>
            <a:r>
              <a:rPr lang="en-US" altLang="en-US" sz="1600" dirty="0">
                <a:solidFill>
                  <a:srgbClr val="003090"/>
                </a:solidFill>
                <a:latin typeface="Georgia" panose="02040502050405020303" pitchFamily="18" charset="0"/>
              </a:rPr>
              <a:t> in a fantastic vintage building with deco details and high ceilings. Beautiful entrance and elevator. The building has a healthy HOA with good reserves.</a:t>
            </a:r>
            <a:endParaRPr kumimoji="0" lang="en-US" altLang="en-US" sz="1600" u="none" strike="noStrike" cap="none" normalizeH="0" baseline="0" dirty="0">
              <a:ln>
                <a:noFill/>
              </a:ln>
              <a:solidFill>
                <a:srgbClr val="003090"/>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28636" y="8744843"/>
            <a:ext cx="707628" cy="8890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130937" y="8909379"/>
            <a:ext cx="1222985" cy="5599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5080" y="9700260"/>
            <a:ext cx="7772399" cy="3581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The AgentOwned Realty Co. • 902 Savannah Hwy. • Charleston, SC  29407</a:t>
            </a:r>
          </a:p>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Real Estate • Mortgage • Insurance</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0" y="5590"/>
            <a:ext cx="7782559" cy="523220"/>
          </a:xfrm>
          <a:prstGeom prst="rect">
            <a:avLst/>
          </a:prstGeom>
          <a:noFill/>
          <a:effectLst/>
        </p:spPr>
        <p:txBody>
          <a:bodyPr wrap="square">
            <a:spAutoFit/>
          </a:bodyPr>
          <a:lstStyle/>
          <a:p>
            <a:pPr algn="ctr"/>
            <a:r>
              <a:rPr lang="en-US" sz="2800" b="1" i="1" dirty="0">
                <a:ln w="0">
                  <a:noFill/>
                </a:ln>
                <a:solidFill>
                  <a:srgbClr val="003090"/>
                </a:solidFill>
                <a:latin typeface="Georgia" panose="02040502050405020303" pitchFamily="18" charset="0"/>
              </a:rPr>
              <a:t>Just Listed Across From Colonial Lake</a:t>
            </a:r>
            <a:endParaRPr lang="en-US" sz="2000" b="1" i="1" dirty="0">
              <a:ln w="0">
                <a:noFill/>
              </a:ln>
              <a:solidFill>
                <a:srgbClr val="003090"/>
              </a:solidFill>
              <a:latin typeface="Georgia" panose="02040502050405020303" pitchFamily="18" charset="0"/>
            </a:endParaRPr>
          </a:p>
        </p:txBody>
      </p:sp>
      <p:sp>
        <p:nvSpPr>
          <p:cNvPr id="19" name="Rectangle 18"/>
          <p:cNvSpPr/>
          <p:nvPr/>
        </p:nvSpPr>
        <p:spPr>
          <a:xfrm>
            <a:off x="5079" y="4445489"/>
            <a:ext cx="7772400" cy="1077218"/>
          </a:xfrm>
          <a:prstGeom prst="rect">
            <a:avLst/>
          </a:prstGeom>
        </p:spPr>
        <p:txBody>
          <a:bodyPr wrap="square">
            <a:spAutoFit/>
          </a:bodyPr>
          <a:lstStyle/>
          <a:p>
            <a:pPr algn="ctr"/>
            <a:r>
              <a:rPr lang="en-US" sz="2400" b="1" dirty="0">
                <a:ln w="0">
                  <a:noFill/>
                </a:ln>
                <a:solidFill>
                  <a:srgbClr val="003090"/>
                </a:solidFill>
                <a:latin typeface="Georgia" panose="02040502050405020303" pitchFamily="18" charset="0"/>
              </a:rPr>
              <a:t>63 Rutledge Avenue #24</a:t>
            </a:r>
          </a:p>
          <a:p>
            <a:pPr algn="ctr"/>
            <a:r>
              <a:rPr lang="en-US" sz="2000" dirty="0">
                <a:ln w="0">
                  <a:noFill/>
                </a:ln>
                <a:solidFill>
                  <a:srgbClr val="003090"/>
                </a:solidFill>
                <a:latin typeface="Georgia" panose="02040502050405020303" pitchFamily="18" charset="0"/>
              </a:rPr>
              <a:t>Berkeley Court | Charleston, SC 29401</a:t>
            </a:r>
          </a:p>
          <a:p>
            <a:pPr algn="ctr"/>
            <a:r>
              <a:rPr lang="en-US" sz="2000" dirty="0">
                <a:ln w="0">
                  <a:noFill/>
                </a:ln>
                <a:solidFill>
                  <a:srgbClr val="003090"/>
                </a:solidFill>
                <a:latin typeface="Georgia" panose="02040502050405020303" pitchFamily="18" charset="0"/>
              </a:rPr>
              <a:t>MLS# 18013912 | $207,000</a:t>
            </a:r>
            <a:endParaRPr lang="en-US" dirty="0">
              <a:ln w="0">
                <a:noFill/>
              </a:ln>
              <a:solidFill>
                <a:srgbClr val="00309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grpSp>
        <p:nvGrpSpPr>
          <p:cNvPr id="2" name="Group 1">
            <a:extLst>
              <a:ext uri="{FF2B5EF4-FFF2-40B4-BE49-F238E27FC236}">
                <a16:creationId xmlns:a16="http://schemas.microsoft.com/office/drawing/2014/main" id="{EE39F812-D673-46CE-997B-482EA451BAAC}"/>
              </a:ext>
            </a:extLst>
          </p:cNvPr>
          <p:cNvGrpSpPr/>
          <p:nvPr/>
        </p:nvGrpSpPr>
        <p:grpSpPr>
          <a:xfrm>
            <a:off x="222665" y="5579849"/>
            <a:ext cx="7337229" cy="1028163"/>
            <a:chOff x="215345" y="4437827"/>
            <a:chExt cx="7337229" cy="1028163"/>
          </a:xfrm>
        </p:grpSpPr>
        <p:pic>
          <p:nvPicPr>
            <p:cNvPr id="11" name="Picture 10">
              <a:extLst>
                <a:ext uri="{FF2B5EF4-FFF2-40B4-BE49-F238E27FC236}">
                  <a16:creationId xmlns:a16="http://schemas.microsoft.com/office/drawing/2014/main" id="{A48A7068-8FED-4841-8BEE-4F323F4FC648}"/>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288662" y="4437827"/>
              <a:ext cx="1370884" cy="1028163"/>
            </a:xfrm>
            <a:prstGeom prst="rect">
              <a:avLst/>
            </a:prstGeom>
            <a:solidFill>
              <a:srgbClr val="FFFFFF">
                <a:shade val="85000"/>
              </a:srgbClr>
            </a:solidFill>
            <a:ln w="88900" cap="sq">
              <a:noFill/>
              <a:miter lim="800000"/>
            </a:ln>
            <a:effectLst/>
            <a:extLst/>
          </p:spPr>
        </p:pic>
        <p:pic>
          <p:nvPicPr>
            <p:cNvPr id="12" name="Picture 11">
              <a:extLst>
                <a:ext uri="{FF2B5EF4-FFF2-40B4-BE49-F238E27FC236}">
                  <a16:creationId xmlns:a16="http://schemas.microsoft.com/office/drawing/2014/main" id="{75C981F6-E9C1-4CB1-A7A0-100B0B6E1C87}"/>
                </a:ext>
              </a:extLst>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961741" y="4437827"/>
              <a:ext cx="771122" cy="1028163"/>
            </a:xfrm>
            <a:prstGeom prst="rect">
              <a:avLst/>
            </a:prstGeom>
            <a:solidFill>
              <a:srgbClr val="FFFFFF">
                <a:shade val="85000"/>
              </a:srgbClr>
            </a:solidFill>
            <a:ln w="88900" cap="sq">
              <a:noFill/>
              <a:miter lim="800000"/>
            </a:ln>
            <a:effectLst/>
            <a:extLst/>
          </p:spPr>
        </p:pic>
        <p:pic>
          <p:nvPicPr>
            <p:cNvPr id="13" name="Picture 12">
              <a:extLst>
                <a:ext uri="{FF2B5EF4-FFF2-40B4-BE49-F238E27FC236}">
                  <a16:creationId xmlns:a16="http://schemas.microsoft.com/office/drawing/2014/main" id="{1C42FD8B-431B-4B58-8D31-3A67B978DF62}"/>
                </a:ext>
              </a:extLst>
            </p:cNvPr>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4035058" y="4437827"/>
              <a:ext cx="771122" cy="1028163"/>
            </a:xfrm>
            <a:prstGeom prst="rect">
              <a:avLst/>
            </a:prstGeom>
            <a:solidFill>
              <a:srgbClr val="FFFFFF">
                <a:shade val="85000"/>
              </a:srgbClr>
            </a:solidFill>
            <a:ln w="88900" cap="sq">
              <a:noFill/>
              <a:miter lim="800000"/>
            </a:ln>
            <a:effectLst/>
            <a:extLst/>
          </p:spPr>
        </p:pic>
        <p:pic>
          <p:nvPicPr>
            <p:cNvPr id="14" name="Picture 13">
              <a:extLst>
                <a:ext uri="{FF2B5EF4-FFF2-40B4-BE49-F238E27FC236}">
                  <a16:creationId xmlns:a16="http://schemas.microsoft.com/office/drawing/2014/main" id="{DA41E3FD-600E-4FB4-9E01-62791BDC87AA}"/>
                </a:ext>
              </a:extLst>
            </p:cNvPr>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215345" y="4437827"/>
              <a:ext cx="771122" cy="1028163"/>
            </a:xfrm>
            <a:prstGeom prst="rect">
              <a:avLst/>
            </a:prstGeom>
            <a:solidFill>
              <a:srgbClr val="FFFFFF">
                <a:shade val="85000"/>
              </a:srgbClr>
            </a:solidFill>
            <a:ln w="88900" cap="sq">
              <a:noFill/>
              <a:miter lim="800000"/>
            </a:ln>
            <a:effectLst/>
            <a:extLst/>
          </p:spPr>
        </p:pic>
        <p:pic>
          <p:nvPicPr>
            <p:cNvPr id="15" name="Picture 14">
              <a:extLst>
                <a:ext uri="{FF2B5EF4-FFF2-40B4-BE49-F238E27FC236}">
                  <a16:creationId xmlns:a16="http://schemas.microsoft.com/office/drawing/2014/main" id="{7DE04465-8916-4E00-BC0A-3862251A7826}"/>
                </a:ext>
              </a:extLst>
            </p:cNvPr>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5108375" y="4437827"/>
              <a:ext cx="1370884" cy="1028163"/>
            </a:xfrm>
            <a:prstGeom prst="rect">
              <a:avLst/>
            </a:prstGeom>
            <a:solidFill>
              <a:srgbClr val="FFFFFF">
                <a:shade val="85000"/>
              </a:srgbClr>
            </a:solidFill>
            <a:ln w="88900" cap="sq">
              <a:noFill/>
              <a:miter lim="800000"/>
            </a:ln>
            <a:effectLst/>
            <a:extLst/>
          </p:spPr>
        </p:pic>
        <p:pic>
          <p:nvPicPr>
            <p:cNvPr id="16" name="Picture 15">
              <a:extLst>
                <a:ext uri="{FF2B5EF4-FFF2-40B4-BE49-F238E27FC236}">
                  <a16:creationId xmlns:a16="http://schemas.microsoft.com/office/drawing/2014/main" id="{C6FDB638-56AC-4A82-9C96-0ED901E54ECA}"/>
                </a:ext>
              </a:extLst>
            </p:cNvPr>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6781452" y="4437827"/>
              <a:ext cx="771122" cy="1028163"/>
            </a:xfrm>
            <a:prstGeom prst="rect">
              <a:avLst/>
            </a:prstGeom>
            <a:solidFill>
              <a:srgbClr val="FFFFFF">
                <a:shade val="85000"/>
              </a:srgbClr>
            </a:solidFill>
            <a:ln w="88900" cap="sq">
              <a:noFill/>
              <a:miter lim="800000"/>
            </a:ln>
            <a:effectLst/>
            <a:extLst/>
          </p:spPr>
        </p:pic>
      </p:grpSp>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201</TotalTime>
  <Words>192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41</cp:revision>
  <dcterms:created xsi:type="dcterms:W3CDTF">2016-10-21T14:02:21Z</dcterms:created>
  <dcterms:modified xsi:type="dcterms:W3CDTF">2018-05-21T17:26:07Z</dcterms:modified>
</cp:coreProperties>
</file>