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4" autoAdjust="0"/>
    <p:restoredTop sz="94660"/>
  </p:normalViewPr>
  <p:slideViewPr>
    <p:cSldViewPr>
      <p:cViewPr>
        <p:scale>
          <a:sx n="100" d="100"/>
          <a:sy n="100" d="100"/>
        </p:scale>
        <p:origin x="1464" y="29"/>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9/25/2023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9/25/2023</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charlestonvirtualhomes.com/20230212/main.htm" TargetMode="External"/><Relationship Id="rId3" Type="http://schemas.openxmlformats.org/officeDocument/2006/relationships/hyperlink" Target="mailto:christie.rainwater@carolinaone.com" TargetMode="External"/><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www.christierainwater.com/" TargetMode="Externa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l="4165" r="4165"/>
          <a:stretch/>
        </p:blipFill>
        <p:spPr>
          <a:xfrm>
            <a:off x="0" y="0"/>
            <a:ext cx="5315517" cy="3867156"/>
          </a:xfrm>
          <a:prstGeom prst="rect">
            <a:avLst/>
          </a:prstGeom>
          <a:ln>
            <a:noFill/>
          </a:ln>
          <a:effectLst/>
        </p:spPr>
      </p:pic>
      <p:sp>
        <p:nvSpPr>
          <p:cNvPr id="2" name="Title 1"/>
          <p:cNvSpPr>
            <a:spLocks noGrp="1"/>
          </p:cNvSpPr>
          <p:nvPr>
            <p:ph type="ctrTitle"/>
          </p:nvPr>
        </p:nvSpPr>
        <p:spPr>
          <a:xfrm>
            <a:off x="1" y="4520235"/>
            <a:ext cx="8229600" cy="966659"/>
          </a:xfrm>
        </p:spPr>
        <p:txBody>
          <a:bodyPr anchor="ctr">
            <a:noAutofit/>
            <a:scene3d>
              <a:camera prst="orthographicFront"/>
              <a:lightRig rig="soft" dir="t">
                <a:rot lat="0" lon="0" rev="17220000"/>
              </a:lightRig>
            </a:scene3d>
            <a:sp3d prstMaterial="softEdge"/>
          </a:bodyPr>
          <a:lstStyle/>
          <a:p>
            <a:r>
              <a:rPr lang="en-US" sz="2400" cap="none" dirty="0">
                <a:ln w="10541" cmpd="sng">
                  <a:noFill/>
                  <a:prstDash val="solid"/>
                </a:ln>
                <a:solidFill>
                  <a:srgbClr val="0C3454"/>
                </a:solidFill>
                <a:effectLst/>
                <a:latin typeface="Trebuchet MS" panose="020B0603020202020204" pitchFamily="34" charset="0"/>
              </a:rPr>
              <a:t>643 Savannah River Drive</a:t>
            </a:r>
            <a:br>
              <a:rPr lang="en-US" sz="2400" cap="none" dirty="0">
                <a:ln w="10541" cmpd="sng">
                  <a:noFill/>
                  <a:prstDash val="solid"/>
                </a:ln>
                <a:solidFill>
                  <a:srgbClr val="0C3454"/>
                </a:solidFill>
                <a:effectLst/>
                <a:latin typeface="Trebuchet MS" panose="020B0603020202020204" pitchFamily="34" charset="0"/>
              </a:rPr>
            </a:br>
            <a:r>
              <a:rPr lang="en-US" sz="1800" cap="none" dirty="0">
                <a:ln w="10541" cmpd="sng">
                  <a:noFill/>
                  <a:prstDash val="solid"/>
                </a:ln>
                <a:solidFill>
                  <a:srgbClr val="0C3454"/>
                </a:solidFill>
                <a:effectLst/>
                <a:latin typeface="Trebuchet MS" panose="020B0603020202020204" pitchFamily="34" charset="0"/>
              </a:rPr>
              <a:t>Lakes of Summerville | Summerville, SC 29485</a:t>
            </a:r>
            <a:br>
              <a:rPr lang="en-US" sz="1800" cap="none" dirty="0">
                <a:ln w="10541" cmpd="sng">
                  <a:noFill/>
                  <a:prstDash val="solid"/>
                </a:ln>
                <a:solidFill>
                  <a:srgbClr val="0C3454"/>
                </a:solidFill>
                <a:effectLst/>
                <a:latin typeface="Trebuchet MS" panose="020B0603020202020204" pitchFamily="34" charset="0"/>
              </a:rPr>
            </a:br>
            <a:r>
              <a:rPr lang="en-US" sz="1800" cap="none" dirty="0">
                <a:ln w="10541" cmpd="sng">
                  <a:noFill/>
                  <a:prstDash val="solid"/>
                </a:ln>
                <a:solidFill>
                  <a:srgbClr val="0C3454"/>
                </a:solidFill>
                <a:effectLst/>
                <a:latin typeface="Trebuchet MS" panose="020B0603020202020204" pitchFamily="34" charset="0"/>
              </a:rPr>
              <a:t>MLS# 23015193 | $450,000</a:t>
            </a:r>
          </a:p>
        </p:txBody>
      </p:sp>
      <p:sp>
        <p:nvSpPr>
          <p:cNvPr id="17" name="Rectangle 16"/>
          <p:cNvSpPr/>
          <p:nvPr/>
        </p:nvSpPr>
        <p:spPr>
          <a:xfrm>
            <a:off x="2546985" y="8981182"/>
            <a:ext cx="3137694" cy="907941"/>
          </a:xfrm>
          <a:prstGeom prst="rect">
            <a:avLst/>
          </a:prstGeom>
        </p:spPr>
        <p:txBody>
          <a:bodyPr wrap="square">
            <a:spAutoFit/>
          </a:bodyPr>
          <a:lstStyle/>
          <a:p>
            <a:pPr algn="ctr"/>
            <a:r>
              <a:rPr lang="en-US" dirty="0">
                <a:solidFill>
                  <a:srgbClr val="0C3454"/>
                </a:solidFill>
                <a:latin typeface="Trebuchet MS" panose="020B0603020202020204" pitchFamily="34" charset="0"/>
              </a:rPr>
              <a:t>Christie Rainwater</a:t>
            </a:r>
            <a:endParaRPr lang="en-US" sz="1100" dirty="0">
              <a:solidFill>
                <a:srgbClr val="0C3454"/>
              </a:solidFill>
              <a:latin typeface="Trebuchet MS" panose="020B0603020202020204" pitchFamily="34" charset="0"/>
            </a:endParaRPr>
          </a:p>
          <a:p>
            <a:pPr algn="ctr"/>
            <a:r>
              <a:rPr lang="en-US" sz="1100" dirty="0">
                <a:solidFill>
                  <a:srgbClr val="0C3454"/>
                </a:solidFill>
                <a:latin typeface="Trebuchet MS" panose="020B0603020202020204" pitchFamily="34" charset="0"/>
              </a:rPr>
              <a:t>843-478-8600</a:t>
            </a:r>
          </a:p>
          <a:p>
            <a:pPr algn="ctr"/>
            <a:r>
              <a:rPr lang="en-US" sz="1100" dirty="0">
                <a:solidFill>
                  <a:srgbClr val="0C3454"/>
                </a:solidFill>
                <a:latin typeface="Trebuchet MS" panose="020B0603020202020204" pitchFamily="34" charset="0"/>
                <a:hlinkClick r:id="rId3">
                  <a:extLst>
                    <a:ext uri="{A12FA001-AC4F-418D-AE19-62706E023703}">
                      <ahyp:hlinkClr xmlns:ahyp="http://schemas.microsoft.com/office/drawing/2018/hyperlinkcolor" val="tx"/>
                    </a:ext>
                  </a:extLst>
                </a:hlinkClick>
              </a:rPr>
              <a:t>christie.rainwater@carolinaone.com</a:t>
            </a:r>
            <a:endParaRPr lang="en-US" sz="1100" dirty="0">
              <a:solidFill>
                <a:srgbClr val="0C3454"/>
              </a:solidFill>
              <a:latin typeface="Trebuchet MS" panose="020B0603020202020204" pitchFamily="34" charset="0"/>
            </a:endParaRPr>
          </a:p>
          <a:p>
            <a:pPr algn="ctr"/>
            <a:r>
              <a:rPr lang="en-US" sz="1100" dirty="0">
                <a:solidFill>
                  <a:srgbClr val="0C3454"/>
                </a:solidFill>
                <a:latin typeface="Trebuchet MS" panose="020B0603020202020204" pitchFamily="34" charset="0"/>
                <a:hlinkClick r:id="rId4">
                  <a:extLst>
                    <a:ext uri="{A12FA001-AC4F-418D-AE19-62706E023703}">
                      <ahyp:hlinkClr xmlns:ahyp="http://schemas.microsoft.com/office/drawing/2018/hyperlinkcolor" val="tx"/>
                    </a:ext>
                  </a:extLst>
                </a:hlinkClick>
              </a:rPr>
              <a:t>www.christierainwater.com</a:t>
            </a:r>
            <a:r>
              <a:rPr lang="en-US" sz="1100" dirty="0">
                <a:solidFill>
                  <a:srgbClr val="0C3454"/>
                </a:solidFill>
                <a:latin typeface="Trebuchet MS" panose="020B0603020202020204" pitchFamily="34" charset="0"/>
              </a:rPr>
              <a:t> </a:t>
            </a:r>
          </a:p>
        </p:txBody>
      </p:sp>
      <p:grpSp>
        <p:nvGrpSpPr>
          <p:cNvPr id="23" name="Group 22"/>
          <p:cNvGrpSpPr/>
          <p:nvPr/>
        </p:nvGrpSpPr>
        <p:grpSpPr>
          <a:xfrm>
            <a:off x="115895" y="9087178"/>
            <a:ext cx="1139811" cy="865227"/>
            <a:chOff x="161012" y="8996026"/>
            <a:chExt cx="1139811" cy="865227"/>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408" y="8996026"/>
              <a:ext cx="665018" cy="457200"/>
            </a:xfrm>
            <a:prstGeom prst="rect">
              <a:avLst/>
            </a:prstGeom>
          </p:spPr>
        </p:pic>
        <p:sp>
          <p:nvSpPr>
            <p:cNvPr id="18" name="Rectangle 17"/>
            <p:cNvSpPr/>
            <p:nvPr/>
          </p:nvSpPr>
          <p:spPr>
            <a:xfrm>
              <a:off x="161012" y="9491921"/>
              <a:ext cx="1139811" cy="369332"/>
            </a:xfrm>
            <a:prstGeom prst="rect">
              <a:avLst/>
            </a:prstGeom>
          </p:spPr>
          <p:txBody>
            <a:bodyPr wrap="square">
              <a:spAutoFit/>
            </a:bodyPr>
            <a:lstStyle/>
            <a:p>
              <a:pPr algn="ctr"/>
              <a:r>
                <a:rPr lang="en-US" sz="600" dirty="0">
                  <a:solidFill>
                    <a:srgbClr val="0C3454"/>
                  </a:solidFill>
                  <a:latin typeface="Trebuchet MS" panose="020B0603020202020204" pitchFamily="34" charset="0"/>
                </a:rPr>
                <a:t>Carolina One Real Estate</a:t>
              </a:r>
            </a:p>
            <a:p>
              <a:pPr algn="ctr"/>
              <a:r>
                <a:rPr lang="en-US" sz="600" dirty="0">
                  <a:solidFill>
                    <a:srgbClr val="0C3454"/>
                  </a:solidFill>
                  <a:latin typeface="Trebuchet MS" panose="020B0603020202020204" pitchFamily="34" charset="0"/>
                </a:rPr>
                <a:t>900 N Main St</a:t>
              </a:r>
            </a:p>
            <a:p>
              <a:pPr algn="ctr"/>
              <a:r>
                <a:rPr lang="en-US" sz="600" dirty="0">
                  <a:solidFill>
                    <a:srgbClr val="0C3454"/>
                  </a:solidFill>
                  <a:latin typeface="Trebuchet MS" panose="020B0603020202020204" pitchFamily="34" charset="0"/>
                </a:rPr>
                <a:t>Summerville, SC 29483</a:t>
              </a:r>
            </a:p>
          </p:txBody>
        </p:sp>
      </p:grpSp>
      <p:sp>
        <p:nvSpPr>
          <p:cNvPr id="21" name="Rectangle 20"/>
          <p:cNvSpPr/>
          <p:nvPr/>
        </p:nvSpPr>
        <p:spPr>
          <a:xfrm>
            <a:off x="8429224" y="3067464"/>
            <a:ext cx="2539041" cy="1015663"/>
          </a:xfrm>
          <a:prstGeom prst="rect">
            <a:avLst/>
          </a:prstGeom>
          <a:noFill/>
          <a:effectLst/>
        </p:spPr>
        <p:txBody>
          <a:bodyPr wrap="square">
            <a:spAutoFit/>
          </a:bodyPr>
          <a:lstStyle/>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Open House</a:t>
            </a:r>
          </a:p>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Wednesday, 7/20</a:t>
            </a:r>
          </a:p>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3-5PM</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515141" y="2057516"/>
            <a:ext cx="2714460" cy="1809640"/>
          </a:xfrm>
          <a:prstGeom prst="rect">
            <a:avLst/>
          </a:prstGeom>
          <a:ln>
            <a:noFill/>
          </a:ln>
          <a:effectLst/>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515141" y="0"/>
            <a:ext cx="2714459" cy="1809952"/>
          </a:xfrm>
          <a:prstGeom prst="rect">
            <a:avLst/>
          </a:prstGeom>
          <a:ln>
            <a:noFill/>
          </a:ln>
          <a:effectLst/>
        </p:spPr>
      </p:pic>
      <p:sp>
        <p:nvSpPr>
          <p:cNvPr id="5" name="Rectangle 4"/>
          <p:cNvSpPr/>
          <p:nvPr/>
        </p:nvSpPr>
        <p:spPr>
          <a:xfrm>
            <a:off x="0" y="4019490"/>
            <a:ext cx="8229600" cy="461665"/>
          </a:xfrm>
          <a:prstGeom prst="rect">
            <a:avLst/>
          </a:prstGeom>
          <a:solidFill>
            <a:srgbClr val="0C3454"/>
          </a:solidFill>
        </p:spPr>
        <p:txBody>
          <a:bodyPr wrap="square">
            <a:spAutoFit/>
          </a:bodyPr>
          <a:lstStyle/>
          <a:p>
            <a:pPr algn="ctr"/>
            <a:r>
              <a:rPr lang="en-US" sz="2400" b="1" i="1" dirty="0">
                <a:solidFill>
                  <a:schemeClr val="bg1"/>
                </a:solidFill>
                <a:latin typeface="Trebuchet MS" panose="020B0603020202020204" pitchFamily="34" charset="0"/>
              </a:rPr>
              <a:t>Spacious Home on Over Half Acre in Summerville</a:t>
            </a:r>
            <a:endParaRPr lang="en-US" sz="1800" b="1" i="1" dirty="0">
              <a:solidFill>
                <a:schemeClr val="bg1"/>
              </a:solidFill>
              <a:latin typeface="Trebuchet MS" panose="020B0603020202020204" pitchFamily="34" charset="0"/>
            </a:endParaRPr>
          </a:p>
        </p:txBody>
      </p:sp>
      <p:sp>
        <p:nvSpPr>
          <p:cNvPr id="3" name="Subtitle 2"/>
          <p:cNvSpPr>
            <a:spLocks noGrp="1"/>
          </p:cNvSpPr>
          <p:nvPr>
            <p:ph type="subTitle" idx="1"/>
          </p:nvPr>
        </p:nvSpPr>
        <p:spPr>
          <a:xfrm>
            <a:off x="0" y="5525974"/>
            <a:ext cx="8229601" cy="3335530"/>
          </a:xfrm>
        </p:spPr>
        <p:txBody>
          <a:bodyPr anchor="ctr">
            <a:noAutofit/>
          </a:bodyPr>
          <a:lstStyle/>
          <a:p>
            <a:r>
              <a:rPr lang="en-US" sz="1200" dirty="0">
                <a:solidFill>
                  <a:srgbClr val="0C3454"/>
                </a:solidFill>
                <a:latin typeface="Trebuchet MS" panose="020B0603020202020204" pitchFamily="34" charset="0"/>
              </a:rPr>
              <a:t>Welcome to this spacious home! This property offers over 3500 square feet of living space, nestled on over half an acre. With 5 bedrooms and 3.5 bathrooms, there is ample room for the whole family to thrive. The heart of the home boasts of an open layout with a flowing dining room, living room, and eat in kitchen. The main level also features the master bedroom ensuite. The master bathroom is true oasis, with a walk-in closet and spaciousness that dreams are made of. Upstairs you will find a generous loft area, offering endless possibilities for a home office, playroom, or relaxation retreat. Each of the 5 bedrooms is liberally sized and offers a tranquil haven to unwind after a long day.</a:t>
            </a:r>
          </a:p>
          <a:p>
            <a:r>
              <a:rPr lang="en-US" sz="1200" dirty="0">
                <a:solidFill>
                  <a:srgbClr val="0C3454"/>
                </a:solidFill>
                <a:latin typeface="Trebuchet MS" panose="020B0603020202020204" pitchFamily="34" charset="0"/>
              </a:rPr>
              <a:t>Outside, the expansive backyard bordered by woods on two sides beckons you to bask in the beauty of nature. With over half an acre of land, there's plenty of space for outdoor activities, gardening, or simply enjoying the fresh air. The community itself boasts of amenities, including a sparkling pool, perfect for cooling off on hot summer days or enjoying a weekend with friends and family.</a:t>
            </a:r>
          </a:p>
          <a:p>
            <a:r>
              <a:rPr lang="en-US" sz="1200" dirty="0">
                <a:solidFill>
                  <a:srgbClr val="0C3454"/>
                </a:solidFill>
                <a:latin typeface="Trebuchet MS" panose="020B0603020202020204" pitchFamily="34" charset="0"/>
              </a:rPr>
              <a:t>Conveniently located, this home offers the best of both worlds: a peaceful retreat away from the hustle and bustle, yet just a short drive from shopping, dining, and entertainment options.</a:t>
            </a:r>
          </a:p>
          <a:p>
            <a:r>
              <a:rPr lang="en-US" sz="1200" dirty="0">
                <a:solidFill>
                  <a:srgbClr val="0C3454"/>
                </a:solidFill>
                <a:latin typeface="Trebuchet MS" panose="020B0603020202020204" pitchFamily="34" charset="0"/>
              </a:rPr>
              <a:t>A $2,000 Lender Credit is available and will be applied towards the buyer's closing costs and pre-</a:t>
            </a:r>
            <a:r>
              <a:rPr lang="en-US" sz="1200" dirty="0" err="1">
                <a:solidFill>
                  <a:srgbClr val="0C3454"/>
                </a:solidFill>
                <a:latin typeface="Trebuchet MS" panose="020B0603020202020204" pitchFamily="34" charset="0"/>
              </a:rPr>
              <a:t>paids</a:t>
            </a:r>
            <a:r>
              <a:rPr lang="en-US" sz="1200" dirty="0">
                <a:solidFill>
                  <a:srgbClr val="0C3454"/>
                </a:solidFill>
                <a:latin typeface="Trebuchet MS" panose="020B0603020202020204" pitchFamily="34" charset="0"/>
              </a:rPr>
              <a:t> if the buyer chooses to use the seller's preferred lender. This credit is in addition to any negotiated seller concessions.</a:t>
            </a:r>
          </a:p>
          <a:p>
            <a:endParaRPr lang="en-US" sz="1200" dirty="0">
              <a:solidFill>
                <a:srgbClr val="0C3454"/>
              </a:solidFill>
              <a:latin typeface="Trebuchet MS" panose="020B0603020202020204" pitchFamily="34" charset="0"/>
            </a:endParaRPr>
          </a:p>
          <a:p>
            <a:r>
              <a:rPr lang="en-US" sz="1200" dirty="0">
                <a:solidFill>
                  <a:srgbClr val="0C3454"/>
                </a:solidFill>
                <a:latin typeface="Trebuchet MS" panose="020B0603020202020204" pitchFamily="34" charset="0"/>
                <a:hlinkClick r:id="rId8"/>
              </a:rPr>
              <a:t>Take a virtual tour!</a:t>
            </a:r>
            <a:endParaRPr lang="en-US" sz="1200" dirty="0">
              <a:solidFill>
                <a:srgbClr val="0C3454"/>
              </a:solidFill>
              <a:latin typeface="Trebuchet MS" panose="020B0603020202020204" pitchFamily="34" charset="0"/>
            </a:endParaRPr>
          </a:p>
        </p:txBody>
      </p:sp>
      <p:pic>
        <p:nvPicPr>
          <p:cNvPr id="1026" name="Picture 2" descr="Agent Photo">
            <a:extLst>
              <a:ext uri="{FF2B5EF4-FFF2-40B4-BE49-F238E27FC236}">
                <a16:creationId xmlns:a16="http://schemas.microsoft.com/office/drawing/2014/main" id="{67A22AA1-F94D-D72D-CDC1-5E352B5B67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71784" y="8900584"/>
            <a:ext cx="1157816" cy="1157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TotalTime>
  <Words>355</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Trajan Pro</vt:lpstr>
      <vt:lpstr>Trebuchet MS</vt:lpstr>
      <vt:lpstr>Wingdings</vt:lpstr>
      <vt:lpstr>Wingdings 2</vt:lpstr>
      <vt:lpstr>Wingdings 3</vt:lpstr>
      <vt:lpstr>Apex</vt:lpstr>
      <vt:lpstr>643 Savannah River Drive Lakes of Summerville | Summerville, SC 29485 MLS# 23015193 | $450,000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51</cp:revision>
  <dcterms:created xsi:type="dcterms:W3CDTF">2006-08-16T00:00:00Z</dcterms:created>
  <dcterms:modified xsi:type="dcterms:W3CDTF">2023-09-25T17:30:48Z</dcterms:modified>
</cp:coreProperties>
</file>