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3D"/>
    <a:srgbClr val="CDD9E0"/>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352" y="5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74B8D-4A68-40DA-9A10-5247523947B9}"/>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45BF94EC-FE2F-42A3-8FE2-009857B8305A}"/>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258BE58D-5957-4F23-A647-574C3D498895}"/>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B7FF3CA2-B134-4BD3-A43C-9082747255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1A5CAA-6404-41C6-B6AB-1866C052B32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5671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24A63-7EA7-433E-A8B3-4C87075A4B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2C228B-9896-48CC-9A95-11AF6775E2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FDF1D-38C0-442B-AACE-33CCDB9B9E37}"/>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5D95F3D6-2502-4A9B-9CAC-838AF68F6A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3DB928-4A0F-4984-AEA9-C239B382902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044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2E5C52-9471-4701-A09A-5DD122AFFF46}"/>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13F2C1-3FE2-46DF-9244-311933B3C7D5}"/>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A965EB-E65F-4E8B-8169-7AC84BB1CA30}"/>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18A6D8E0-4527-48F6-845E-BE88229EF5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236566-50AA-4B10-9B79-52C85288ECF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68477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FD645-728C-43F5-AB6B-1C14EA861C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2ACE33-883D-4420-BA4A-3DAB8F705C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4B477E-2E36-44E6-8F40-60FD11677F07}"/>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2AFC7008-88A9-44DF-ADDC-75D3C0BD57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848528-C9A2-4554-955B-F7C57D46DE4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7066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F89E4-F660-4A9D-B47C-3132859CE787}"/>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E860BDBE-6A22-4039-A7D4-7D1B24C71B99}"/>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C5FC5D-D92A-46C1-9E85-A807162ED1E5}"/>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C0F3A7EC-5ED4-47D7-A245-85DDDC051D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5D4908-02A9-4713-BF49-00C4CF27F4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47052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D5EE-F967-45B2-86A0-A405746043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E5669E-E684-4DDF-A172-085CC2AB1D7E}"/>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B5891A-6D54-4C5B-96CC-BADEE829F75A}"/>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5E5A4F-16BF-448B-BC22-BC84A04AFE89}"/>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6" name="Footer Placeholder 5">
            <a:extLst>
              <a:ext uri="{FF2B5EF4-FFF2-40B4-BE49-F238E27FC236}">
                <a16:creationId xmlns:a16="http://schemas.microsoft.com/office/drawing/2014/main" id="{8BB8671B-5715-4AC7-A137-FD63059ED9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6468C9-D2B0-4C74-82E2-0C874075894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0485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342FA-5BEA-4A7F-88A9-97141FEC7A94}"/>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714642F8-B918-4348-86DF-20BA9AF26508}"/>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6E6CD2DF-5944-4B10-9B8E-42C39B46BDBB}"/>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5CA287-DAA1-4AF9-ADFE-E32D790431CA}"/>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1E756DF5-0E12-44D3-9985-E40EBB26E44F}"/>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8A6955-977B-43F1-801F-8E62D939CBD8}"/>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8" name="Footer Placeholder 7">
            <a:extLst>
              <a:ext uri="{FF2B5EF4-FFF2-40B4-BE49-F238E27FC236}">
                <a16:creationId xmlns:a16="http://schemas.microsoft.com/office/drawing/2014/main" id="{78C4A051-5A17-4229-9D6C-B1A92E72AF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F75162-BE25-4AEC-A77D-D68CF66717A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003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448BF-1C4C-4048-9B3E-9DD98D2B46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F78200-5485-4740-9AFA-9D03B96819F7}"/>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4" name="Footer Placeholder 3">
            <a:extLst>
              <a:ext uri="{FF2B5EF4-FFF2-40B4-BE49-F238E27FC236}">
                <a16:creationId xmlns:a16="http://schemas.microsoft.com/office/drawing/2014/main" id="{A9E01319-2240-4E83-8389-8E18F079BA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BE572E-1DA8-400D-9684-AAF311A9A3E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8477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25A3B3-56A9-49BF-ADD3-0D2016FC9278}"/>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3" name="Footer Placeholder 2">
            <a:extLst>
              <a:ext uri="{FF2B5EF4-FFF2-40B4-BE49-F238E27FC236}">
                <a16:creationId xmlns:a16="http://schemas.microsoft.com/office/drawing/2014/main" id="{BA724FF9-CF9E-445C-877A-B71121541F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619A19-5CEA-4FD8-9568-AA714CD6FEC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28100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EF8E5-825E-45C7-B44F-754E3D97D282}"/>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F730A281-4FEE-4DEE-861C-BD49414ECCEE}"/>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E734F8-BBA5-4CF7-A374-8A2CF85AB53F}"/>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94EB36B0-517B-4885-91C4-C86806716FCB}"/>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6" name="Footer Placeholder 5">
            <a:extLst>
              <a:ext uri="{FF2B5EF4-FFF2-40B4-BE49-F238E27FC236}">
                <a16:creationId xmlns:a16="http://schemas.microsoft.com/office/drawing/2014/main" id="{D71DE352-3F4E-4694-838B-FB8566E2FC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1B70B4-2870-4E06-B0FA-58BAD69E7CC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42026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2F890-684A-49CB-8DDA-5930BD03543A}"/>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B02A9F68-83C5-4043-AD69-2E3866D8253D}"/>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AB9DFDCD-7673-4A66-BDD8-F65338CE5158}"/>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7C34B9F9-A4FF-49EF-AB90-FF2E48469B40}"/>
              </a:ext>
            </a:extLst>
          </p:cNvPr>
          <p:cNvSpPr>
            <a:spLocks noGrp="1"/>
          </p:cNvSpPr>
          <p:nvPr>
            <p:ph type="dt" sz="half" idx="10"/>
          </p:nvPr>
        </p:nvSpPr>
        <p:spPr/>
        <p:txBody>
          <a:bodyPr/>
          <a:lstStyle/>
          <a:p>
            <a:fld id="{1D8BD707-D9CF-40AE-B4C6-C98DA3205C09}" type="datetimeFigureOut">
              <a:rPr lang="en-US" smtClean="0"/>
              <a:pPr/>
              <a:t>9/16/2021</a:t>
            </a:fld>
            <a:endParaRPr lang="en-US"/>
          </a:p>
        </p:txBody>
      </p:sp>
      <p:sp>
        <p:nvSpPr>
          <p:cNvPr id="6" name="Footer Placeholder 5">
            <a:extLst>
              <a:ext uri="{FF2B5EF4-FFF2-40B4-BE49-F238E27FC236}">
                <a16:creationId xmlns:a16="http://schemas.microsoft.com/office/drawing/2014/main" id="{31A1C257-FD70-4F1F-970E-41B3F2C2C3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8505C1-7B43-447A-A25A-5DAD6C2315C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27968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B496ED-30F4-4557-BA62-042F7B56BAA3}"/>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6D48A8-6B9C-4345-8458-1B53944C94F5}"/>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28E15-D900-4D49-B630-1BFDE8BFC83C}"/>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9/16/2021</a:t>
            </a:fld>
            <a:endParaRPr lang="en-US"/>
          </a:p>
        </p:txBody>
      </p:sp>
      <p:sp>
        <p:nvSpPr>
          <p:cNvPr id="5" name="Footer Placeholder 4">
            <a:extLst>
              <a:ext uri="{FF2B5EF4-FFF2-40B4-BE49-F238E27FC236}">
                <a16:creationId xmlns:a16="http://schemas.microsoft.com/office/drawing/2014/main" id="{69B15C0E-BC54-4F83-B51F-2D01A698FDBC}"/>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78BBDA-2BD2-40EE-958F-460D03E45D8D}"/>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770193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8000" r="-1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95800" y="1717179"/>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3962400" y="3200400"/>
            <a:ext cx="3505200" cy="5334000"/>
          </a:xfrm>
        </p:spPr>
        <p:txBody>
          <a:bodyPr numCol="1" anchor="ctr">
            <a:noAutofit/>
          </a:bodyPr>
          <a:lstStyle/>
          <a:p>
            <a:r>
              <a:rPr lang="en-US" sz="1050" dirty="0">
                <a:solidFill>
                  <a:srgbClr val="00263D"/>
                </a:solidFill>
                <a:latin typeface="Trebuchet MS" panose="020B0603020202020204" pitchFamily="34" charset="0"/>
              </a:rPr>
              <a:t>Welcome to 6461 Come About Way. Situated on 2 acres, this Deepwater home provides Lowcountry waterfront living at its finest. The home takes advantage of the spectacular views of the Intercoastal Waterway and a wide expanse of Bulls Bay. With over 300 feet of water frontage and a private dock, you can take full advantage of the best fishing and boating that Charleston has to offer. The main house is approximately 4,400 square feet with a guest apartment over the detached two car garage. As you enter the front door, you immediately are struck by the spectacular views from almost every room. The main living room is bright and open with vaulted shiplap ceilings. Walk past the double sided fireplace into the open kitchen, dining, and sitting room.</a:t>
            </a:r>
          </a:p>
          <a:p>
            <a:r>
              <a:rPr lang="en-US" sz="1050" dirty="0">
                <a:solidFill>
                  <a:srgbClr val="00263D"/>
                </a:solidFill>
                <a:latin typeface="Trebuchet MS" panose="020B0603020202020204" pitchFamily="34" charset="0"/>
              </a:rPr>
              <a:t>The current owners have updated the kitchen with all new Wolf appliances, a Subzero refrigerator, new granite countertops, and backsplash. Additionally, an elevator from the ground level to the first floor was installed along with a carport. The expansive master bedroom, situated on the second floor has a large waterfront porch. The secondary bedrooms are in a separate wing opposite the living room that provides privacy and proximity to the rest of the home.</a:t>
            </a:r>
          </a:p>
          <a:p>
            <a:r>
              <a:rPr lang="en-US" sz="1050" dirty="0">
                <a:solidFill>
                  <a:srgbClr val="00263D"/>
                </a:solidFill>
                <a:latin typeface="Trebuchet MS" panose="020B0603020202020204" pitchFamily="34" charset="0"/>
              </a:rPr>
              <a:t>Each section of the home has an attached screened in porch or large deck space, to take in the expansive view. The current owners have recently added brick walkways, a brick patio, and a firepit. The existing dock was completely updated. The owners added a covered dock house with water and electricity, and a 10,000 pound boat lift.</a:t>
            </a:r>
          </a:p>
          <a:p>
            <a:r>
              <a:rPr lang="en-US" sz="1050" dirty="0">
                <a:solidFill>
                  <a:srgbClr val="00263D"/>
                </a:solidFill>
                <a:latin typeface="Trebuchet MS" panose="020B0603020202020204" pitchFamily="34" charset="0"/>
              </a:rPr>
              <a:t>Showings by appointment only. Don't miss this beautiful Deepwater property!</a:t>
            </a:r>
          </a:p>
        </p:txBody>
      </p:sp>
      <p:sp>
        <p:nvSpPr>
          <p:cNvPr id="13" name="Title 1"/>
          <p:cNvSpPr txBox="1">
            <a:spLocks/>
          </p:cNvSpPr>
          <p:nvPr/>
        </p:nvSpPr>
        <p:spPr>
          <a:xfrm>
            <a:off x="975474" y="533400"/>
            <a:ext cx="5364253" cy="68166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rebuchet MS" panose="020B0603020202020204" pitchFamily="34" charset="0"/>
              </a:rPr>
              <a:t>6461 Come About Way</a:t>
            </a:r>
          </a:p>
          <a:p>
            <a:r>
              <a:rPr lang="en-US" sz="1300" dirty="0">
                <a:latin typeface="Trebuchet MS" panose="020B0603020202020204" pitchFamily="34" charset="0"/>
              </a:rPr>
              <a:t>Romain Retreat | </a:t>
            </a:r>
            <a:r>
              <a:rPr lang="en-US" sz="1300" dirty="0" err="1">
                <a:latin typeface="Trebuchet MS" panose="020B0603020202020204" pitchFamily="34" charset="0"/>
              </a:rPr>
              <a:t>Awendaw</a:t>
            </a:r>
            <a:r>
              <a:rPr lang="en-US" sz="1300" dirty="0">
                <a:latin typeface="Trebuchet MS" panose="020B0603020202020204" pitchFamily="34" charset="0"/>
              </a:rPr>
              <a:t>, SC 29429 | MLS# 21025302 | $2,685,000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76200" y="8220670"/>
            <a:ext cx="559560"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85801" y="8220670"/>
            <a:ext cx="3124199" cy="861774"/>
          </a:xfrm>
          <a:prstGeom prst="rect">
            <a:avLst/>
          </a:prstGeom>
        </p:spPr>
        <p:txBody>
          <a:bodyPr wrap="square">
            <a:spAutoFit/>
          </a:bodyPr>
          <a:lstStyle/>
          <a:p>
            <a:r>
              <a:rPr lang="en-US" b="1" dirty="0">
                <a:solidFill>
                  <a:schemeClr val="bg1"/>
                </a:solidFill>
                <a:latin typeface="Trebuchet MS" panose="020B0603020202020204" pitchFamily="34" charset="0"/>
              </a:rPr>
              <a:t>Tommy </a:t>
            </a:r>
            <a:r>
              <a:rPr lang="en-US" b="1" dirty="0" err="1">
                <a:solidFill>
                  <a:schemeClr val="bg1"/>
                </a:solidFill>
                <a:latin typeface="Trebuchet MS" panose="020B0603020202020204" pitchFamily="34" charset="0"/>
              </a:rPr>
              <a:t>Manous</a:t>
            </a:r>
            <a:endParaRPr lang="en-US" b="1" dirty="0">
              <a:solidFill>
                <a:schemeClr val="bg1"/>
              </a:solidFill>
              <a:latin typeface="Trebuchet MS" panose="020B0603020202020204" pitchFamily="34" charset="0"/>
            </a:endParaRPr>
          </a:p>
          <a:p>
            <a:r>
              <a:rPr lang="pt-BR" sz="1600" dirty="0">
                <a:solidFill>
                  <a:schemeClr val="bg1"/>
                </a:solidFill>
                <a:latin typeface="Trebuchet MS" panose="020B0603020202020204" pitchFamily="34" charset="0"/>
              </a:rPr>
              <a:t>843-813-1678</a:t>
            </a:r>
          </a:p>
          <a:p>
            <a:r>
              <a:rPr lang="pt-BR" sz="1600" dirty="0">
                <a:solidFill>
                  <a:schemeClr val="bg1"/>
                </a:solidFill>
                <a:latin typeface="Trebuchet MS" panose="020B0603020202020204" pitchFamily="34" charset="0"/>
              </a:rPr>
              <a:t>tmanous@carolinaone.com</a:t>
            </a:r>
            <a:endParaRPr lang="en-US" sz="1400" dirty="0">
              <a:solidFill>
                <a:schemeClr val="bg1"/>
              </a:solidFill>
              <a:latin typeface="Trebuchet MS" panose="020B0603020202020204" pitchFamily="34"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975474" y="0"/>
            <a:ext cx="5364253" cy="523220"/>
          </a:xfrm>
          <a:prstGeom prst="rect">
            <a:avLst/>
          </a:prstGeom>
        </p:spPr>
        <p:txBody>
          <a:bodyPr wrap="square">
            <a:spAutoFit/>
          </a:bodyPr>
          <a:lstStyle/>
          <a:p>
            <a:pPr algn="ctr"/>
            <a:r>
              <a:rPr lang="en-US" sz="2800" i="1" dirty="0">
                <a:solidFill>
                  <a:srgbClr val="00263D"/>
                </a:solidFill>
                <a:latin typeface="Trebuchet MS" panose="020B0603020202020204" pitchFamily="34" charset="0"/>
              </a:rPr>
              <a:t>DEEPWATER ON ICW</a:t>
            </a:r>
          </a:p>
        </p:txBody>
      </p:sp>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5" cstate="print">
            <a:lum bright="70000" contrast="-70000"/>
            <a:extLst>
              <a:ext uri="{28A0092B-C50C-407E-A947-70E740481C1C}">
                <a14:useLocalDpi xmlns:a14="http://schemas.microsoft.com/office/drawing/2010/main" val="0"/>
              </a:ext>
            </a:extLst>
          </a:blip>
          <a:srcRect/>
          <a:stretch>
            <a:fillRect/>
          </a:stretch>
        </p:blipFill>
        <p:spPr bwMode="auto">
          <a:xfrm>
            <a:off x="5301454"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5211852" y="8729246"/>
            <a:ext cx="2103348" cy="338554"/>
          </a:xfrm>
          <a:prstGeom prst="rect">
            <a:avLst/>
          </a:prstGeom>
        </p:spPr>
        <p:txBody>
          <a:bodyPr wrap="square">
            <a:spAutoFit/>
          </a:bodyPr>
          <a:lstStyle/>
          <a:p>
            <a:pPr algn="r"/>
            <a:r>
              <a:rPr lang="en-US" sz="800" dirty="0">
                <a:solidFill>
                  <a:schemeClr val="bg1"/>
                </a:solidFill>
                <a:latin typeface="Trebuchet MS" panose="020B0603020202020204" pitchFamily="34" charset="0"/>
              </a:rPr>
              <a:t>191 Rutledge Ave</a:t>
            </a:r>
          </a:p>
          <a:p>
            <a:pPr algn="r"/>
            <a:r>
              <a:rPr lang="en-US" sz="800" dirty="0">
                <a:solidFill>
                  <a:schemeClr val="bg1"/>
                </a:solidFill>
                <a:latin typeface="Trebuchet MS" panose="020B0603020202020204" pitchFamily="34" charset="0"/>
              </a:rPr>
              <a:t>Charleston, SC 29403</a:t>
            </a:r>
          </a:p>
        </p:txBody>
      </p:sp>
      <p:pic>
        <p:nvPicPr>
          <p:cNvPr id="10" name="Picture 9" descr="A picture containing water, sky, boat, outdoor&#10;&#10;Description automatically generated">
            <a:extLst>
              <a:ext uri="{FF2B5EF4-FFF2-40B4-BE49-F238E27FC236}">
                <a16:creationId xmlns:a16="http://schemas.microsoft.com/office/drawing/2014/main" id="{606238F1-A8E3-4083-852A-A14BFAA503D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39726" y="2670048"/>
            <a:ext cx="914400" cy="606552"/>
          </a:xfrm>
          <a:prstGeom prst="rect">
            <a:avLst/>
          </a:prstGeom>
          <a:effectLst>
            <a:outerShdw blurRad="50800" dist="38100" dir="8100000" algn="tr" rotWithShape="0">
              <a:prstClr val="black">
                <a:alpha val="40000"/>
              </a:prstClr>
            </a:outerShdw>
          </a:effectLst>
        </p:spPr>
      </p:pic>
      <p:pic>
        <p:nvPicPr>
          <p:cNvPr id="12" name="Picture 11" descr="A picture containing living, indoor, floor, sofa&#10;&#10;Description automatically generated">
            <a:extLst>
              <a:ext uri="{FF2B5EF4-FFF2-40B4-BE49-F238E27FC236}">
                <a16:creationId xmlns:a16="http://schemas.microsoft.com/office/drawing/2014/main" id="{339E9C81-ABF6-4FD0-A2C2-7B8A5B4C63F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074" y="2667000"/>
            <a:ext cx="914400" cy="609600"/>
          </a:xfrm>
          <a:prstGeom prst="rect">
            <a:avLst/>
          </a:prstGeom>
          <a:effectLst>
            <a:outerShdw blurRad="50800" dist="38100" dir="2700000" algn="tl" rotWithShape="0">
              <a:prstClr val="black">
                <a:alpha val="40000"/>
              </a:prstClr>
            </a:outerShdw>
          </a:effectLst>
        </p:spPr>
      </p:pic>
      <p:pic>
        <p:nvPicPr>
          <p:cNvPr id="17" name="Picture 16" descr="A picture containing indoor, window, floor, room&#10;&#10;Description automatically generated">
            <a:extLst>
              <a:ext uri="{FF2B5EF4-FFF2-40B4-BE49-F238E27FC236}">
                <a16:creationId xmlns:a16="http://schemas.microsoft.com/office/drawing/2014/main" id="{7275E979-848F-40F1-94F9-C77877EFF67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074" y="722570"/>
            <a:ext cx="914400" cy="560832"/>
          </a:xfrm>
          <a:prstGeom prst="rect">
            <a:avLst/>
          </a:prstGeom>
          <a:effectLst>
            <a:outerShdw blurRad="50800" dist="38100" dir="2700000" algn="tl" rotWithShape="0">
              <a:prstClr val="black">
                <a:alpha val="40000"/>
              </a:prstClr>
            </a:outerShdw>
          </a:effectLst>
        </p:spPr>
      </p:pic>
      <p:pic>
        <p:nvPicPr>
          <p:cNvPr id="20" name="Picture 19" descr="A large room with tables and chairs&#10;&#10;Description automatically generated with low confidence">
            <a:extLst>
              <a:ext uri="{FF2B5EF4-FFF2-40B4-BE49-F238E27FC236}">
                <a16:creationId xmlns:a16="http://schemas.microsoft.com/office/drawing/2014/main" id="{628FB6A0-C150-4B08-80A2-B867DBA78CC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074" y="2005310"/>
            <a:ext cx="914400" cy="609600"/>
          </a:xfrm>
          <a:prstGeom prst="rect">
            <a:avLst/>
          </a:prstGeom>
          <a:effectLst>
            <a:outerShdw blurRad="50800" dist="38100" dir="2700000" algn="tl" rotWithShape="0">
              <a:prstClr val="black">
                <a:alpha val="40000"/>
              </a:prstClr>
            </a:outerShdw>
          </a:effectLst>
        </p:spPr>
      </p:pic>
      <p:pic>
        <p:nvPicPr>
          <p:cNvPr id="24" name="Picture 23" descr="A picture containing indoor, floor, living, room&#10;&#10;Description automatically generated">
            <a:extLst>
              <a:ext uri="{FF2B5EF4-FFF2-40B4-BE49-F238E27FC236}">
                <a16:creationId xmlns:a16="http://schemas.microsoft.com/office/drawing/2014/main" id="{A9D40DB7-F0B9-4F76-BF0F-8DB86EFC733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074" y="1343620"/>
            <a:ext cx="914400" cy="609600"/>
          </a:xfrm>
          <a:prstGeom prst="rect">
            <a:avLst/>
          </a:prstGeom>
          <a:effectLst>
            <a:outerShdw blurRad="50800" dist="38100" dir="2700000" algn="tl" rotWithShape="0">
              <a:prstClr val="black">
                <a:alpha val="40000"/>
              </a:prstClr>
            </a:outerShdw>
          </a:effectLst>
        </p:spPr>
      </p:pic>
      <p:pic>
        <p:nvPicPr>
          <p:cNvPr id="26" name="Picture 25" descr="A picture containing grass, tree, outdoor, porch&#10;&#10;Description automatically generated">
            <a:extLst>
              <a:ext uri="{FF2B5EF4-FFF2-40B4-BE49-F238E27FC236}">
                <a16:creationId xmlns:a16="http://schemas.microsoft.com/office/drawing/2014/main" id="{33F810B4-55B2-438E-8FED-AE3452838E5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39726" y="2015724"/>
            <a:ext cx="914400" cy="609600"/>
          </a:xfrm>
          <a:prstGeom prst="rect">
            <a:avLst/>
          </a:prstGeom>
          <a:effectLst>
            <a:outerShdw blurRad="50800" dist="38100" dir="8100000" algn="tr" rotWithShape="0">
              <a:prstClr val="black">
                <a:alpha val="40000"/>
              </a:prstClr>
            </a:outerShdw>
          </a:effectLst>
        </p:spPr>
      </p:pic>
      <p:pic>
        <p:nvPicPr>
          <p:cNvPr id="28" name="Picture 27" descr="A picture containing text, grass, sky, outdoor&#10;&#10;Description automatically generated">
            <a:extLst>
              <a:ext uri="{FF2B5EF4-FFF2-40B4-BE49-F238E27FC236}">
                <a16:creationId xmlns:a16="http://schemas.microsoft.com/office/drawing/2014/main" id="{489A1DBD-FB57-4273-ADCC-5F58620FA8C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39726" y="1361400"/>
            <a:ext cx="914400" cy="609600"/>
          </a:xfrm>
          <a:prstGeom prst="rect">
            <a:avLst/>
          </a:prstGeom>
          <a:effectLst>
            <a:outerShdw blurRad="50800" dist="38100" dir="8100000" algn="tr" rotWithShape="0">
              <a:prstClr val="black">
                <a:alpha val="40000"/>
              </a:prstClr>
            </a:outerShdw>
          </a:effectLst>
        </p:spPr>
      </p:pic>
      <p:pic>
        <p:nvPicPr>
          <p:cNvPr id="30" name="Picture 29" descr="A picture containing indoor, bed, wall, floor&#10;&#10;Description automatically generated">
            <a:extLst>
              <a:ext uri="{FF2B5EF4-FFF2-40B4-BE49-F238E27FC236}">
                <a16:creationId xmlns:a16="http://schemas.microsoft.com/office/drawing/2014/main" id="{789C0756-AE4E-4FE2-BB64-E7F713B60F4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39726" y="52752"/>
            <a:ext cx="914400" cy="609600"/>
          </a:xfrm>
          <a:prstGeom prst="rect">
            <a:avLst/>
          </a:prstGeom>
          <a:effectLst>
            <a:outerShdw blurRad="50800" dist="38100" dir="8100000" algn="tr" rotWithShape="0">
              <a:prstClr val="black">
                <a:alpha val="40000"/>
              </a:prstClr>
            </a:outerShdw>
          </a:effectLst>
        </p:spPr>
      </p:pic>
      <p:pic>
        <p:nvPicPr>
          <p:cNvPr id="32" name="Picture 31" descr="A picture containing indoor, wall, floor, bed&#10;&#10;Description automatically generated">
            <a:extLst>
              <a:ext uri="{FF2B5EF4-FFF2-40B4-BE49-F238E27FC236}">
                <a16:creationId xmlns:a16="http://schemas.microsoft.com/office/drawing/2014/main" id="{4F71EAED-D70C-4120-8A9C-2A4F0394295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39726" y="707076"/>
            <a:ext cx="914400" cy="609600"/>
          </a:xfrm>
          <a:prstGeom prst="rect">
            <a:avLst/>
          </a:prstGeom>
          <a:effectLst>
            <a:outerShdw blurRad="50800" dist="38100" dir="8100000" algn="tr" rotWithShape="0">
              <a:prstClr val="black">
                <a:alpha val="40000"/>
              </a:prstClr>
            </a:outerShdw>
          </a:effectLst>
        </p:spPr>
      </p:pic>
      <p:pic>
        <p:nvPicPr>
          <p:cNvPr id="34" name="Picture 33">
            <a:extLst>
              <a:ext uri="{FF2B5EF4-FFF2-40B4-BE49-F238E27FC236}">
                <a16:creationId xmlns:a16="http://schemas.microsoft.com/office/drawing/2014/main" id="{8420ADBB-6C48-48FB-801D-A2037C9AF5D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1074" y="52752"/>
            <a:ext cx="914400" cy="6096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1222</TotalTime>
  <Words>356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59</cp:revision>
  <dcterms:created xsi:type="dcterms:W3CDTF">2006-08-16T00:00:00Z</dcterms:created>
  <dcterms:modified xsi:type="dcterms:W3CDTF">2021-09-16T12:53:38Z</dcterms:modified>
</cp:coreProperties>
</file>