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315200" cy="9144000"/>
  <p:notesSz cx="6858000" cy="9144000"/>
  <p:defaultTextStyle>
    <a:defPPr>
      <a:defRPr lang="en-US"/>
    </a:defPPr>
    <a:lvl1pPr marL="0" algn="l" defTabSz="940375" rtl="0" eaLnBrk="1" latinLnBrk="0" hangingPunct="1">
      <a:defRPr sz="1846" kern="1200">
        <a:solidFill>
          <a:schemeClr val="tx1"/>
        </a:solidFill>
        <a:latin typeface="+mn-lt"/>
        <a:ea typeface="+mn-ea"/>
        <a:cs typeface="+mn-cs"/>
      </a:defRPr>
    </a:lvl1pPr>
    <a:lvl2pPr marL="470187" algn="l" defTabSz="940375" rtl="0" eaLnBrk="1" latinLnBrk="0" hangingPunct="1">
      <a:defRPr sz="1846" kern="1200">
        <a:solidFill>
          <a:schemeClr val="tx1"/>
        </a:solidFill>
        <a:latin typeface="+mn-lt"/>
        <a:ea typeface="+mn-ea"/>
        <a:cs typeface="+mn-cs"/>
      </a:defRPr>
    </a:lvl2pPr>
    <a:lvl3pPr marL="940375" algn="l" defTabSz="940375" rtl="0" eaLnBrk="1" latinLnBrk="0" hangingPunct="1">
      <a:defRPr sz="1846" kern="1200">
        <a:solidFill>
          <a:schemeClr val="tx1"/>
        </a:solidFill>
        <a:latin typeface="+mn-lt"/>
        <a:ea typeface="+mn-ea"/>
        <a:cs typeface="+mn-cs"/>
      </a:defRPr>
    </a:lvl3pPr>
    <a:lvl4pPr marL="1410563" algn="l" defTabSz="940375" rtl="0" eaLnBrk="1" latinLnBrk="0" hangingPunct="1">
      <a:defRPr sz="1846" kern="1200">
        <a:solidFill>
          <a:schemeClr val="tx1"/>
        </a:solidFill>
        <a:latin typeface="+mn-lt"/>
        <a:ea typeface="+mn-ea"/>
        <a:cs typeface="+mn-cs"/>
      </a:defRPr>
    </a:lvl4pPr>
    <a:lvl5pPr marL="1880750" algn="l" defTabSz="940375" rtl="0" eaLnBrk="1" latinLnBrk="0" hangingPunct="1">
      <a:defRPr sz="1846" kern="1200">
        <a:solidFill>
          <a:schemeClr val="tx1"/>
        </a:solidFill>
        <a:latin typeface="+mn-lt"/>
        <a:ea typeface="+mn-ea"/>
        <a:cs typeface="+mn-cs"/>
      </a:defRPr>
    </a:lvl5pPr>
    <a:lvl6pPr marL="2350937" algn="l" defTabSz="940375" rtl="0" eaLnBrk="1" latinLnBrk="0" hangingPunct="1">
      <a:defRPr sz="1846" kern="1200">
        <a:solidFill>
          <a:schemeClr val="tx1"/>
        </a:solidFill>
        <a:latin typeface="+mn-lt"/>
        <a:ea typeface="+mn-ea"/>
        <a:cs typeface="+mn-cs"/>
      </a:defRPr>
    </a:lvl6pPr>
    <a:lvl7pPr marL="2821125" algn="l" defTabSz="940375" rtl="0" eaLnBrk="1" latinLnBrk="0" hangingPunct="1">
      <a:defRPr sz="1846" kern="1200">
        <a:solidFill>
          <a:schemeClr val="tx1"/>
        </a:solidFill>
        <a:latin typeface="+mn-lt"/>
        <a:ea typeface="+mn-ea"/>
        <a:cs typeface="+mn-cs"/>
      </a:defRPr>
    </a:lvl7pPr>
    <a:lvl8pPr marL="3291313" algn="l" defTabSz="940375" rtl="0" eaLnBrk="1" latinLnBrk="0" hangingPunct="1">
      <a:defRPr sz="1846" kern="1200">
        <a:solidFill>
          <a:schemeClr val="tx1"/>
        </a:solidFill>
        <a:latin typeface="+mn-lt"/>
        <a:ea typeface="+mn-ea"/>
        <a:cs typeface="+mn-cs"/>
      </a:defRPr>
    </a:lvl8pPr>
    <a:lvl9pPr marL="3761500" algn="l" defTabSz="940375" rtl="0" eaLnBrk="1" latinLnBrk="0" hangingPunct="1">
      <a:defRPr sz="1846"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userDrawn="1">
          <p15:clr>
            <a:srgbClr val="A4A3A4"/>
          </p15:clr>
        </p15:guide>
        <p15:guide id="2" pos="2304"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00" d="100"/>
          <a:sy n="100" d="100"/>
        </p:scale>
        <p:origin x="1992" y="564"/>
      </p:cViewPr>
      <p:guideLst>
        <p:guide orient="horz" pos="2880"/>
        <p:guide pos="230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48640" y="2840569"/>
            <a:ext cx="6217920" cy="1960033"/>
          </a:xfrm>
        </p:spPr>
        <p:txBody>
          <a:bodyPr/>
          <a:lstStyle/>
          <a:p>
            <a:r>
              <a:rPr lang="en-US"/>
              <a:t>Click to edit Master title style</a:t>
            </a:r>
          </a:p>
        </p:txBody>
      </p:sp>
      <p:sp>
        <p:nvSpPr>
          <p:cNvPr id="3" name="Subtitle 2"/>
          <p:cNvSpPr>
            <a:spLocks noGrp="1"/>
          </p:cNvSpPr>
          <p:nvPr>
            <p:ph type="subTitle" idx="1"/>
          </p:nvPr>
        </p:nvSpPr>
        <p:spPr>
          <a:xfrm>
            <a:off x="1097280" y="5181600"/>
            <a:ext cx="5120640" cy="233680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9/12/2023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9/12/2023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303520" y="366185"/>
            <a:ext cx="1645920" cy="780203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65760" y="366185"/>
            <a:ext cx="4815840" cy="780203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9/12/2023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9/12/2023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77850" y="5875867"/>
            <a:ext cx="6217920" cy="181610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577850" y="3875618"/>
            <a:ext cx="6217920" cy="2000249"/>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9/12/2023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65760" y="2133602"/>
            <a:ext cx="3230880" cy="6034617"/>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718560" y="2133602"/>
            <a:ext cx="3230880" cy="6034617"/>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9/12/2023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65760" y="2046817"/>
            <a:ext cx="3232151" cy="853016"/>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65760" y="2899833"/>
            <a:ext cx="3232151" cy="5268384"/>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716021" y="2046817"/>
            <a:ext cx="3233419" cy="853016"/>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716021" y="2899833"/>
            <a:ext cx="3233419" cy="5268384"/>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9/12/2023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9/12/2023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9/12/2023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65761" y="364067"/>
            <a:ext cx="2406650" cy="154940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2860041" y="364067"/>
            <a:ext cx="4089400" cy="7804151"/>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65761" y="1913467"/>
            <a:ext cx="2406650" cy="6254751"/>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9/12/2023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33831" y="6400801"/>
            <a:ext cx="4389120" cy="755651"/>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433831" y="817033"/>
            <a:ext cx="4389120" cy="548640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433831" y="7156452"/>
            <a:ext cx="4389120" cy="1073149"/>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9/12/2023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65760" y="366184"/>
            <a:ext cx="6583680" cy="15240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65760" y="2133602"/>
            <a:ext cx="6583680" cy="6034617"/>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65760" y="8475134"/>
            <a:ext cx="1706880" cy="486833"/>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9/12/2023</a:t>
            </a:fld>
            <a:endParaRPr lang="en-US"/>
          </a:p>
        </p:txBody>
      </p:sp>
      <p:sp>
        <p:nvSpPr>
          <p:cNvPr id="5" name="Footer Placeholder 4"/>
          <p:cNvSpPr>
            <a:spLocks noGrp="1"/>
          </p:cNvSpPr>
          <p:nvPr>
            <p:ph type="ftr" sz="quarter" idx="3"/>
          </p:nvPr>
        </p:nvSpPr>
        <p:spPr>
          <a:xfrm>
            <a:off x="2499360" y="8475134"/>
            <a:ext cx="2316480" cy="486833"/>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242560" y="8475134"/>
            <a:ext cx="1706880" cy="486833"/>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5.jpeg"/><Relationship Id="rId13" Type="http://schemas.openxmlformats.org/officeDocument/2006/relationships/image" Target="../media/image10.png"/><Relationship Id="rId3" Type="http://schemas.openxmlformats.org/officeDocument/2006/relationships/hyperlink" Target="https://player.vimeo.com/video/857743628?badge=0&amp;amp;autopause=0&amp;amp;player_id=0&amp;amp;app_id=58479" TargetMode="External"/><Relationship Id="rId7" Type="http://schemas.openxmlformats.org/officeDocument/2006/relationships/image" Target="../media/image4.jpeg"/><Relationship Id="rId12" Type="http://schemas.openxmlformats.org/officeDocument/2006/relationships/image" Target="../media/image9.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3.jpeg"/><Relationship Id="rId11" Type="http://schemas.openxmlformats.org/officeDocument/2006/relationships/image" Target="../media/image8.jpeg"/><Relationship Id="rId5" Type="http://schemas.openxmlformats.org/officeDocument/2006/relationships/image" Target="../media/image2.jpeg"/><Relationship Id="rId10" Type="http://schemas.openxmlformats.org/officeDocument/2006/relationships/image" Target="../media/image7.jpeg"/><Relationship Id="rId4" Type="http://schemas.openxmlformats.org/officeDocument/2006/relationships/hyperlink" Target="https://player.vimeo.com/video/855216977?badge=0&amp;amp;autopause=0&amp;amp;player_id=0&amp;amp;app_id=58479" TargetMode="External"/><Relationship Id="rId9" Type="http://schemas.openxmlformats.org/officeDocument/2006/relationships/image" Target="../media/image6.jpe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p:blipFill>
        <p:spPr bwMode="auto">
          <a:xfrm>
            <a:off x="4763" y="5395"/>
            <a:ext cx="7310437" cy="4866009"/>
          </a:xfrm>
          <a:prstGeom prst="rect">
            <a:avLst/>
          </a:prstGeom>
          <a:ln>
            <a:solidFill>
              <a:schemeClr val="bg1"/>
            </a:solidFill>
          </a:ln>
          <a:effectLst/>
          <a:extLst>
            <a:ext uri="{909E8E84-426E-40DD-AFC4-6F175D3DCCD1}">
              <a14:hiddenFill xmlns:a14="http://schemas.microsoft.com/office/drawing/2010/main">
                <a:solidFill>
                  <a:schemeClr val="accent1"/>
                </a:solidFill>
              </a14:hiddenFill>
            </a:ext>
          </a:extLst>
        </p:spPr>
      </p:pic>
      <p:sp>
        <p:nvSpPr>
          <p:cNvPr id="8" name="Rectangle 7"/>
          <p:cNvSpPr/>
          <p:nvPr/>
        </p:nvSpPr>
        <p:spPr>
          <a:xfrm>
            <a:off x="1869318" y="37237"/>
            <a:ext cx="2169282" cy="600164"/>
          </a:xfrm>
          <a:prstGeom prst="rect">
            <a:avLst/>
          </a:prstGeom>
        </p:spPr>
        <p:txBody>
          <a:bodyPr wrap="square" lIns="0" tIns="0" rIns="0" bIns="0" anchor="t">
            <a:spAutoFit/>
          </a:bodyPr>
          <a:lstStyle/>
          <a:p>
            <a:pPr algn="ctr"/>
            <a:r>
              <a:rPr lang="en-US" sz="1400" b="1" dirty="0">
                <a:latin typeface="Century Gothic" panose="020B0502020202020204" pitchFamily="34" charset="0"/>
              </a:rPr>
              <a:t>$1,500 Agent Bonus </a:t>
            </a:r>
            <a:r>
              <a:rPr lang="en-US" sz="1400" b="1" i="1" dirty="0">
                <a:latin typeface="Century Gothic" panose="020B0502020202020204" pitchFamily="34" charset="0"/>
              </a:rPr>
              <a:t>&amp;</a:t>
            </a:r>
            <a:r>
              <a:rPr lang="en-US" sz="1400" b="1" dirty="0">
                <a:latin typeface="Century Gothic" panose="020B0502020202020204" pitchFamily="34" charset="0"/>
              </a:rPr>
              <a:t> </a:t>
            </a:r>
          </a:p>
          <a:p>
            <a:pPr algn="ctr"/>
            <a:r>
              <a:rPr lang="en-US" sz="1400" b="1" dirty="0">
                <a:latin typeface="Century Gothic" panose="020B0502020202020204" pitchFamily="34" charset="0"/>
              </a:rPr>
              <a:t>$10,000 in Closing Costs</a:t>
            </a:r>
          </a:p>
          <a:p>
            <a:pPr algn="ctr"/>
            <a:r>
              <a:rPr lang="en-US" sz="1100" i="1" dirty="0">
                <a:latin typeface="Century Gothic" panose="020B0502020202020204" pitchFamily="34" charset="0"/>
              </a:rPr>
              <a:t>with acceptable offer by 9/30!!!</a:t>
            </a:r>
          </a:p>
        </p:txBody>
      </p:sp>
      <p:sp>
        <p:nvSpPr>
          <p:cNvPr id="2" name="Title 1"/>
          <p:cNvSpPr>
            <a:spLocks noGrp="1"/>
          </p:cNvSpPr>
          <p:nvPr>
            <p:ph type="ctrTitle"/>
          </p:nvPr>
        </p:nvSpPr>
        <p:spPr>
          <a:xfrm>
            <a:off x="1836018" y="4114800"/>
            <a:ext cx="5476800" cy="731991"/>
          </a:xfrm>
        </p:spPr>
        <p:txBody>
          <a:bodyPr anchor="ctr">
            <a:noAutofit/>
          </a:bodyPr>
          <a:lstStyle/>
          <a:p>
            <a:pPr algn="r"/>
            <a:r>
              <a:rPr lang="en-US" sz="1400" b="1" dirty="0">
                <a:ln w="3175">
                  <a:solidFill>
                    <a:schemeClr val="tx1"/>
                  </a:solidFill>
                </a:ln>
                <a:solidFill>
                  <a:schemeClr val="bg1"/>
                </a:solidFill>
                <a:effectLst>
                  <a:outerShdw blurRad="38100" dist="38100" dir="2700000" algn="tl">
                    <a:srgbClr val="000000">
                      <a:alpha val="43137"/>
                    </a:srgbClr>
                  </a:outerShdw>
                </a:effectLst>
                <a:latin typeface="Century Gothic" panose="020B0502020202020204" pitchFamily="34" charset="0"/>
                <a:cs typeface="Microsoft Sans Serif" panose="020B0604020202020204" pitchFamily="34" charset="0"/>
              </a:rPr>
              <a:t>647 Blueway Avenue</a:t>
            </a:r>
            <a:br>
              <a:rPr lang="en-US" sz="1400" b="1" dirty="0">
                <a:ln w="3175">
                  <a:solidFill>
                    <a:schemeClr val="tx1"/>
                  </a:solidFill>
                </a:ln>
                <a:solidFill>
                  <a:schemeClr val="bg1"/>
                </a:solidFill>
                <a:effectLst>
                  <a:outerShdw blurRad="38100" dist="38100" dir="2700000" algn="tl">
                    <a:srgbClr val="000000">
                      <a:alpha val="43137"/>
                    </a:srgbClr>
                  </a:outerShdw>
                </a:effectLst>
                <a:latin typeface="Century Gothic" panose="020B0502020202020204" pitchFamily="34" charset="0"/>
                <a:cs typeface="Microsoft Sans Serif" panose="020B0604020202020204" pitchFamily="34" charset="0"/>
              </a:rPr>
            </a:br>
            <a:r>
              <a:rPr lang="en-US" sz="1100" b="1" dirty="0">
                <a:ln w="3175">
                  <a:solidFill>
                    <a:schemeClr val="tx1"/>
                  </a:solidFill>
                </a:ln>
                <a:solidFill>
                  <a:schemeClr val="bg1"/>
                </a:solidFill>
                <a:effectLst>
                  <a:outerShdw blurRad="38100" dist="38100" dir="2700000" algn="tl">
                    <a:srgbClr val="000000">
                      <a:alpha val="43137"/>
                    </a:srgbClr>
                  </a:outerShdw>
                </a:effectLst>
                <a:latin typeface="Century Gothic" panose="020B0502020202020204" pitchFamily="34" charset="0"/>
                <a:cs typeface="Microsoft Sans Serif" panose="020B0604020202020204" pitchFamily="34" charset="0"/>
              </a:rPr>
              <a:t>Midtown @ Nexton</a:t>
            </a:r>
            <a:br>
              <a:rPr lang="en-US" sz="1100" b="1" dirty="0">
                <a:ln w="3175">
                  <a:solidFill>
                    <a:schemeClr val="tx1"/>
                  </a:solidFill>
                </a:ln>
                <a:solidFill>
                  <a:schemeClr val="bg1"/>
                </a:solidFill>
                <a:effectLst>
                  <a:outerShdw blurRad="38100" dist="38100" dir="2700000" algn="tl">
                    <a:srgbClr val="000000">
                      <a:alpha val="43137"/>
                    </a:srgbClr>
                  </a:outerShdw>
                </a:effectLst>
                <a:latin typeface="Century Gothic" panose="020B0502020202020204" pitchFamily="34" charset="0"/>
                <a:cs typeface="Microsoft Sans Serif" panose="020B0604020202020204" pitchFamily="34" charset="0"/>
              </a:rPr>
            </a:br>
            <a:r>
              <a:rPr lang="en-US" sz="1100" b="1" dirty="0">
                <a:ln w="3175">
                  <a:solidFill>
                    <a:schemeClr val="tx1"/>
                  </a:solidFill>
                </a:ln>
                <a:solidFill>
                  <a:schemeClr val="bg1"/>
                </a:solidFill>
                <a:effectLst>
                  <a:outerShdw blurRad="38100" dist="38100" dir="2700000" algn="tl">
                    <a:srgbClr val="000000">
                      <a:alpha val="43137"/>
                    </a:srgbClr>
                  </a:outerShdw>
                </a:effectLst>
                <a:latin typeface="Century Gothic" panose="020B0502020202020204" pitchFamily="34" charset="0"/>
                <a:cs typeface="Microsoft Sans Serif" panose="020B0604020202020204" pitchFamily="34" charset="0"/>
              </a:rPr>
              <a:t>Summerville, SC 29486</a:t>
            </a:r>
            <a:br>
              <a:rPr lang="en-US" sz="1100" b="1" dirty="0">
                <a:ln w="3175">
                  <a:solidFill>
                    <a:schemeClr val="tx1"/>
                  </a:solidFill>
                </a:ln>
                <a:solidFill>
                  <a:schemeClr val="bg1"/>
                </a:solidFill>
                <a:effectLst>
                  <a:outerShdw blurRad="38100" dist="38100" dir="2700000" algn="tl">
                    <a:srgbClr val="000000">
                      <a:alpha val="43137"/>
                    </a:srgbClr>
                  </a:outerShdw>
                </a:effectLst>
                <a:latin typeface="Century Gothic" panose="020B0502020202020204" pitchFamily="34" charset="0"/>
                <a:cs typeface="Microsoft Sans Serif" panose="020B0604020202020204" pitchFamily="34" charset="0"/>
              </a:rPr>
            </a:br>
            <a:r>
              <a:rPr lang="en-US" sz="1100" b="1" dirty="0">
                <a:ln w="3175">
                  <a:solidFill>
                    <a:schemeClr val="tx1"/>
                  </a:solidFill>
                </a:ln>
                <a:solidFill>
                  <a:schemeClr val="bg1"/>
                </a:solidFill>
                <a:effectLst>
                  <a:outerShdw blurRad="38100" dist="38100" dir="2700000" algn="tl">
                    <a:srgbClr val="000000">
                      <a:alpha val="43137"/>
                    </a:srgbClr>
                  </a:outerShdw>
                </a:effectLst>
                <a:latin typeface="Century Gothic" panose="020B0502020202020204" pitchFamily="34" charset="0"/>
                <a:cs typeface="Microsoft Sans Serif" panose="020B0604020202020204" pitchFamily="34" charset="0"/>
              </a:rPr>
              <a:t>MLS# 23019625 | $495,000</a:t>
            </a:r>
            <a:endParaRPr lang="en-US" sz="1100" dirty="0">
              <a:ln w="3175">
                <a:solidFill>
                  <a:schemeClr val="tx1"/>
                </a:solidFill>
              </a:ln>
              <a:solidFill>
                <a:schemeClr val="bg1"/>
              </a:solidFill>
              <a:effectLst>
                <a:outerShdw blurRad="38100" dist="38100" dir="2700000" algn="tl">
                  <a:srgbClr val="000000">
                    <a:alpha val="43137"/>
                  </a:srgbClr>
                </a:outerShdw>
              </a:effectLst>
              <a:latin typeface="Century Gothic" panose="020B0502020202020204" pitchFamily="34" charset="0"/>
              <a:cs typeface="Microsoft Sans Serif" panose="020B0604020202020204" pitchFamily="34" charset="0"/>
            </a:endParaRPr>
          </a:p>
        </p:txBody>
      </p:sp>
      <p:sp>
        <p:nvSpPr>
          <p:cNvPr id="3" name="Subtitle 2"/>
          <p:cNvSpPr>
            <a:spLocks noGrp="1"/>
          </p:cNvSpPr>
          <p:nvPr>
            <p:ph type="subTitle" idx="1"/>
          </p:nvPr>
        </p:nvSpPr>
        <p:spPr>
          <a:xfrm>
            <a:off x="114300" y="4870401"/>
            <a:ext cx="7086600" cy="3684311"/>
          </a:xfrm>
        </p:spPr>
        <p:txBody>
          <a:bodyPr anchor="ctr">
            <a:noAutofit/>
          </a:bodyPr>
          <a:lstStyle/>
          <a:p>
            <a:r>
              <a:rPr lang="en-US" sz="900" b="1" dirty="0">
                <a:solidFill>
                  <a:schemeClr val="tx1">
                    <a:lumMod val="50000"/>
                    <a:lumOff val="50000"/>
                  </a:schemeClr>
                </a:solidFill>
                <a:latin typeface="Century Gothic" panose="020B0502020202020204" pitchFamily="34" charset="0"/>
                <a:cs typeface="Microsoft Sans Serif" panose="020B0604020202020204" pitchFamily="34" charset="0"/>
              </a:rPr>
              <a:t> $10,000 IN CLOSING COSTS OR RATE BUYDOWN WITH ACCEPTABLE OFFER!!! </a:t>
            </a:r>
          </a:p>
          <a:p>
            <a:r>
              <a:rPr lang="en-US" sz="900" dirty="0">
                <a:solidFill>
                  <a:schemeClr val="tx1">
                    <a:lumMod val="50000"/>
                    <a:lumOff val="50000"/>
                  </a:schemeClr>
                </a:solidFill>
                <a:latin typeface="Century Gothic" panose="020B0502020202020204" pitchFamily="34" charset="0"/>
                <a:cs typeface="Microsoft Sans Serif" panose="020B0604020202020204" pitchFamily="34" charset="0"/>
              </a:rPr>
              <a:t>Welcome Home to 647 Blueway Ave, in Nexton's Midtown Neighborhood, where the doors are colorful and front porch sitting is a way of life! As you enter the popular Marigold Model, you are greeted by a bright, airy, and open floorplan. One of the first things you notice is all the attention to detail, including wainscoting, wide trim baseboards &amp; window casings, and engineered hardwood throughout the main level. Off the Foyer, there is a beautiful Formal Dining Room. There is also a Den/Office, or even a 4th Bedroom, complete with a closet and Murphy Bed! Also, off the Foyer is a convenient Drop Zone and Half Bath. The Home flows into a Large Gourmet Kitchen and Dining Area with gas stove, level-up granite, and Freshly Painted level-up cabinets with pull-out drawers.</a:t>
            </a:r>
          </a:p>
          <a:p>
            <a:r>
              <a:rPr lang="en-US" sz="900" dirty="0">
                <a:solidFill>
                  <a:schemeClr val="tx1">
                    <a:lumMod val="50000"/>
                    <a:lumOff val="50000"/>
                  </a:schemeClr>
                </a:solidFill>
                <a:latin typeface="Century Gothic" panose="020B0502020202020204" pitchFamily="34" charset="0"/>
                <a:cs typeface="Microsoft Sans Serif" panose="020B0604020202020204" pitchFamily="34" charset="0"/>
              </a:rPr>
              <a:t>Notice the magnificent Family Room with intricate wainscoting and custom ceiling fan.</a:t>
            </a:r>
          </a:p>
          <a:p>
            <a:r>
              <a:rPr lang="en-US" sz="900" dirty="0">
                <a:solidFill>
                  <a:schemeClr val="tx1">
                    <a:lumMod val="50000"/>
                    <a:lumOff val="50000"/>
                  </a:schemeClr>
                </a:solidFill>
                <a:latin typeface="Century Gothic" panose="020B0502020202020204" pitchFamily="34" charset="0"/>
                <a:cs typeface="Microsoft Sans Serif" panose="020B0604020202020204" pitchFamily="34" charset="0"/>
              </a:rPr>
              <a:t>Travel upstairs to the Breathtaking Master Suite with balcony to relax and sip your morning coffee. Retreat to the Spa-Like Master Bath and pamper yourself in the upgraded HUGE tiled shower with dual showerheads. Make sure to check out the master closet with all its upgraded shelving. Right off of the Master, is a well-appointed Laundry Room. Down the hall is a separate "Guest Wing", including 2 generously sized Guest Bedrooms with custom ceiling fans and a Full Bath.</a:t>
            </a:r>
          </a:p>
          <a:p>
            <a:r>
              <a:rPr lang="en-US" sz="900" dirty="0">
                <a:solidFill>
                  <a:schemeClr val="tx1">
                    <a:lumMod val="50000"/>
                    <a:lumOff val="50000"/>
                  </a:schemeClr>
                </a:solidFill>
                <a:latin typeface="Century Gothic" panose="020B0502020202020204" pitchFamily="34" charset="0"/>
                <a:cs typeface="Microsoft Sans Serif" panose="020B0604020202020204" pitchFamily="34" charset="0"/>
              </a:rPr>
              <a:t>Relax in the evening or entertain a crowd on your extended Covered Patio. This home truly has it all and is only 2 years old!</a:t>
            </a:r>
          </a:p>
          <a:p>
            <a:r>
              <a:rPr lang="en-US" sz="900" dirty="0">
                <a:solidFill>
                  <a:schemeClr val="tx1">
                    <a:lumMod val="50000"/>
                    <a:lumOff val="50000"/>
                  </a:schemeClr>
                </a:solidFill>
                <a:latin typeface="Century Gothic" panose="020B0502020202020204" pitchFamily="34" charset="0"/>
                <a:cs typeface="Microsoft Sans Serif" panose="020B0604020202020204" pitchFamily="34" charset="0"/>
              </a:rPr>
              <a:t>The other wonderful aspect about this home is the proximity to the Midtown Club in Nexton. The Midtown Club is home to Summerville's best-known Resort-Style Pool...you'll instantly feel like you're on vacation! In addition, the Club boasts a state-of-the-art gym and yoga studio, media room, and the largest and most beautiful work-from-home space, the Living Room. In addition, Midtown offers Pickleball, Tennis, and Basketball Courts, as well as miles of walking/jogging trails. Midtown Residents also can use Brighton Park's Pool, Pavilion, and Dog Parks at no extra charge! And if that isn't enough, hop on your golf cart or bike to Nexton Square. Get your shopping on and then unwind at Taco Boy or Halls Chophouse or any of the many Nexton Square Restaurants! This beautiful home will truly not last, book your showing today! $2500 LENDER CREDIT AVAILBE WITH USE OF PREFERRED LENDER!</a:t>
            </a:r>
          </a:p>
          <a:p>
            <a:endParaRPr lang="en-US" sz="900" i="1" dirty="0">
              <a:solidFill>
                <a:schemeClr val="tx1">
                  <a:lumMod val="50000"/>
                  <a:lumOff val="50000"/>
                </a:schemeClr>
              </a:solidFill>
              <a:latin typeface="Century Gothic" panose="020B0502020202020204" pitchFamily="34" charset="0"/>
              <a:cs typeface="Microsoft Sans Serif" panose="020B0604020202020204" pitchFamily="34" charset="0"/>
            </a:endParaRPr>
          </a:p>
          <a:p>
            <a:r>
              <a:rPr lang="en-US" sz="900" dirty="0">
                <a:solidFill>
                  <a:schemeClr val="tx1">
                    <a:lumMod val="50000"/>
                    <a:lumOff val="50000"/>
                  </a:schemeClr>
                </a:solidFill>
                <a:latin typeface="Century Gothic" panose="020B0502020202020204" pitchFamily="34" charset="0"/>
                <a:cs typeface="Microsoft Sans Serif" panose="020B0604020202020204" pitchFamily="34" charset="0"/>
                <a:hlinkClick r:id="rId3"/>
              </a:rPr>
              <a:t>House Tour</a:t>
            </a:r>
            <a:r>
              <a:rPr lang="en-US" sz="900" dirty="0">
                <a:solidFill>
                  <a:schemeClr val="tx1">
                    <a:lumMod val="50000"/>
                    <a:lumOff val="50000"/>
                  </a:schemeClr>
                </a:solidFill>
                <a:latin typeface="Century Gothic" panose="020B0502020202020204" pitchFamily="34" charset="0"/>
                <a:cs typeface="Microsoft Sans Serif" panose="020B0604020202020204" pitchFamily="34" charset="0"/>
              </a:rPr>
              <a:t> | </a:t>
            </a:r>
            <a:r>
              <a:rPr lang="en-US" sz="900" dirty="0">
                <a:solidFill>
                  <a:schemeClr val="tx1">
                    <a:lumMod val="50000"/>
                    <a:lumOff val="50000"/>
                  </a:schemeClr>
                </a:solidFill>
                <a:latin typeface="Century Gothic" panose="020B0502020202020204" pitchFamily="34" charset="0"/>
                <a:cs typeface="Microsoft Sans Serif" panose="020B0604020202020204" pitchFamily="34" charset="0"/>
                <a:hlinkClick r:id="rId4"/>
              </a:rPr>
              <a:t>Amenity Tour</a:t>
            </a:r>
            <a:endParaRPr lang="en-US" sz="900" dirty="0">
              <a:solidFill>
                <a:schemeClr val="tx1">
                  <a:lumMod val="50000"/>
                  <a:lumOff val="50000"/>
                </a:schemeClr>
              </a:solidFill>
              <a:latin typeface="Century Gothic" panose="020B0502020202020204" pitchFamily="34" charset="0"/>
              <a:cs typeface="Microsoft Sans Serif" panose="020B0604020202020204" pitchFamily="34" charset="0"/>
            </a:endParaRPr>
          </a:p>
        </p:txBody>
      </p:sp>
      <p:sp>
        <p:nvSpPr>
          <p:cNvPr id="10" name="Down Ribbon 9"/>
          <p:cNvSpPr/>
          <p:nvPr/>
        </p:nvSpPr>
        <p:spPr>
          <a:xfrm>
            <a:off x="-114301" y="-838200"/>
            <a:ext cx="7551419" cy="607889"/>
          </a:xfrm>
          <a:prstGeom prst="ribbon">
            <a:avLst>
              <a:gd name="adj1" fmla="val 16667"/>
              <a:gd name="adj2" fmla="val 72102"/>
            </a:avLst>
          </a:prstGeom>
          <a:gradFill flip="none" rotWithShape="1">
            <a:gsLst>
              <a:gs pos="0">
                <a:srgbClr val="E6DCAC"/>
              </a:gs>
              <a:gs pos="12000">
                <a:srgbClr val="E6D78A"/>
              </a:gs>
              <a:gs pos="30000">
                <a:srgbClr val="C7AC4C"/>
              </a:gs>
              <a:gs pos="45000">
                <a:srgbClr val="E6D78A"/>
              </a:gs>
              <a:gs pos="77000">
                <a:srgbClr val="C7AC4C"/>
              </a:gs>
              <a:gs pos="100000">
                <a:srgbClr val="E6DCAC"/>
              </a:gs>
            </a:gsLst>
            <a:path path="circle">
              <a:fillToRect l="100000" t="100000"/>
            </a:path>
            <a:tileRect r="-100000" b="-100000"/>
          </a:gradFill>
          <a:ln w="6350">
            <a:solidFill>
              <a:schemeClr val="bg2">
                <a:lumMod val="50000"/>
              </a:schemeClr>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US" sz="2400" b="1" i="1" dirty="0">
                <a:solidFill>
                  <a:schemeClr val="tx1"/>
                </a:solidFill>
                <a:latin typeface="Gabriola" panose="04040605051002020D02" pitchFamily="82" charset="0"/>
              </a:rPr>
              <a:t>Darrell Creek Elevated Home With Elevator &amp; Salt Pool</a:t>
            </a:r>
          </a:p>
        </p:txBody>
      </p:sp>
      <p:sp>
        <p:nvSpPr>
          <p:cNvPr id="20" name="Rectangle 19"/>
          <p:cNvSpPr/>
          <p:nvPr/>
        </p:nvSpPr>
        <p:spPr>
          <a:xfrm>
            <a:off x="919200" y="8935594"/>
            <a:ext cx="5476801" cy="200055"/>
          </a:xfrm>
          <a:prstGeom prst="rect">
            <a:avLst/>
          </a:prstGeom>
        </p:spPr>
        <p:txBody>
          <a:bodyPr wrap="square">
            <a:spAutoFit/>
          </a:bodyPr>
          <a:lstStyle/>
          <a:p>
            <a:pPr algn="ctr"/>
            <a:r>
              <a:rPr lang="en-US" sz="700" dirty="0" err="1">
                <a:latin typeface="Century Gothic" panose="020B0502020202020204" pitchFamily="34" charset="0"/>
                <a:cs typeface="Microsoft Sans Serif" panose="020B0604020202020204" pitchFamily="34" charset="0"/>
              </a:rPr>
              <a:t>AgentOwned</a:t>
            </a:r>
            <a:r>
              <a:rPr lang="en-US" sz="700" dirty="0">
                <a:latin typeface="Century Gothic" panose="020B0502020202020204" pitchFamily="34" charset="0"/>
                <a:cs typeface="Microsoft Sans Serif" panose="020B0604020202020204" pitchFamily="34" charset="0"/>
              </a:rPr>
              <a:t> Realty Preferred Group | 824 Johnnie Dodds Blvd | Mt Pleasant, SC 29464</a:t>
            </a:r>
          </a:p>
        </p:txBody>
      </p:sp>
      <p:sp>
        <p:nvSpPr>
          <p:cNvPr id="21" name="Rectangle 20"/>
          <p:cNvSpPr/>
          <p:nvPr/>
        </p:nvSpPr>
        <p:spPr>
          <a:xfrm>
            <a:off x="1" y="8560713"/>
            <a:ext cx="7315199" cy="430887"/>
          </a:xfrm>
          <a:prstGeom prst="rect">
            <a:avLst/>
          </a:prstGeom>
        </p:spPr>
        <p:txBody>
          <a:bodyPr wrap="square">
            <a:spAutoFit/>
          </a:bodyPr>
          <a:lstStyle/>
          <a:p>
            <a:pPr algn="ctr"/>
            <a:r>
              <a:rPr lang="en-US" sz="1100" b="1" dirty="0">
                <a:latin typeface="Century Gothic" panose="020B0502020202020204" pitchFamily="34" charset="0"/>
                <a:cs typeface="Microsoft Sans Serif" panose="020B0604020202020204" pitchFamily="34" charset="0"/>
              </a:rPr>
              <a:t>Elissa Campbell</a:t>
            </a:r>
          </a:p>
          <a:p>
            <a:pPr algn="ctr"/>
            <a:r>
              <a:rPr lang="en-US" sz="1050" dirty="0">
                <a:latin typeface="Century Gothic" panose="020B0502020202020204" pitchFamily="34" charset="0"/>
              </a:rPr>
              <a:t>843-853-1433 | elissa.campbell@agentownedrealty.com</a:t>
            </a:r>
          </a:p>
        </p:txBody>
      </p:sp>
      <p:pic>
        <p:nvPicPr>
          <p:cNvPr id="5" name="Picture 4" descr="A picture containing building, porch, walkway, colonnade&#10;&#10;Description automatically generated">
            <a:extLst>
              <a:ext uri="{FF2B5EF4-FFF2-40B4-BE49-F238E27FC236}">
                <a16:creationId xmlns:a16="http://schemas.microsoft.com/office/drawing/2014/main" id="{06706907-D1C2-453C-28E6-D7D19130ADE5}"/>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8915400" y="1828800"/>
            <a:ext cx="1838400" cy="1225600"/>
          </a:xfrm>
          <a:prstGeom prst="rect">
            <a:avLst/>
          </a:prstGeom>
        </p:spPr>
      </p:pic>
      <p:pic>
        <p:nvPicPr>
          <p:cNvPr id="7" name="Picture 6">
            <a:extLst>
              <a:ext uri="{FF2B5EF4-FFF2-40B4-BE49-F238E27FC236}">
                <a16:creationId xmlns:a16="http://schemas.microsoft.com/office/drawing/2014/main" id="{47FCEB88-EAC6-7E4A-0BC6-B5FCDD8DA75D}"/>
              </a:ext>
            </a:extLst>
          </p:cNvPr>
          <p:cNvPicPr>
            <a:picLocks noChangeAspect="1"/>
          </p:cNvPicPr>
          <p:nvPr/>
        </p:nvPicPr>
        <p:blipFill>
          <a:blip r:embed="rId6" cstate="print">
            <a:extLst>
              <a:ext uri="{28A0092B-C50C-407E-A947-70E740481C1C}">
                <a14:useLocalDpi xmlns:a14="http://schemas.microsoft.com/office/drawing/2010/main" val="0"/>
              </a:ext>
            </a:extLst>
          </a:blip>
          <a:srcRect/>
          <a:stretch/>
        </p:blipFill>
        <p:spPr>
          <a:xfrm>
            <a:off x="1195" y="0"/>
            <a:ext cx="1836009" cy="1224006"/>
          </a:xfrm>
          <a:prstGeom prst="rect">
            <a:avLst/>
          </a:prstGeom>
          <a:ln w="12700">
            <a:solidFill>
              <a:schemeClr val="bg1"/>
            </a:solidFill>
          </a:ln>
        </p:spPr>
      </p:pic>
      <p:pic>
        <p:nvPicPr>
          <p:cNvPr id="11" name="Picture 10">
            <a:extLst>
              <a:ext uri="{FF2B5EF4-FFF2-40B4-BE49-F238E27FC236}">
                <a16:creationId xmlns:a16="http://schemas.microsoft.com/office/drawing/2014/main" id="{BCA42E15-D4BC-28C4-E9AD-CFD1847D7710}"/>
              </a:ext>
            </a:extLst>
          </p:cNvPr>
          <p:cNvPicPr>
            <a:picLocks noChangeAspect="1"/>
          </p:cNvPicPr>
          <p:nvPr/>
        </p:nvPicPr>
        <p:blipFill>
          <a:blip r:embed="rId7" cstate="print">
            <a:extLst>
              <a:ext uri="{28A0092B-C50C-407E-A947-70E740481C1C}">
                <a14:useLocalDpi xmlns:a14="http://schemas.microsoft.com/office/drawing/2010/main" val="0"/>
              </a:ext>
            </a:extLst>
          </a:blip>
          <a:srcRect/>
          <a:stretch/>
        </p:blipFill>
        <p:spPr>
          <a:xfrm>
            <a:off x="-4114800" y="2209800"/>
            <a:ext cx="1838400" cy="1225600"/>
          </a:xfrm>
          <a:prstGeom prst="rect">
            <a:avLst/>
          </a:prstGeom>
          <a:ln w="12700">
            <a:noFill/>
          </a:ln>
        </p:spPr>
      </p:pic>
      <p:pic>
        <p:nvPicPr>
          <p:cNvPr id="13" name="Picture 12">
            <a:extLst>
              <a:ext uri="{FF2B5EF4-FFF2-40B4-BE49-F238E27FC236}">
                <a16:creationId xmlns:a16="http://schemas.microsoft.com/office/drawing/2014/main" id="{5F9915FE-ADB6-4EA6-7B26-DC67699FDB52}"/>
              </a:ext>
            </a:extLst>
          </p:cNvPr>
          <p:cNvPicPr>
            <a:picLocks noChangeAspect="1"/>
          </p:cNvPicPr>
          <p:nvPr/>
        </p:nvPicPr>
        <p:blipFill>
          <a:blip r:embed="rId8" cstate="print">
            <a:extLst>
              <a:ext uri="{28A0092B-C50C-407E-A947-70E740481C1C}">
                <a14:useLocalDpi xmlns:a14="http://schemas.microsoft.com/office/drawing/2010/main" val="0"/>
              </a:ext>
            </a:extLst>
          </a:blip>
          <a:srcRect/>
          <a:stretch/>
        </p:blipFill>
        <p:spPr>
          <a:xfrm>
            <a:off x="-4114800" y="3529931"/>
            <a:ext cx="1838400" cy="1226398"/>
          </a:xfrm>
          <a:prstGeom prst="rect">
            <a:avLst/>
          </a:prstGeom>
          <a:ln w="12700">
            <a:noFill/>
          </a:ln>
        </p:spPr>
      </p:pic>
      <p:pic>
        <p:nvPicPr>
          <p:cNvPr id="15" name="Picture 14">
            <a:extLst>
              <a:ext uri="{FF2B5EF4-FFF2-40B4-BE49-F238E27FC236}">
                <a16:creationId xmlns:a16="http://schemas.microsoft.com/office/drawing/2014/main" id="{C93028B1-4D67-3C2C-5CB4-7A83E2D4E04E}"/>
              </a:ext>
            </a:extLst>
          </p:cNvPr>
          <p:cNvPicPr>
            <a:picLocks noChangeAspect="1"/>
          </p:cNvPicPr>
          <p:nvPr/>
        </p:nvPicPr>
        <p:blipFill>
          <a:blip r:embed="rId9" cstate="print">
            <a:extLst>
              <a:ext uri="{28A0092B-C50C-407E-A947-70E740481C1C}">
                <a14:useLocalDpi xmlns:a14="http://schemas.microsoft.com/office/drawing/2010/main" val="0"/>
              </a:ext>
            </a:extLst>
          </a:blip>
          <a:srcRect/>
          <a:stretch/>
        </p:blipFill>
        <p:spPr>
          <a:xfrm>
            <a:off x="0" y="2430664"/>
            <a:ext cx="1838400" cy="1225600"/>
          </a:xfrm>
          <a:prstGeom prst="rect">
            <a:avLst/>
          </a:prstGeom>
          <a:ln w="12700">
            <a:solidFill>
              <a:schemeClr val="bg1"/>
            </a:solidFill>
          </a:ln>
        </p:spPr>
      </p:pic>
      <p:pic>
        <p:nvPicPr>
          <p:cNvPr id="4" name="Picture 3">
            <a:extLst>
              <a:ext uri="{FF2B5EF4-FFF2-40B4-BE49-F238E27FC236}">
                <a16:creationId xmlns:a16="http://schemas.microsoft.com/office/drawing/2014/main" id="{415E4C6E-C430-7E19-2EED-A4F0FD4A6AD9}"/>
              </a:ext>
            </a:extLst>
          </p:cNvPr>
          <p:cNvPicPr>
            <a:picLocks noChangeAspect="1"/>
          </p:cNvPicPr>
          <p:nvPr/>
        </p:nvPicPr>
        <p:blipFill>
          <a:blip r:embed="rId10" cstate="print">
            <a:extLst>
              <a:ext uri="{28A0092B-C50C-407E-A947-70E740481C1C}">
                <a14:useLocalDpi xmlns:a14="http://schemas.microsoft.com/office/drawing/2010/main" val="0"/>
              </a:ext>
            </a:extLst>
          </a:blip>
          <a:srcRect/>
          <a:stretch/>
        </p:blipFill>
        <p:spPr>
          <a:xfrm>
            <a:off x="0" y="1214535"/>
            <a:ext cx="1838400" cy="1225600"/>
          </a:xfrm>
          <a:prstGeom prst="rect">
            <a:avLst/>
          </a:prstGeom>
          <a:ln w="12700">
            <a:solidFill>
              <a:schemeClr val="bg1"/>
            </a:solidFill>
          </a:ln>
        </p:spPr>
      </p:pic>
      <p:pic>
        <p:nvPicPr>
          <p:cNvPr id="6" name="Picture 5">
            <a:extLst>
              <a:ext uri="{FF2B5EF4-FFF2-40B4-BE49-F238E27FC236}">
                <a16:creationId xmlns:a16="http://schemas.microsoft.com/office/drawing/2014/main" id="{D6304E3E-3385-7A0C-884D-EAF28995D4B8}"/>
              </a:ext>
            </a:extLst>
          </p:cNvPr>
          <p:cNvPicPr>
            <a:picLocks noChangeAspect="1"/>
          </p:cNvPicPr>
          <p:nvPr/>
        </p:nvPicPr>
        <p:blipFill>
          <a:blip r:embed="rId11" cstate="print">
            <a:extLst>
              <a:ext uri="{28A0092B-C50C-407E-A947-70E740481C1C}">
                <a14:useLocalDpi xmlns:a14="http://schemas.microsoft.com/office/drawing/2010/main" val="0"/>
              </a:ext>
            </a:extLst>
          </a:blip>
          <a:srcRect/>
          <a:stretch/>
        </p:blipFill>
        <p:spPr>
          <a:xfrm>
            <a:off x="-2208008" y="7692170"/>
            <a:ext cx="1834820" cy="1221623"/>
          </a:xfrm>
          <a:prstGeom prst="rect">
            <a:avLst/>
          </a:prstGeom>
          <a:ln w="12700">
            <a:noFill/>
          </a:ln>
        </p:spPr>
      </p:pic>
      <p:pic>
        <p:nvPicPr>
          <p:cNvPr id="9" name="Picture 8">
            <a:extLst>
              <a:ext uri="{FF2B5EF4-FFF2-40B4-BE49-F238E27FC236}">
                <a16:creationId xmlns:a16="http://schemas.microsoft.com/office/drawing/2014/main" id="{FB1F376E-3331-E81E-7B42-37DC5B237BFB}"/>
              </a:ext>
            </a:extLst>
          </p:cNvPr>
          <p:cNvPicPr>
            <a:picLocks noChangeAspect="1"/>
          </p:cNvPicPr>
          <p:nvPr/>
        </p:nvPicPr>
        <p:blipFill>
          <a:blip r:embed="rId12" cstate="print">
            <a:extLst>
              <a:ext uri="{28A0092B-C50C-407E-A947-70E740481C1C}">
                <a14:useLocalDpi xmlns:a14="http://schemas.microsoft.com/office/drawing/2010/main" val="0"/>
              </a:ext>
            </a:extLst>
          </a:blip>
          <a:srcRect/>
          <a:stretch/>
        </p:blipFill>
        <p:spPr>
          <a:xfrm>
            <a:off x="598" y="3647191"/>
            <a:ext cx="1837204" cy="1223209"/>
          </a:xfrm>
          <a:prstGeom prst="rect">
            <a:avLst/>
          </a:prstGeom>
          <a:ln w="12700">
            <a:solidFill>
              <a:schemeClr val="bg1"/>
            </a:solidFill>
          </a:ln>
        </p:spPr>
      </p:pic>
      <p:sp>
        <p:nvSpPr>
          <p:cNvPr id="14" name="Diagonal Stripe 13">
            <a:extLst>
              <a:ext uri="{FF2B5EF4-FFF2-40B4-BE49-F238E27FC236}">
                <a16:creationId xmlns:a16="http://schemas.microsoft.com/office/drawing/2014/main" id="{73FAF831-4F07-F129-876A-C82D99E74752}"/>
              </a:ext>
            </a:extLst>
          </p:cNvPr>
          <p:cNvSpPr/>
          <p:nvPr/>
        </p:nvSpPr>
        <p:spPr>
          <a:xfrm rot="5400000">
            <a:off x="7768494" y="930153"/>
            <a:ext cx="2065212" cy="1905000"/>
          </a:xfrm>
          <a:prstGeom prst="diagStrip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12" name="Star: 16 Points 11">
            <a:extLst>
              <a:ext uri="{FF2B5EF4-FFF2-40B4-BE49-F238E27FC236}">
                <a16:creationId xmlns:a16="http://schemas.microsoft.com/office/drawing/2014/main" id="{1E2C8B57-FC53-61C9-6879-3B178F7187BF}"/>
              </a:ext>
            </a:extLst>
          </p:cNvPr>
          <p:cNvSpPr/>
          <p:nvPr/>
        </p:nvSpPr>
        <p:spPr>
          <a:xfrm>
            <a:off x="10210800" y="3647191"/>
            <a:ext cx="1975923" cy="1302584"/>
          </a:xfrm>
          <a:prstGeom prst="star16">
            <a:avLst/>
          </a:prstGeom>
          <a:gradFill flip="none" rotWithShape="1">
            <a:gsLst>
              <a:gs pos="0">
                <a:srgbClr val="FFFF00"/>
              </a:gs>
              <a:gs pos="100000">
                <a:schemeClr val="bg2">
                  <a:lumMod val="9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TextBox 15">
            <a:extLst>
              <a:ext uri="{FF2B5EF4-FFF2-40B4-BE49-F238E27FC236}">
                <a16:creationId xmlns:a16="http://schemas.microsoft.com/office/drawing/2014/main" id="{3455790D-EA18-21FE-32C0-A28AF34EC4D4}"/>
              </a:ext>
            </a:extLst>
          </p:cNvPr>
          <p:cNvSpPr txBox="1"/>
          <p:nvPr/>
        </p:nvSpPr>
        <p:spPr>
          <a:xfrm>
            <a:off x="4953000" y="0"/>
            <a:ext cx="2362200" cy="584775"/>
          </a:xfrm>
          <a:prstGeom prst="rect">
            <a:avLst/>
          </a:prstGeom>
          <a:noFill/>
        </p:spPr>
        <p:txBody>
          <a:bodyPr wrap="square" rtlCol="0">
            <a:spAutoFit/>
          </a:bodyPr>
          <a:lstStyle/>
          <a:p>
            <a:pPr algn="ctr"/>
            <a:r>
              <a:rPr lang="en-US" sz="1600" b="1" dirty="0">
                <a:solidFill>
                  <a:schemeClr val="bg1"/>
                </a:solidFill>
                <a:effectLst>
                  <a:outerShdw blurRad="50800" dist="38100" dir="2700000" algn="tl" rotWithShape="0">
                    <a:prstClr val="black">
                      <a:alpha val="40000"/>
                    </a:prstClr>
                  </a:outerShdw>
                </a:effectLst>
                <a:latin typeface="Avenir Next LT Pro" panose="020B0504020202020204" pitchFamily="34" charset="0"/>
              </a:rPr>
              <a:t>Recently Reduced</a:t>
            </a:r>
          </a:p>
          <a:p>
            <a:pPr algn="ctr"/>
            <a:r>
              <a:rPr lang="en-US" sz="1600" b="1" dirty="0">
                <a:solidFill>
                  <a:schemeClr val="bg1"/>
                </a:solidFill>
                <a:effectLst>
                  <a:outerShdw blurRad="50800" dist="38100" dir="2700000" algn="tl" rotWithShape="0">
                    <a:prstClr val="black">
                      <a:alpha val="40000"/>
                    </a:prstClr>
                  </a:outerShdw>
                </a:effectLst>
                <a:latin typeface="Avenir Next LT Pro" panose="020B0504020202020204" pitchFamily="34" charset="0"/>
              </a:rPr>
              <a:t>in Nexton!</a:t>
            </a:r>
          </a:p>
        </p:txBody>
      </p:sp>
      <p:pic>
        <p:nvPicPr>
          <p:cNvPr id="18" name="Picture 2">
            <a:extLst>
              <a:ext uri="{FF2B5EF4-FFF2-40B4-BE49-F238E27FC236}">
                <a16:creationId xmlns:a16="http://schemas.microsoft.com/office/drawing/2014/main" id="{D4B76D46-7400-86B3-23B2-0B07A82F0774}"/>
              </a:ext>
            </a:extLst>
          </p:cNvPr>
          <p:cNvPicPr>
            <a:picLocks noChangeAspect="1" noChangeArrowheads="1"/>
          </p:cNvPicPr>
          <p:nvPr/>
        </p:nvPicPr>
        <p:blipFill>
          <a:blip r:embed="rId13" cstate="print">
            <a:extLst>
              <a:ext uri="{28A0092B-C50C-407E-A947-70E740481C1C}">
                <a14:useLocalDpi xmlns:a14="http://schemas.microsoft.com/office/drawing/2010/main" val="0"/>
              </a:ext>
            </a:extLst>
          </a:blip>
          <a:srcRect/>
          <a:stretch>
            <a:fillRect/>
          </a:stretch>
        </p:blipFill>
        <p:spPr bwMode="auto">
          <a:xfrm>
            <a:off x="10899428" y="4145604"/>
            <a:ext cx="914400" cy="209352"/>
          </a:xfrm>
          <a:prstGeom prst="rect">
            <a:avLst/>
          </a:prstGeom>
          <a:noFill/>
          <a:extLst>
            <a:ext uri="{909E8E84-426E-40DD-AFC4-6F175D3DCCD1}">
              <a14:hiddenFill xmlns:a14="http://schemas.microsoft.com/office/drawing/2010/main">
                <a:solidFill>
                  <a:srgbClr val="FFFFFF"/>
                </a:solidFill>
              </a14:hiddenFill>
            </a:ext>
          </a:extLst>
        </p:spPr>
      </p:pic>
      <p:sp>
        <p:nvSpPr>
          <p:cNvPr id="22" name="TextBox 21">
            <a:extLst>
              <a:ext uri="{FF2B5EF4-FFF2-40B4-BE49-F238E27FC236}">
                <a16:creationId xmlns:a16="http://schemas.microsoft.com/office/drawing/2014/main" id="{DB696FFF-D012-C737-EBF4-FDCD6A1F1C03}"/>
              </a:ext>
            </a:extLst>
          </p:cNvPr>
          <p:cNvSpPr txBox="1"/>
          <p:nvPr/>
        </p:nvSpPr>
        <p:spPr>
          <a:xfrm>
            <a:off x="10636238" y="3609564"/>
            <a:ext cx="1440780" cy="261610"/>
          </a:xfrm>
          <a:prstGeom prst="rect">
            <a:avLst/>
          </a:prstGeom>
          <a:noFill/>
        </p:spPr>
        <p:txBody>
          <a:bodyPr wrap="square">
            <a:spAutoFit/>
          </a:bodyPr>
          <a:lstStyle/>
          <a:p>
            <a:pPr algn="ctr"/>
            <a:r>
              <a:rPr lang="en-US" sz="1050" dirty="0">
                <a:latin typeface="Avenir Next LT Pro" panose="020B0504020202020204" pitchFamily="34" charset="0"/>
              </a:rPr>
              <a:t>Co-sponsored by</a:t>
            </a:r>
          </a:p>
        </p:txBody>
      </p:sp>
    </p:spTree>
    <p:extLst>
      <p:ext uri="{BB962C8B-B14F-4D97-AF65-F5344CB8AC3E}">
        <p14:creationId xmlns:p14="http://schemas.microsoft.com/office/powerpoint/2010/main" val="268832329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496</TotalTime>
  <Words>547</Words>
  <Application>Microsoft Office PowerPoint</Application>
  <PresentationFormat>Custom</PresentationFormat>
  <Paragraphs>19</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Avenir Next LT Pro</vt:lpstr>
      <vt:lpstr>Calibri</vt:lpstr>
      <vt:lpstr>Century Gothic</vt:lpstr>
      <vt:lpstr>Gabriola</vt:lpstr>
      <vt:lpstr>Office Theme</vt:lpstr>
      <vt:lpstr>647 Blueway Avenue Midtown @ Nexton Summerville, SC 29486 MLS# 23019625 | $495,000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75</cp:revision>
  <dcterms:created xsi:type="dcterms:W3CDTF">2006-08-16T00:00:00Z</dcterms:created>
  <dcterms:modified xsi:type="dcterms:W3CDTF">2023-09-13T01:26:04Z</dcterms:modified>
</cp:coreProperties>
</file>